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4" r:id="rId1"/>
  </p:sldMasterIdLst>
  <p:notesMasterIdLst>
    <p:notesMasterId r:id="rId127"/>
  </p:notesMasterIdLst>
  <p:handoutMasterIdLst>
    <p:handoutMasterId r:id="rId128"/>
  </p:handoutMasterIdLst>
  <p:sldIdLst>
    <p:sldId id="270" r:id="rId2"/>
    <p:sldId id="945" r:id="rId3"/>
    <p:sldId id="530" r:id="rId4"/>
    <p:sldId id="493" r:id="rId5"/>
    <p:sldId id="651" r:id="rId6"/>
    <p:sldId id="653" r:id="rId7"/>
    <p:sldId id="652" r:id="rId8"/>
    <p:sldId id="655" r:id="rId9"/>
    <p:sldId id="654" r:id="rId10"/>
    <p:sldId id="656" r:id="rId11"/>
    <p:sldId id="865" r:id="rId12"/>
    <p:sldId id="766" r:id="rId13"/>
    <p:sldId id="404" r:id="rId14"/>
    <p:sldId id="406" r:id="rId15"/>
    <p:sldId id="405" r:id="rId16"/>
    <p:sldId id="408" r:id="rId17"/>
    <p:sldId id="409" r:id="rId18"/>
    <p:sldId id="768" r:id="rId19"/>
    <p:sldId id="500" r:id="rId20"/>
    <p:sldId id="706" r:id="rId21"/>
    <p:sldId id="624" r:id="rId22"/>
    <p:sldId id="514" r:id="rId23"/>
    <p:sldId id="615" r:id="rId24"/>
    <p:sldId id="1027" r:id="rId25"/>
    <p:sldId id="617" r:id="rId26"/>
    <p:sldId id="619" r:id="rId27"/>
    <p:sldId id="1026" r:id="rId28"/>
    <p:sldId id="576" r:id="rId29"/>
    <p:sldId id="708" r:id="rId30"/>
    <p:sldId id="709" r:id="rId31"/>
    <p:sldId id="683" r:id="rId32"/>
    <p:sldId id="780" r:id="rId33"/>
    <p:sldId id="724" r:id="rId34"/>
    <p:sldId id="711" r:id="rId35"/>
    <p:sldId id="832" r:id="rId36"/>
    <p:sldId id="833" r:id="rId37"/>
    <p:sldId id="715" r:id="rId38"/>
    <p:sldId id="719" r:id="rId39"/>
    <p:sldId id="861" r:id="rId40"/>
    <p:sldId id="851" r:id="rId41"/>
    <p:sldId id="970" r:id="rId42"/>
    <p:sldId id="969" r:id="rId43"/>
    <p:sldId id="960" r:id="rId44"/>
    <p:sldId id="720" r:id="rId45"/>
    <p:sldId id="781" r:id="rId46"/>
    <p:sldId id="727" r:id="rId47"/>
    <p:sldId id="729" r:id="rId48"/>
    <p:sldId id="967" r:id="rId49"/>
    <p:sldId id="730" r:id="rId50"/>
    <p:sldId id="731" r:id="rId51"/>
    <p:sldId id="732" r:id="rId52"/>
    <p:sldId id="733" r:id="rId53"/>
    <p:sldId id="769" r:id="rId54"/>
    <p:sldId id="775" r:id="rId55"/>
    <p:sldId id="779" r:id="rId56"/>
    <p:sldId id="864" r:id="rId57"/>
    <p:sldId id="863" r:id="rId58"/>
    <p:sldId id="782" r:id="rId59"/>
    <p:sldId id="744" r:id="rId60"/>
    <p:sldId id="745" r:id="rId61"/>
    <p:sldId id="789" r:id="rId62"/>
    <p:sldId id="946" r:id="rId63"/>
    <p:sldId id="952" r:id="rId64"/>
    <p:sldId id="953" r:id="rId65"/>
    <p:sldId id="954" r:id="rId66"/>
    <p:sldId id="947" r:id="rId67"/>
    <p:sldId id="948" r:id="rId68"/>
    <p:sldId id="949" r:id="rId69"/>
    <p:sldId id="950" r:id="rId70"/>
    <p:sldId id="961" r:id="rId71"/>
    <p:sldId id="867" r:id="rId72"/>
    <p:sldId id="870" r:id="rId73"/>
    <p:sldId id="871" r:id="rId74"/>
    <p:sldId id="874" r:id="rId75"/>
    <p:sldId id="955" r:id="rId76"/>
    <p:sldId id="1028" r:id="rId77"/>
    <p:sldId id="869" r:id="rId78"/>
    <p:sldId id="805" r:id="rId79"/>
    <p:sldId id="787" r:id="rId80"/>
    <p:sldId id="810" r:id="rId81"/>
    <p:sldId id="763" r:id="rId82"/>
    <p:sldId id="670" r:id="rId83"/>
    <p:sldId id="676" r:id="rId84"/>
    <p:sldId id="963" r:id="rId85"/>
    <p:sldId id="962" r:id="rId86"/>
    <p:sldId id="844" r:id="rId87"/>
    <p:sldId id="847" r:id="rId88"/>
    <p:sldId id="742" r:id="rId89"/>
    <p:sldId id="685" r:id="rId90"/>
    <p:sldId id="702" r:id="rId91"/>
    <p:sldId id="705" r:id="rId92"/>
    <p:sldId id="1000" r:id="rId93"/>
    <p:sldId id="1001" r:id="rId94"/>
    <p:sldId id="1002" r:id="rId95"/>
    <p:sldId id="1003" r:id="rId96"/>
    <p:sldId id="1004" r:id="rId97"/>
    <p:sldId id="1005" r:id="rId98"/>
    <p:sldId id="1006" r:id="rId99"/>
    <p:sldId id="1007" r:id="rId100"/>
    <p:sldId id="1008" r:id="rId101"/>
    <p:sldId id="1009" r:id="rId102"/>
    <p:sldId id="1010" r:id="rId103"/>
    <p:sldId id="1011" r:id="rId104"/>
    <p:sldId id="943" r:id="rId105"/>
    <p:sldId id="934" r:id="rId106"/>
    <p:sldId id="935" r:id="rId107"/>
    <p:sldId id="936" r:id="rId108"/>
    <p:sldId id="937" r:id="rId109"/>
    <p:sldId id="875" r:id="rId110"/>
    <p:sldId id="876" r:id="rId111"/>
    <p:sldId id="1012" r:id="rId112"/>
    <p:sldId id="1013" r:id="rId113"/>
    <p:sldId id="1014" r:id="rId114"/>
    <p:sldId id="1015" r:id="rId115"/>
    <p:sldId id="1017" r:id="rId116"/>
    <p:sldId id="1016" r:id="rId117"/>
    <p:sldId id="1018" r:id="rId118"/>
    <p:sldId id="1019" r:id="rId119"/>
    <p:sldId id="1020" r:id="rId120"/>
    <p:sldId id="1021" r:id="rId121"/>
    <p:sldId id="1022" r:id="rId122"/>
    <p:sldId id="1023" r:id="rId123"/>
    <p:sldId id="1024" r:id="rId124"/>
    <p:sldId id="1025" r:id="rId125"/>
    <p:sldId id="596" r:id="rId126"/>
  </p:sldIdLst>
  <p:sldSz cx="9144000" cy="6858000" type="screen4x3"/>
  <p:notesSz cx="7302500" cy="9588500"/>
  <p:defaultTextStyle>
    <a:defPPr>
      <a:defRPr lang="en-US"/>
    </a:defPPr>
    <a:lvl1pPr algn="ctr" rtl="0" eaLnBrk="0" fontAlgn="base" hangingPunct="0">
      <a:spcBef>
        <a:spcPct val="0"/>
      </a:spcBef>
      <a:spcAft>
        <a:spcPct val="0"/>
      </a:spcAft>
      <a:defRPr kumimoji="1" sz="1200" kern="1200">
        <a:solidFill>
          <a:schemeClr val="tx1"/>
        </a:solidFill>
        <a:latin typeface="Arial" pitchFamily="34" charset="0"/>
        <a:ea typeface="+mn-ea"/>
        <a:cs typeface="+mn-cs"/>
      </a:defRPr>
    </a:lvl1pPr>
    <a:lvl2pPr marL="457200" algn="ctr" rtl="0" eaLnBrk="0" fontAlgn="base" hangingPunct="0">
      <a:spcBef>
        <a:spcPct val="0"/>
      </a:spcBef>
      <a:spcAft>
        <a:spcPct val="0"/>
      </a:spcAft>
      <a:defRPr kumimoji="1" sz="1200" kern="1200">
        <a:solidFill>
          <a:schemeClr val="tx1"/>
        </a:solidFill>
        <a:latin typeface="Arial" pitchFamily="34" charset="0"/>
        <a:ea typeface="+mn-ea"/>
        <a:cs typeface="+mn-cs"/>
      </a:defRPr>
    </a:lvl2pPr>
    <a:lvl3pPr marL="914400" algn="ctr" rtl="0" eaLnBrk="0" fontAlgn="base" hangingPunct="0">
      <a:spcBef>
        <a:spcPct val="0"/>
      </a:spcBef>
      <a:spcAft>
        <a:spcPct val="0"/>
      </a:spcAft>
      <a:defRPr kumimoji="1" sz="1200" kern="1200">
        <a:solidFill>
          <a:schemeClr val="tx1"/>
        </a:solidFill>
        <a:latin typeface="Arial" pitchFamily="34" charset="0"/>
        <a:ea typeface="+mn-ea"/>
        <a:cs typeface="+mn-cs"/>
      </a:defRPr>
    </a:lvl3pPr>
    <a:lvl4pPr marL="1371600" algn="ctr" rtl="0" eaLnBrk="0" fontAlgn="base" hangingPunct="0">
      <a:spcBef>
        <a:spcPct val="0"/>
      </a:spcBef>
      <a:spcAft>
        <a:spcPct val="0"/>
      </a:spcAft>
      <a:defRPr kumimoji="1" sz="1200" kern="1200">
        <a:solidFill>
          <a:schemeClr val="tx1"/>
        </a:solidFill>
        <a:latin typeface="Arial" pitchFamily="34" charset="0"/>
        <a:ea typeface="+mn-ea"/>
        <a:cs typeface="+mn-cs"/>
      </a:defRPr>
    </a:lvl4pPr>
    <a:lvl5pPr marL="1828800" algn="ctr" rtl="0" eaLnBrk="0" fontAlgn="base" hangingPunct="0">
      <a:spcBef>
        <a:spcPct val="0"/>
      </a:spcBef>
      <a:spcAft>
        <a:spcPct val="0"/>
      </a:spcAft>
      <a:defRPr kumimoji="1" sz="1200" kern="1200">
        <a:solidFill>
          <a:schemeClr val="tx1"/>
        </a:solidFill>
        <a:latin typeface="Arial" pitchFamily="34" charset="0"/>
        <a:ea typeface="+mn-ea"/>
        <a:cs typeface="+mn-cs"/>
      </a:defRPr>
    </a:lvl5pPr>
    <a:lvl6pPr marL="2286000" algn="l" defTabSz="914400" rtl="0" eaLnBrk="1" latinLnBrk="0" hangingPunct="1">
      <a:defRPr kumimoji="1" sz="1200" kern="1200">
        <a:solidFill>
          <a:schemeClr val="tx1"/>
        </a:solidFill>
        <a:latin typeface="Arial" pitchFamily="34" charset="0"/>
        <a:ea typeface="+mn-ea"/>
        <a:cs typeface="+mn-cs"/>
      </a:defRPr>
    </a:lvl6pPr>
    <a:lvl7pPr marL="2743200" algn="l" defTabSz="914400" rtl="0" eaLnBrk="1" latinLnBrk="0" hangingPunct="1">
      <a:defRPr kumimoji="1" sz="1200" kern="1200">
        <a:solidFill>
          <a:schemeClr val="tx1"/>
        </a:solidFill>
        <a:latin typeface="Arial" pitchFamily="34" charset="0"/>
        <a:ea typeface="+mn-ea"/>
        <a:cs typeface="+mn-cs"/>
      </a:defRPr>
    </a:lvl7pPr>
    <a:lvl8pPr marL="3200400" algn="l" defTabSz="914400" rtl="0" eaLnBrk="1" latinLnBrk="0" hangingPunct="1">
      <a:defRPr kumimoji="1" sz="1200" kern="1200">
        <a:solidFill>
          <a:schemeClr val="tx1"/>
        </a:solidFill>
        <a:latin typeface="Arial" pitchFamily="34" charset="0"/>
        <a:ea typeface="+mn-ea"/>
        <a:cs typeface="+mn-cs"/>
      </a:defRPr>
    </a:lvl8pPr>
    <a:lvl9pPr marL="3657600" algn="l" defTabSz="914400" rtl="0" eaLnBrk="1" latinLnBrk="0" hangingPunct="1">
      <a:defRPr kumimoji="1" sz="12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249">
          <p15:clr>
            <a:srgbClr val="A4A3A4"/>
          </p15:clr>
        </p15:guide>
        <p15:guide id="2" pos="347">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C79"/>
    <a:srgbClr val="FFB56B"/>
    <a:srgbClr val="FFAD5B"/>
    <a:srgbClr val="C0C0C0"/>
    <a:srgbClr val="A50021"/>
    <a:srgbClr val="008000"/>
    <a:srgbClr val="33CC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72" autoAdjust="0"/>
  </p:normalViewPr>
  <p:slideViewPr>
    <p:cSldViewPr snapToGrid="0">
      <p:cViewPr varScale="1">
        <p:scale>
          <a:sx n="88" d="100"/>
          <a:sy n="88" d="100"/>
        </p:scale>
        <p:origin x="744" y="82"/>
      </p:cViewPr>
      <p:guideLst>
        <p:guide orient="horz" pos="2249"/>
        <p:guide pos="347"/>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100" d="100"/>
        <a:sy n="100" d="100"/>
      </p:scale>
      <p:origin x="0" y="5318"/>
    </p:cViewPr>
  </p:sorterViewPr>
  <p:notesViewPr>
    <p:cSldViewPr snapToGrid="0">
      <p:cViewPr varScale="1">
        <p:scale>
          <a:sx n="41" d="100"/>
          <a:sy n="41" d="100"/>
        </p:scale>
        <p:origin x="-1469" y="-86"/>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_rels/viewProps.xml.rels><?xml version="1.0" encoding="UTF-8" standalone="yes"?>
<Relationships xmlns="http://schemas.openxmlformats.org/package/2006/relationships"><Relationship Id="rId3" Type="http://schemas.openxmlformats.org/officeDocument/2006/relationships/slide" Target="slides/slide29.xml"/><Relationship Id="rId7" Type="http://schemas.openxmlformats.org/officeDocument/2006/relationships/slide" Target="slides/slide91.xml"/><Relationship Id="rId2" Type="http://schemas.openxmlformats.org/officeDocument/2006/relationships/slide" Target="slides/slide27.xml"/><Relationship Id="rId1" Type="http://schemas.openxmlformats.org/officeDocument/2006/relationships/slide" Target="slides/slide17.xml"/><Relationship Id="rId6" Type="http://schemas.openxmlformats.org/officeDocument/2006/relationships/slide" Target="slides/slide52.xml"/><Relationship Id="rId5" Type="http://schemas.openxmlformats.org/officeDocument/2006/relationships/slide" Target="slides/slide38.xml"/><Relationship Id="rId4" Type="http://schemas.openxmlformats.org/officeDocument/2006/relationships/slide" Target="slides/slide3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emf"/><Relationship Id="rId1" Type="http://schemas.openxmlformats.org/officeDocument/2006/relationships/image" Target="../media/image34.emf"/><Relationship Id="rId4"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270" name="Line 6"/>
          <p:cNvSpPr>
            <a:spLocks noChangeShapeType="1"/>
          </p:cNvSpPr>
          <p:nvPr/>
        </p:nvSpPr>
        <p:spPr bwMode="auto">
          <a:xfrm>
            <a:off x="488950" y="244475"/>
            <a:ext cx="6307138" cy="0"/>
          </a:xfrm>
          <a:prstGeom prst="line">
            <a:avLst/>
          </a:prstGeom>
          <a:noFill/>
          <a:ln w="12700">
            <a:solidFill>
              <a:schemeClr val="tx1"/>
            </a:solidFill>
            <a:round/>
            <a:headEnd/>
            <a:tailEnd/>
          </a:ln>
          <a:effectLst/>
        </p:spPr>
        <p:txBody>
          <a:bodyPr wrap="none" anchor="ctr"/>
          <a:lstStyle/>
          <a:p>
            <a:endParaRPr lang="en-US"/>
          </a:p>
        </p:txBody>
      </p:sp>
      <p:sp>
        <p:nvSpPr>
          <p:cNvPr id="139271" name="Line 7"/>
          <p:cNvSpPr>
            <a:spLocks noChangeShapeType="1"/>
          </p:cNvSpPr>
          <p:nvPr/>
        </p:nvSpPr>
        <p:spPr bwMode="auto">
          <a:xfrm>
            <a:off x="488950" y="9137650"/>
            <a:ext cx="6307138" cy="0"/>
          </a:xfrm>
          <a:prstGeom prst="line">
            <a:avLst/>
          </a:prstGeom>
          <a:noFill/>
          <a:ln w="19050">
            <a:solidFill>
              <a:schemeClr val="tx1"/>
            </a:solidFill>
            <a:round/>
            <a:headEnd/>
            <a:tailEnd/>
          </a:ln>
          <a:effectLst/>
        </p:spPr>
        <p:txBody>
          <a:bodyPr wrap="none" anchor="ctr"/>
          <a:lstStyle/>
          <a:p>
            <a:endParaRPr lang="en-US"/>
          </a:p>
        </p:txBody>
      </p:sp>
      <p:sp>
        <p:nvSpPr>
          <p:cNvPr id="139272" name="Rectangle 8"/>
          <p:cNvSpPr>
            <a:spLocks noChangeArrowheads="1"/>
          </p:cNvSpPr>
          <p:nvPr/>
        </p:nvSpPr>
        <p:spPr bwMode="auto">
          <a:xfrm>
            <a:off x="488950" y="0"/>
            <a:ext cx="2655888" cy="485775"/>
          </a:xfrm>
          <a:prstGeom prst="rect">
            <a:avLst/>
          </a:prstGeom>
          <a:noFill/>
          <a:ln w="12700">
            <a:noFill/>
            <a:miter lim="800000"/>
            <a:headEnd type="none" w="sm" len="sm"/>
            <a:tailEnd type="none" w="sm" len="sm"/>
          </a:ln>
          <a:effectLst/>
        </p:spPr>
        <p:txBody>
          <a:bodyPr lIns="98332" tIns="49166" rIns="98332" bIns="49166"/>
          <a:lstStyle/>
          <a:p>
            <a:pPr algn="l" defTabSz="982663"/>
            <a:endParaRPr kumimoji="0" lang="en-US" sz="1000" i="1"/>
          </a:p>
        </p:txBody>
      </p:sp>
      <p:sp>
        <p:nvSpPr>
          <p:cNvPr id="139273" name="Rectangle 9"/>
          <p:cNvSpPr>
            <a:spLocks noChangeArrowheads="1"/>
          </p:cNvSpPr>
          <p:nvPr/>
        </p:nvSpPr>
        <p:spPr bwMode="auto">
          <a:xfrm>
            <a:off x="4141788" y="0"/>
            <a:ext cx="2654300" cy="485775"/>
          </a:xfrm>
          <a:prstGeom prst="rect">
            <a:avLst/>
          </a:prstGeom>
          <a:noFill/>
          <a:ln w="12700">
            <a:noFill/>
            <a:miter lim="800000"/>
            <a:headEnd type="none" w="sm" len="sm"/>
            <a:tailEnd type="none" w="sm" len="sm"/>
          </a:ln>
          <a:effectLst/>
        </p:spPr>
        <p:txBody>
          <a:bodyPr lIns="98332" tIns="49166" rIns="98332" bIns="49166"/>
          <a:lstStyle/>
          <a:p>
            <a:pPr algn="r" defTabSz="982663"/>
            <a:endParaRPr kumimoji="0" lang="en-US" sz="1000" i="1"/>
          </a:p>
        </p:txBody>
      </p:sp>
      <p:sp>
        <p:nvSpPr>
          <p:cNvPr id="139274" name="Rectangle 10"/>
          <p:cNvSpPr>
            <a:spLocks noChangeArrowheads="1"/>
          </p:cNvSpPr>
          <p:nvPr/>
        </p:nvSpPr>
        <p:spPr bwMode="auto">
          <a:xfrm>
            <a:off x="488950" y="9137650"/>
            <a:ext cx="3097213" cy="406400"/>
          </a:xfrm>
          <a:prstGeom prst="rect">
            <a:avLst/>
          </a:prstGeom>
          <a:noFill/>
          <a:ln w="12700">
            <a:noFill/>
            <a:miter lim="800000"/>
            <a:headEnd type="none" w="sm" len="sm"/>
            <a:tailEnd type="none" w="sm" len="sm"/>
          </a:ln>
          <a:effectLst/>
        </p:spPr>
        <p:txBody>
          <a:bodyPr lIns="98332" tIns="49166" rIns="98332" bIns="49166"/>
          <a:lstStyle/>
          <a:p>
            <a:pPr algn="l" defTabSz="982663"/>
            <a:endParaRPr kumimoji="0" lang="en-US" sz="1000" i="1"/>
          </a:p>
        </p:txBody>
      </p:sp>
      <p:sp>
        <p:nvSpPr>
          <p:cNvPr id="139275" name="Rectangle 11"/>
          <p:cNvSpPr>
            <a:spLocks noChangeArrowheads="1"/>
          </p:cNvSpPr>
          <p:nvPr/>
        </p:nvSpPr>
        <p:spPr bwMode="auto">
          <a:xfrm>
            <a:off x="2895600" y="9137650"/>
            <a:ext cx="3900488" cy="406400"/>
          </a:xfrm>
          <a:prstGeom prst="rect">
            <a:avLst/>
          </a:prstGeom>
          <a:noFill/>
          <a:ln w="12700">
            <a:noFill/>
            <a:miter lim="800000"/>
            <a:headEnd type="none" w="sm" len="sm"/>
            <a:tailEnd type="none" w="sm" len="sm"/>
          </a:ln>
          <a:effectLst/>
        </p:spPr>
        <p:txBody>
          <a:bodyPr lIns="98332" tIns="49166" rIns="98332" bIns="49166"/>
          <a:lstStyle/>
          <a:p>
            <a:pPr algn="r" defTabSz="982663"/>
            <a:r>
              <a:rPr kumimoji="0" lang="en-US" sz="1000" i="1"/>
              <a:t>Basic Environmental Statistics - </a:t>
            </a:r>
            <a:fld id="{2F0FD7DF-8411-45E9-9D6E-A8D4DEB7FB3B}" type="slidenum">
              <a:rPr kumimoji="0" lang="en-US" sz="1000" i="1"/>
              <a:pPr algn="r" defTabSz="982663"/>
              <a:t>‹#›</a:t>
            </a:fld>
            <a:endParaRPr kumimoji="0" lang="en-US" sz="1000" i="1"/>
          </a:p>
        </p:txBody>
      </p:sp>
      <p:pic>
        <p:nvPicPr>
          <p:cNvPr id="139276" name="Picture 12" descr="Color Logo"/>
          <p:cNvPicPr>
            <a:picLocks noChangeAspect="1" noChangeArrowheads="1"/>
          </p:cNvPicPr>
          <p:nvPr/>
        </p:nvPicPr>
        <p:blipFill>
          <a:blip r:embed="rId2" cstate="print"/>
          <a:srcRect/>
          <a:stretch>
            <a:fillRect/>
          </a:stretch>
        </p:blipFill>
        <p:spPr bwMode="auto">
          <a:xfrm>
            <a:off x="288925" y="9213850"/>
            <a:ext cx="798513" cy="274638"/>
          </a:xfrm>
          <a:prstGeom prst="rect">
            <a:avLst/>
          </a:prstGeom>
          <a:noFill/>
        </p:spPr>
      </p:pic>
    </p:spTree>
    <p:extLst>
      <p:ext uri="{BB962C8B-B14F-4D97-AF65-F5344CB8AC3E}">
        <p14:creationId xmlns:p14="http://schemas.microsoft.com/office/powerpoint/2010/main" val="2608763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4" name="Line 36"/>
          <p:cNvSpPr>
            <a:spLocks noChangeShapeType="1"/>
          </p:cNvSpPr>
          <p:nvPr/>
        </p:nvSpPr>
        <p:spPr bwMode="auto">
          <a:xfrm>
            <a:off x="476250" y="244475"/>
            <a:ext cx="6307138" cy="0"/>
          </a:xfrm>
          <a:prstGeom prst="line">
            <a:avLst/>
          </a:prstGeom>
          <a:noFill/>
          <a:ln w="12700">
            <a:solidFill>
              <a:schemeClr val="tx1"/>
            </a:solidFill>
            <a:round/>
            <a:headEnd/>
            <a:tailEnd/>
          </a:ln>
          <a:effectLst/>
        </p:spPr>
        <p:txBody>
          <a:bodyPr wrap="none" anchor="ctr"/>
          <a:lstStyle/>
          <a:p>
            <a:endParaRPr lang="en-US"/>
          </a:p>
        </p:txBody>
      </p:sp>
      <p:sp>
        <p:nvSpPr>
          <p:cNvPr id="2085" name="Line 37"/>
          <p:cNvSpPr>
            <a:spLocks noChangeShapeType="1"/>
          </p:cNvSpPr>
          <p:nvPr/>
        </p:nvSpPr>
        <p:spPr bwMode="auto">
          <a:xfrm>
            <a:off x="476250" y="9137650"/>
            <a:ext cx="6307138" cy="0"/>
          </a:xfrm>
          <a:prstGeom prst="line">
            <a:avLst/>
          </a:prstGeom>
          <a:noFill/>
          <a:ln w="19050">
            <a:solidFill>
              <a:schemeClr val="tx1"/>
            </a:solidFill>
            <a:round/>
            <a:headEnd/>
            <a:tailEnd/>
          </a:ln>
          <a:effectLst/>
        </p:spPr>
        <p:txBody>
          <a:bodyPr wrap="none" anchor="ctr"/>
          <a:lstStyle/>
          <a:p>
            <a:endParaRPr lang="en-US"/>
          </a:p>
        </p:txBody>
      </p:sp>
      <p:sp>
        <p:nvSpPr>
          <p:cNvPr id="2086" name="Rectangle 38"/>
          <p:cNvSpPr>
            <a:spLocks noChangeArrowheads="1"/>
          </p:cNvSpPr>
          <p:nvPr/>
        </p:nvSpPr>
        <p:spPr bwMode="auto">
          <a:xfrm>
            <a:off x="476250" y="0"/>
            <a:ext cx="2655888" cy="485775"/>
          </a:xfrm>
          <a:prstGeom prst="rect">
            <a:avLst/>
          </a:prstGeom>
          <a:noFill/>
          <a:ln w="12700">
            <a:noFill/>
            <a:miter lim="800000"/>
            <a:headEnd type="none" w="sm" len="sm"/>
            <a:tailEnd type="none" w="sm" len="sm"/>
          </a:ln>
          <a:effectLst/>
        </p:spPr>
        <p:txBody>
          <a:bodyPr lIns="98332" tIns="49166" rIns="98332" bIns="49166"/>
          <a:lstStyle/>
          <a:p>
            <a:pPr algn="l" defTabSz="982663"/>
            <a:endParaRPr kumimoji="0" lang="en-US" sz="1000" i="1"/>
          </a:p>
        </p:txBody>
      </p:sp>
      <p:sp>
        <p:nvSpPr>
          <p:cNvPr id="2087" name="Rectangle 39"/>
          <p:cNvSpPr>
            <a:spLocks noChangeArrowheads="1"/>
          </p:cNvSpPr>
          <p:nvPr/>
        </p:nvSpPr>
        <p:spPr bwMode="auto">
          <a:xfrm>
            <a:off x="4470400" y="0"/>
            <a:ext cx="2654300" cy="485775"/>
          </a:xfrm>
          <a:prstGeom prst="rect">
            <a:avLst/>
          </a:prstGeom>
          <a:noFill/>
          <a:ln w="12700">
            <a:noFill/>
            <a:miter lim="800000"/>
            <a:headEnd type="none" w="sm" len="sm"/>
            <a:tailEnd type="none" w="sm" len="sm"/>
          </a:ln>
          <a:effectLst/>
        </p:spPr>
        <p:txBody>
          <a:bodyPr lIns="98332" tIns="49166" rIns="98332" bIns="49166"/>
          <a:lstStyle/>
          <a:p>
            <a:pPr algn="r" defTabSz="982663"/>
            <a:r>
              <a:rPr kumimoji="0" lang="en-US" sz="1000" i="1"/>
              <a:t>Basic Environmental Statistics  </a:t>
            </a:r>
          </a:p>
        </p:txBody>
      </p:sp>
      <p:sp>
        <p:nvSpPr>
          <p:cNvPr id="2088" name="Rectangle 40"/>
          <p:cNvSpPr>
            <a:spLocks noChangeArrowheads="1"/>
          </p:cNvSpPr>
          <p:nvPr/>
        </p:nvSpPr>
        <p:spPr bwMode="auto">
          <a:xfrm>
            <a:off x="476250" y="9137650"/>
            <a:ext cx="3097213" cy="406400"/>
          </a:xfrm>
          <a:prstGeom prst="rect">
            <a:avLst/>
          </a:prstGeom>
          <a:noFill/>
          <a:ln w="12700">
            <a:noFill/>
            <a:miter lim="800000"/>
            <a:headEnd type="none" w="sm" len="sm"/>
            <a:tailEnd type="none" w="sm" len="sm"/>
          </a:ln>
          <a:effectLst/>
        </p:spPr>
        <p:txBody>
          <a:bodyPr lIns="98332" tIns="49166" rIns="98332" bIns="49166"/>
          <a:lstStyle/>
          <a:p>
            <a:pPr algn="l" defTabSz="982663"/>
            <a:endParaRPr kumimoji="0" lang="en-US" sz="1000" i="1"/>
          </a:p>
        </p:txBody>
      </p:sp>
      <p:sp>
        <p:nvSpPr>
          <p:cNvPr id="2089" name="Rectangle 41"/>
          <p:cNvSpPr>
            <a:spLocks noChangeArrowheads="1"/>
          </p:cNvSpPr>
          <p:nvPr/>
        </p:nvSpPr>
        <p:spPr bwMode="auto">
          <a:xfrm>
            <a:off x="2882900" y="9137650"/>
            <a:ext cx="3900488" cy="406400"/>
          </a:xfrm>
          <a:prstGeom prst="rect">
            <a:avLst/>
          </a:prstGeom>
          <a:noFill/>
          <a:ln w="12700">
            <a:noFill/>
            <a:miter lim="800000"/>
            <a:headEnd type="none" w="sm" len="sm"/>
            <a:tailEnd type="none" w="sm" len="sm"/>
          </a:ln>
          <a:effectLst/>
        </p:spPr>
        <p:txBody>
          <a:bodyPr lIns="98332" tIns="49166" rIns="98332" bIns="49166"/>
          <a:lstStyle/>
          <a:p>
            <a:pPr algn="r" defTabSz="982663"/>
            <a:endParaRPr kumimoji="0" lang="en-US" sz="1000" i="1"/>
          </a:p>
        </p:txBody>
      </p:sp>
      <p:sp>
        <p:nvSpPr>
          <p:cNvPr id="2090" name="Rectangle 42"/>
          <p:cNvSpPr>
            <a:spLocks noGrp="1" noChangeArrowheads="1"/>
          </p:cNvSpPr>
          <p:nvPr>
            <p:ph type="body" sz="quarter" idx="3"/>
          </p:nvPr>
        </p:nvSpPr>
        <p:spPr bwMode="auto">
          <a:xfrm>
            <a:off x="787400" y="3871913"/>
            <a:ext cx="5626100" cy="4322762"/>
          </a:xfrm>
          <a:prstGeom prst="rect">
            <a:avLst/>
          </a:prstGeom>
          <a:noFill/>
          <a:ln w="12700">
            <a:noFill/>
            <a:miter lim="800000"/>
            <a:headEnd type="none" w="sm" len="sm"/>
            <a:tailEnd type="none" w="sm" len="sm"/>
          </a:ln>
          <a:effectLst/>
        </p:spPr>
        <p:txBody>
          <a:bodyPr vert="horz" wrap="square" lIns="94714" tIns="47357" rIns="94714" bIns="4735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91" name="Rectangle 43"/>
          <p:cNvSpPr>
            <a:spLocks noGrp="1" noRot="1" noChangeAspect="1" noChangeArrowheads="1" noTextEdit="1"/>
          </p:cNvSpPr>
          <p:nvPr>
            <p:ph type="sldImg" idx="2"/>
          </p:nvPr>
        </p:nvSpPr>
        <p:spPr bwMode="auto">
          <a:xfrm>
            <a:off x="1219200" y="685800"/>
            <a:ext cx="4229100" cy="2717800"/>
          </a:xfrm>
          <a:prstGeom prst="rect">
            <a:avLst/>
          </a:prstGeom>
          <a:noFill/>
          <a:ln w="9525">
            <a:solidFill>
              <a:srgbClr val="000000"/>
            </a:solidFill>
            <a:miter lim="800000"/>
            <a:headEnd/>
            <a:tailEnd/>
          </a:ln>
          <a:effectLst/>
        </p:spPr>
      </p:sp>
      <p:sp>
        <p:nvSpPr>
          <p:cNvPr id="2094" name="Rectangle 46"/>
          <p:cNvSpPr>
            <a:spLocks noGrp="1" noChangeArrowheads="1"/>
          </p:cNvSpPr>
          <p:nvPr>
            <p:ph type="ftr" sz="quarter" idx="4"/>
          </p:nvPr>
        </p:nvSpPr>
        <p:spPr bwMode="auto">
          <a:xfrm>
            <a:off x="1941513" y="91313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a:lvl1pPr>
          </a:lstStyle>
          <a:p>
            <a:endParaRPr lang="en-US"/>
          </a:p>
        </p:txBody>
      </p:sp>
      <p:pic>
        <p:nvPicPr>
          <p:cNvPr id="2096" name="Picture 48" descr="Color Logo"/>
          <p:cNvPicPr>
            <a:picLocks noChangeAspect="1" noChangeArrowheads="1"/>
          </p:cNvPicPr>
          <p:nvPr/>
        </p:nvPicPr>
        <p:blipFill>
          <a:blip r:embed="rId2"/>
          <a:srcRect/>
          <a:stretch>
            <a:fillRect/>
          </a:stretch>
        </p:blipFill>
        <p:spPr bwMode="auto">
          <a:xfrm>
            <a:off x="123825" y="9231313"/>
            <a:ext cx="787400" cy="271462"/>
          </a:xfrm>
          <a:prstGeom prst="rect">
            <a:avLst/>
          </a:prstGeom>
          <a:noFill/>
        </p:spPr>
      </p:pic>
      <p:sp>
        <p:nvSpPr>
          <p:cNvPr id="2097" name="Rectangle 49"/>
          <p:cNvSpPr>
            <a:spLocks noChangeArrowheads="1"/>
          </p:cNvSpPr>
          <p:nvPr/>
        </p:nvSpPr>
        <p:spPr bwMode="auto">
          <a:xfrm>
            <a:off x="5397500" y="9131300"/>
            <a:ext cx="1905000" cy="457200"/>
          </a:xfrm>
          <a:prstGeom prst="rect">
            <a:avLst/>
          </a:prstGeom>
          <a:noFill/>
          <a:ln w="9525">
            <a:noFill/>
            <a:miter lim="800000"/>
            <a:headEnd/>
            <a:tailEnd/>
          </a:ln>
          <a:effectLst/>
        </p:spPr>
        <p:txBody>
          <a:bodyPr wrap="none" lIns="92075" tIns="46038" rIns="92075" bIns="46038" anchor="b"/>
          <a:lstStyle/>
          <a:p>
            <a:pPr algn="r"/>
            <a:fld id="{01C2C6A4-157A-4C0B-AEC3-582399036F51}" type="slidenum">
              <a:rPr lang="en-US" sz="1400"/>
              <a:pPr algn="r"/>
              <a:t>‹#›</a:t>
            </a:fld>
            <a:endParaRPr lang="en-US" sz="1400"/>
          </a:p>
        </p:txBody>
      </p:sp>
    </p:spTree>
    <p:extLst>
      <p:ext uri="{BB962C8B-B14F-4D97-AF65-F5344CB8AC3E}">
        <p14:creationId xmlns:p14="http://schemas.microsoft.com/office/powerpoint/2010/main" val="31149945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Rot="1" noChangeAspect="1" noChangeArrowheads="1"/>
          </p:cNvSpPr>
          <p:nvPr>
            <p:ph type="sldImg"/>
          </p:nvPr>
        </p:nvSpPr>
        <p:spPr bwMode="auto">
          <a:xfrm>
            <a:off x="1636713" y="711200"/>
            <a:ext cx="3444875" cy="2584450"/>
          </a:xfrm>
          <a:prstGeom prst="rect">
            <a:avLst/>
          </a:prstGeom>
          <a:noFill/>
        </p:spPr>
      </p:sp>
      <p:sp>
        <p:nvSpPr>
          <p:cNvPr id="375811" name="Rectangle 3"/>
          <p:cNvSpPr>
            <a:spLocks noGrp="1" noChangeArrowheads="1"/>
          </p:cNvSpPr>
          <p:nvPr>
            <p:ph type="body" idx="1"/>
          </p:nvPr>
        </p:nvSpPr>
        <p:spPr bwMode="auto">
          <a:xfrm>
            <a:off x="787400" y="3871913"/>
            <a:ext cx="5626100" cy="4322762"/>
          </a:xfrm>
          <a:prstGeom prst="rect">
            <a:avLst/>
          </a:prstGeom>
          <a:noFill/>
          <a:ln w="12700">
            <a:miter lim="800000"/>
            <a:headEnd type="none" w="sm" len="sm"/>
            <a:tailEnd type="none" w="sm" len="sm"/>
          </a:ln>
        </p:spPr>
        <p:txBody>
          <a:bodyPr lIns="94714" tIns="47357" rIns="94714" bIns="47357"/>
          <a:lstStyle/>
          <a:p>
            <a:r>
              <a:rPr lang="en-US"/>
              <a:t>Welcome to the Basic Environmental Statistics course.</a:t>
            </a:r>
          </a:p>
          <a:p>
            <a:endParaRPr lang="en-US"/>
          </a:p>
          <a:p>
            <a:r>
              <a:rPr lang="en-US"/>
              <a:t>Large-scale environmental site investigations in US started in 1970s as a result of new laws and regulations, such as National Environmental Policy Act (1970), Resource Conservation and Recovery Act or “RCRA” (1976), and Comprehensive Environmental Response, Compensation, and Liability Act  or “CERCLA or Superfund” (1980).</a:t>
            </a:r>
          </a:p>
          <a:p>
            <a:endParaRPr lang="en-US"/>
          </a:p>
          <a:p>
            <a:r>
              <a:rPr lang="en-US"/>
              <a:t>Unlike previous studies, these site investigations entail large amount of data, which form the basis for remedial decisions, including delineating the extent of impact, determining the level of risks, and identifying the appropriate remedy.  </a:t>
            </a:r>
          </a:p>
          <a:p>
            <a:endParaRPr lang="en-US"/>
          </a:p>
          <a:p>
            <a:r>
              <a:rPr lang="en-US"/>
              <a:t>Site-specific data, however, often display variations, which are characterized as complex, random-like, and/or erratic.</a:t>
            </a:r>
          </a:p>
          <a:p>
            <a:r>
              <a:rPr lang="en-US"/>
              <a:t>  </a:t>
            </a:r>
          </a:p>
          <a:p>
            <a:r>
              <a:rPr lang="en-US"/>
              <a:t>From the very beginning it became clear that the analyses of such site data requires the use of statistical techniques.  This is the course devoted to the understanding of these techniques.  </a:t>
            </a:r>
          </a:p>
        </p:txBody>
      </p:sp>
    </p:spTree>
    <p:extLst>
      <p:ext uri="{BB962C8B-B14F-4D97-AF65-F5344CB8AC3E}">
        <p14:creationId xmlns:p14="http://schemas.microsoft.com/office/powerpoint/2010/main" val="832271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Rectangle 2"/>
          <p:cNvSpPr>
            <a:spLocks noGrp="1" noRot="1" noChangeAspect="1" noChangeArrowheads="1" noTextEdit="1"/>
          </p:cNvSpPr>
          <p:nvPr>
            <p:ph type="sldImg"/>
          </p:nvPr>
        </p:nvSpPr>
        <p:spPr>
          <a:xfrm>
            <a:off x="1522413" y="685800"/>
            <a:ext cx="3622675" cy="2717800"/>
          </a:xfrm>
          <a:ln/>
        </p:spPr>
      </p:sp>
      <p:sp>
        <p:nvSpPr>
          <p:cNvPr id="1081347" name="Rectangle 3"/>
          <p:cNvSpPr>
            <a:spLocks noGrp="1" noChangeArrowheads="1"/>
          </p:cNvSpPr>
          <p:nvPr>
            <p:ph type="body" idx="1"/>
          </p:nvPr>
        </p:nvSpPr>
        <p:spPr/>
        <p:txBody>
          <a:bodyPr/>
          <a:lstStyle/>
          <a:p>
            <a:r>
              <a:rPr lang="en-US"/>
              <a:t>Consider now a groundwater monitoring plan at a RCRA landfill.  </a:t>
            </a:r>
          </a:p>
          <a:p>
            <a:endParaRPr lang="en-US"/>
          </a:p>
          <a:p>
            <a:r>
              <a:rPr lang="en-US"/>
              <a:t>Quarterly samples are collected from a number of compliance and background wells.  The measured concentrations vary from time to time and from location to location.  </a:t>
            </a:r>
          </a:p>
          <a:p>
            <a:endParaRPr lang="en-US"/>
          </a:p>
          <a:p>
            <a:r>
              <a:rPr lang="en-US"/>
              <a:t>Typical questions are: What is background threshold level?  What concentration signifies a release?  And, when should we implement our release contingency plans?</a:t>
            </a:r>
          </a:p>
          <a:p>
            <a:endParaRPr lang="en-US"/>
          </a:p>
          <a:p>
            <a:r>
              <a:rPr lang="en-US"/>
              <a:t>Statistics recognize the variability of concentrations, and provide tools for defining threshold levels. If concentrations exceed these threshold levels repeatedly, then contingency sampling must be implemented.  </a:t>
            </a:r>
          </a:p>
          <a:p>
            <a:endParaRPr lang="en-US"/>
          </a:p>
          <a:p>
            <a:r>
              <a:rPr lang="en-US"/>
              <a:t>(Invite participants to discuss their own similar projects.)</a:t>
            </a:r>
          </a:p>
        </p:txBody>
      </p:sp>
    </p:spTree>
    <p:extLst>
      <p:ext uri="{BB962C8B-B14F-4D97-AF65-F5344CB8AC3E}">
        <p14:creationId xmlns:p14="http://schemas.microsoft.com/office/powerpoint/2010/main" val="35034928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1154" name="Rectangle 2"/>
          <p:cNvSpPr>
            <a:spLocks noGrp="1" noRot="1" noChangeAspect="1" noChangeArrowheads="1" noTextEdit="1"/>
          </p:cNvSpPr>
          <p:nvPr>
            <p:ph type="sldImg"/>
          </p:nvPr>
        </p:nvSpPr>
        <p:spPr>
          <a:xfrm>
            <a:off x="1263650" y="725488"/>
            <a:ext cx="4775200" cy="3582987"/>
          </a:xfrm>
          <a:ln/>
        </p:spPr>
      </p:sp>
      <p:sp>
        <p:nvSpPr>
          <p:cNvPr id="1841155" name="Rectangle 3"/>
          <p:cNvSpPr>
            <a:spLocks noGrp="1" noChangeArrowheads="1"/>
          </p:cNvSpPr>
          <p:nvPr>
            <p:ph type="body" idx="1"/>
          </p:nvPr>
        </p:nvSpPr>
        <p:spPr>
          <a:xfrm>
            <a:off x="973138" y="4554538"/>
            <a:ext cx="5356225" cy="4314825"/>
          </a:xfrm>
        </p:spPr>
        <p:txBody>
          <a:bodyPr/>
          <a:lstStyle/>
          <a:p>
            <a:r>
              <a:rPr lang="en-US"/>
              <a:t>Present the case study as presented to regulators during a negotiation session on the adequacy of the sampling and analysis plan.  </a:t>
            </a:r>
          </a:p>
        </p:txBody>
      </p:sp>
    </p:spTree>
    <p:extLst>
      <p:ext uri="{BB962C8B-B14F-4D97-AF65-F5344CB8AC3E}">
        <p14:creationId xmlns:p14="http://schemas.microsoft.com/office/powerpoint/2010/main" val="8345106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Rectangle 2"/>
          <p:cNvSpPr>
            <a:spLocks noGrp="1" noRot="1" noChangeAspect="1" noChangeArrowheads="1" noTextEdit="1"/>
          </p:cNvSpPr>
          <p:nvPr>
            <p:ph type="sldImg"/>
          </p:nvPr>
        </p:nvSpPr>
        <p:spPr>
          <a:xfrm>
            <a:off x="1263650" y="725488"/>
            <a:ext cx="4775200" cy="3582987"/>
          </a:xfrm>
          <a:ln/>
        </p:spPr>
      </p:sp>
      <p:sp>
        <p:nvSpPr>
          <p:cNvPr id="1843203" name="Rectangle 3"/>
          <p:cNvSpPr>
            <a:spLocks noGrp="1" noChangeArrowheads="1"/>
          </p:cNvSpPr>
          <p:nvPr>
            <p:ph type="body" idx="1"/>
          </p:nvPr>
        </p:nvSpPr>
        <p:spPr>
          <a:xfrm>
            <a:off x="973138" y="4554538"/>
            <a:ext cx="5356225" cy="4314825"/>
          </a:xfrm>
        </p:spPr>
        <p:txBody>
          <a:bodyPr/>
          <a:lstStyle/>
          <a:p>
            <a:r>
              <a:rPr lang="en-US"/>
              <a:t>Consultant’s hypothesis was ‘absence of spatial structure.’</a:t>
            </a:r>
          </a:p>
          <a:p>
            <a:r>
              <a:rPr lang="en-US"/>
              <a:t>Extensive sampling was proposed for characterization of totally random contamination.</a:t>
            </a:r>
          </a:p>
        </p:txBody>
      </p:sp>
    </p:spTree>
    <p:extLst>
      <p:ext uri="{BB962C8B-B14F-4D97-AF65-F5344CB8AC3E}">
        <p14:creationId xmlns:p14="http://schemas.microsoft.com/office/powerpoint/2010/main" val="21744567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250" name="Rectangle 2"/>
          <p:cNvSpPr>
            <a:spLocks noGrp="1" noRot="1" noChangeAspect="1" noChangeArrowheads="1" noTextEdit="1"/>
          </p:cNvSpPr>
          <p:nvPr>
            <p:ph type="sldImg"/>
          </p:nvPr>
        </p:nvSpPr>
        <p:spPr>
          <a:xfrm>
            <a:off x="1263650" y="725488"/>
            <a:ext cx="4775200" cy="3582987"/>
          </a:xfrm>
          <a:ln/>
        </p:spPr>
      </p:sp>
      <p:sp>
        <p:nvSpPr>
          <p:cNvPr id="1845251" name="Rectangle 3"/>
          <p:cNvSpPr>
            <a:spLocks noGrp="1" noChangeArrowheads="1"/>
          </p:cNvSpPr>
          <p:nvPr>
            <p:ph type="body" idx="1"/>
          </p:nvPr>
        </p:nvSpPr>
        <p:spPr>
          <a:xfrm>
            <a:off x="973138" y="4554538"/>
            <a:ext cx="5356225" cy="4314825"/>
          </a:xfrm>
        </p:spPr>
        <p:txBody>
          <a:bodyPr/>
          <a:lstStyle/>
          <a:p>
            <a:r>
              <a:rPr lang="en-US"/>
              <a:t>Geostatistics proved that the Consultant’s hypothesis was wrong.</a:t>
            </a:r>
          </a:p>
        </p:txBody>
      </p:sp>
    </p:spTree>
    <p:extLst>
      <p:ext uri="{BB962C8B-B14F-4D97-AF65-F5344CB8AC3E}">
        <p14:creationId xmlns:p14="http://schemas.microsoft.com/office/powerpoint/2010/main" val="17553562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298" name="Rectangle 2"/>
          <p:cNvSpPr>
            <a:spLocks noGrp="1" noRot="1" noChangeAspect="1" noChangeArrowheads="1" noTextEdit="1"/>
          </p:cNvSpPr>
          <p:nvPr>
            <p:ph type="sldImg"/>
          </p:nvPr>
        </p:nvSpPr>
        <p:spPr>
          <a:xfrm>
            <a:off x="1263650" y="725488"/>
            <a:ext cx="4775200" cy="3582987"/>
          </a:xfrm>
          <a:ln/>
        </p:spPr>
      </p:sp>
      <p:sp>
        <p:nvSpPr>
          <p:cNvPr id="1847299" name="Rectangle 3"/>
          <p:cNvSpPr>
            <a:spLocks noGrp="1" noChangeArrowheads="1"/>
          </p:cNvSpPr>
          <p:nvPr>
            <p:ph type="body" idx="1"/>
          </p:nvPr>
        </p:nvSpPr>
        <p:spPr>
          <a:xfrm>
            <a:off x="973138" y="4554538"/>
            <a:ext cx="5356225" cy="4314825"/>
          </a:xfrm>
        </p:spPr>
        <p:txBody>
          <a:bodyPr/>
          <a:lstStyle/>
          <a:p>
            <a:r>
              <a:rPr lang="en-US"/>
              <a:t>As a results a far more focused sampling was proposed.</a:t>
            </a:r>
          </a:p>
        </p:txBody>
      </p:sp>
    </p:spTree>
    <p:extLst>
      <p:ext uri="{BB962C8B-B14F-4D97-AF65-F5344CB8AC3E}">
        <p14:creationId xmlns:p14="http://schemas.microsoft.com/office/powerpoint/2010/main" val="25129480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22" name="Rectangle 2"/>
          <p:cNvSpPr>
            <a:spLocks noGrp="1" noRot="1" noChangeAspect="1" noChangeArrowheads="1" noTextEdit="1"/>
          </p:cNvSpPr>
          <p:nvPr>
            <p:ph type="sldImg"/>
          </p:nvPr>
        </p:nvSpPr>
        <p:spPr>
          <a:xfrm>
            <a:off x="1636713" y="711200"/>
            <a:ext cx="3444875" cy="2584450"/>
          </a:xfrm>
          <a:ln/>
        </p:spPr>
      </p:sp>
      <p:sp>
        <p:nvSpPr>
          <p:cNvPr id="1720323" name="Rectangle 3"/>
          <p:cNvSpPr>
            <a:spLocks noGrp="1" noChangeArrowheads="1"/>
          </p:cNvSpPr>
          <p:nvPr>
            <p:ph type="body" idx="1"/>
          </p:nvPr>
        </p:nvSpPr>
        <p:spPr>
          <a:noFill/>
          <a:ln/>
        </p:spPr>
        <p:txBody>
          <a:bodyPr/>
          <a:lstStyle/>
          <a:p>
            <a:r>
              <a:rPr lang="en-US"/>
              <a:t>We have covered many statistical techniques.  Now we briefly cover advanced techniques.</a:t>
            </a:r>
          </a:p>
        </p:txBody>
      </p:sp>
    </p:spTree>
    <p:extLst>
      <p:ext uri="{BB962C8B-B14F-4D97-AF65-F5344CB8AC3E}">
        <p14:creationId xmlns:p14="http://schemas.microsoft.com/office/powerpoint/2010/main" val="5293670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370" name="Rectangle 2"/>
          <p:cNvSpPr>
            <a:spLocks noGrp="1" noRot="1" noChangeAspect="1" noChangeArrowheads="1" noTextEdit="1"/>
          </p:cNvSpPr>
          <p:nvPr>
            <p:ph type="sldImg"/>
          </p:nvPr>
        </p:nvSpPr>
        <p:spPr>
          <a:xfrm>
            <a:off x="1522413" y="685800"/>
            <a:ext cx="3622675" cy="2717800"/>
          </a:xfrm>
          <a:ln/>
        </p:spPr>
      </p:sp>
      <p:sp>
        <p:nvSpPr>
          <p:cNvPr id="1722371" name="Rectangle 3"/>
          <p:cNvSpPr>
            <a:spLocks noGrp="1" noChangeArrowheads="1"/>
          </p:cNvSpPr>
          <p:nvPr>
            <p:ph type="body" idx="1"/>
          </p:nvPr>
        </p:nvSpPr>
        <p:spPr/>
        <p:txBody>
          <a:bodyPr/>
          <a:lstStyle/>
          <a:p>
            <a:r>
              <a:rPr lang="en-US"/>
              <a:t>So far we have investigated the common statistical procedures used in environmental applications, including:</a:t>
            </a:r>
          </a:p>
          <a:p>
            <a:r>
              <a:rPr lang="en-US"/>
              <a:t>Exploratory Tools, such as</a:t>
            </a:r>
          </a:p>
          <a:p>
            <a:pPr lvl="1"/>
            <a:r>
              <a:rPr lang="en-US"/>
              <a:t>Descriptive Statistics: mean, standard deviation</a:t>
            </a:r>
          </a:p>
          <a:p>
            <a:pPr lvl="1"/>
            <a:r>
              <a:rPr lang="en-US"/>
              <a:t>Graphic Tools: Histogram, box plot, probability plots</a:t>
            </a:r>
          </a:p>
          <a:p>
            <a:r>
              <a:rPr lang="en-US"/>
              <a:t>Comparative Tools, such as</a:t>
            </a:r>
          </a:p>
          <a:p>
            <a:pPr lvl="1"/>
            <a:r>
              <a:rPr lang="en-US"/>
              <a:t>Two sample tests</a:t>
            </a:r>
          </a:p>
          <a:p>
            <a:endParaRPr lang="en-US"/>
          </a:p>
          <a:p>
            <a:r>
              <a:rPr lang="en-US"/>
              <a:t>However, there are many more advanced statistical techniques that are used in </a:t>
            </a:r>
          </a:p>
          <a:p>
            <a:r>
              <a:rPr lang="en-US"/>
              <a:t>Environmental applications, such as</a:t>
            </a:r>
          </a:p>
          <a:p>
            <a:r>
              <a:rPr lang="en-US"/>
              <a:t>Analysis of Variance (ANOVA)</a:t>
            </a:r>
          </a:p>
          <a:p>
            <a:r>
              <a:rPr lang="en-US"/>
              <a:t>Correlation (Multivariate) Tools, such as</a:t>
            </a:r>
          </a:p>
          <a:p>
            <a:pPr lvl="1"/>
            <a:r>
              <a:rPr lang="en-US"/>
              <a:t>Regression Analysis</a:t>
            </a:r>
          </a:p>
          <a:p>
            <a:pPr lvl="1"/>
            <a:r>
              <a:rPr lang="en-US"/>
              <a:t>Principle Component Analysis</a:t>
            </a:r>
          </a:p>
          <a:p>
            <a:r>
              <a:rPr lang="en-US"/>
              <a:t>Spatial Tools, such as Geostatistics</a:t>
            </a:r>
          </a:p>
          <a:p>
            <a:endParaRPr lang="en-US"/>
          </a:p>
          <a:p>
            <a:r>
              <a:rPr lang="en-US"/>
              <a:t>Full discussions of these techniques are beyond the scope of this course, however, I will try to highlight some of them through an example.</a:t>
            </a:r>
          </a:p>
          <a:p>
            <a:endParaRPr lang="en-US"/>
          </a:p>
        </p:txBody>
      </p:sp>
    </p:spTree>
    <p:extLst>
      <p:ext uri="{BB962C8B-B14F-4D97-AF65-F5344CB8AC3E}">
        <p14:creationId xmlns:p14="http://schemas.microsoft.com/office/powerpoint/2010/main" val="39450141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314" name="Rectangle 2"/>
          <p:cNvSpPr>
            <a:spLocks noGrp="1" noRot="1" noChangeAspect="1" noChangeArrowheads="1" noTextEdit="1"/>
          </p:cNvSpPr>
          <p:nvPr>
            <p:ph type="sldImg"/>
          </p:nvPr>
        </p:nvSpPr>
        <p:spPr>
          <a:xfrm>
            <a:off x="1520825" y="685800"/>
            <a:ext cx="3627438" cy="2719388"/>
          </a:xfrm>
          <a:ln/>
        </p:spPr>
      </p:sp>
      <p:sp>
        <p:nvSpPr>
          <p:cNvPr id="19333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406695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290" name="Rectangle 2"/>
          <p:cNvSpPr>
            <a:spLocks noGrp="1" noRot="1" noChangeAspect="1" noChangeArrowheads="1" noTextEdit="1"/>
          </p:cNvSpPr>
          <p:nvPr>
            <p:ph type="sldImg"/>
          </p:nvPr>
        </p:nvSpPr>
        <p:spPr>
          <a:xfrm>
            <a:off x="1520825" y="685800"/>
            <a:ext cx="3627438" cy="2719388"/>
          </a:xfrm>
          <a:ln/>
        </p:spPr>
      </p:sp>
      <p:sp>
        <p:nvSpPr>
          <p:cNvPr id="193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9468498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266" name="Rectangle 2"/>
          <p:cNvSpPr>
            <a:spLocks noGrp="1" noRot="1" noChangeAspect="1" noChangeArrowheads="1" noTextEdit="1"/>
          </p:cNvSpPr>
          <p:nvPr>
            <p:ph type="sldImg"/>
          </p:nvPr>
        </p:nvSpPr>
        <p:spPr>
          <a:xfrm>
            <a:off x="1520825" y="685800"/>
            <a:ext cx="3627438" cy="2719388"/>
          </a:xfrm>
          <a:ln/>
        </p:spPr>
      </p:sp>
      <p:sp>
        <p:nvSpPr>
          <p:cNvPr id="19312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744233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242" name="Rectangle 2"/>
          <p:cNvSpPr>
            <a:spLocks noGrp="1" noRot="1" noChangeAspect="1" noChangeArrowheads="1" noTextEdit="1"/>
          </p:cNvSpPr>
          <p:nvPr>
            <p:ph type="sldImg"/>
          </p:nvPr>
        </p:nvSpPr>
        <p:spPr>
          <a:xfrm>
            <a:off x="1520825" y="685800"/>
            <a:ext cx="3627438" cy="2719388"/>
          </a:xfrm>
          <a:ln/>
        </p:spPr>
      </p:sp>
      <p:sp>
        <p:nvSpPr>
          <p:cNvPr id="19302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73280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666" name="Rectangle 2"/>
          <p:cNvSpPr>
            <a:spLocks noGrp="1" noRot="1" noChangeAspect="1" noChangeArrowheads="1" noTextEdit="1"/>
          </p:cNvSpPr>
          <p:nvPr>
            <p:ph type="sldImg"/>
          </p:nvPr>
        </p:nvSpPr>
        <p:spPr>
          <a:xfrm>
            <a:off x="1522413" y="685800"/>
            <a:ext cx="3622675" cy="2717800"/>
          </a:xfrm>
          <a:ln/>
        </p:spPr>
      </p:sp>
      <p:sp>
        <p:nvSpPr>
          <p:cNvPr id="1649667" name="Rectangle 3"/>
          <p:cNvSpPr>
            <a:spLocks noGrp="1" noChangeArrowheads="1"/>
          </p:cNvSpPr>
          <p:nvPr>
            <p:ph type="body" idx="1"/>
          </p:nvPr>
        </p:nvSpPr>
        <p:spPr/>
        <p:txBody>
          <a:bodyPr/>
          <a:lstStyle/>
          <a:p>
            <a:r>
              <a:rPr lang="en-US"/>
              <a:t>In most instances, judgmental (biased) data collected in environmental applications are inconsistent with basic assumptions of a typical statistical analysis.  </a:t>
            </a:r>
          </a:p>
          <a:p>
            <a:endParaRPr lang="en-US"/>
          </a:p>
          <a:p>
            <a:r>
              <a:rPr lang="en-US"/>
              <a:t>Therefore, prior to the use of any statistical procedure, the impacts of judgmental data must be assessed in order to avoid unreliable and/or inconclusive results.</a:t>
            </a:r>
          </a:p>
          <a:p>
            <a:endParaRPr lang="en-US"/>
          </a:p>
          <a:p>
            <a:r>
              <a:rPr lang="en-US"/>
              <a:t>Open discussions about such problems, such as site data sets that are much larger than the background data sets leading to false positives….</a:t>
            </a:r>
          </a:p>
        </p:txBody>
      </p:sp>
    </p:spTree>
    <p:extLst>
      <p:ext uri="{BB962C8B-B14F-4D97-AF65-F5344CB8AC3E}">
        <p14:creationId xmlns:p14="http://schemas.microsoft.com/office/powerpoint/2010/main" val="22021479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9218" name="Rectangle 2"/>
          <p:cNvSpPr>
            <a:spLocks noGrp="1" noRot="1" noChangeAspect="1" noChangeArrowheads="1" noTextEdit="1"/>
          </p:cNvSpPr>
          <p:nvPr>
            <p:ph type="sldImg"/>
          </p:nvPr>
        </p:nvSpPr>
        <p:spPr>
          <a:xfrm>
            <a:off x="1520825" y="685800"/>
            <a:ext cx="3627438" cy="2719388"/>
          </a:xfrm>
          <a:ln/>
        </p:spPr>
      </p:sp>
      <p:sp>
        <p:nvSpPr>
          <p:cNvPr id="19292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388166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194" name="Rectangle 2"/>
          <p:cNvSpPr>
            <a:spLocks noGrp="1" noRot="1" noChangeAspect="1" noChangeArrowheads="1" noTextEdit="1"/>
          </p:cNvSpPr>
          <p:nvPr>
            <p:ph type="sldImg"/>
          </p:nvPr>
        </p:nvSpPr>
        <p:spPr>
          <a:xfrm>
            <a:off x="1520825" y="685800"/>
            <a:ext cx="3627438" cy="2719388"/>
          </a:xfrm>
          <a:ln/>
        </p:spPr>
      </p:sp>
      <p:sp>
        <p:nvSpPr>
          <p:cNvPr id="19281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633463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146" name="Rectangle 2"/>
          <p:cNvSpPr>
            <a:spLocks noGrp="1" noRot="1" noChangeAspect="1" noChangeArrowheads="1" noTextEdit="1"/>
          </p:cNvSpPr>
          <p:nvPr>
            <p:ph type="sldImg"/>
          </p:nvPr>
        </p:nvSpPr>
        <p:spPr>
          <a:xfrm>
            <a:off x="1520825" y="685800"/>
            <a:ext cx="3627438" cy="2719388"/>
          </a:xfrm>
          <a:ln/>
        </p:spPr>
      </p:sp>
      <p:sp>
        <p:nvSpPr>
          <p:cNvPr id="192614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799979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6930" name="Rectangle 2"/>
          <p:cNvSpPr>
            <a:spLocks noGrp="1" noRot="1" noChangeAspect="1" noChangeArrowheads="1" noTextEdit="1"/>
          </p:cNvSpPr>
          <p:nvPr>
            <p:ph type="sldImg"/>
          </p:nvPr>
        </p:nvSpPr>
        <p:spPr>
          <a:xfrm>
            <a:off x="1520825" y="685800"/>
            <a:ext cx="3627438" cy="2719388"/>
          </a:xfrm>
          <a:ln/>
        </p:spPr>
      </p:sp>
      <p:sp>
        <p:nvSpPr>
          <p:cNvPr id="191693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97775987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Rectangle 2"/>
          <p:cNvSpPr>
            <a:spLocks noGrp="1" noRot="1" noChangeAspect="1" noChangeArrowheads="1" noTextEdit="1"/>
          </p:cNvSpPr>
          <p:nvPr>
            <p:ph type="sldImg"/>
          </p:nvPr>
        </p:nvSpPr>
        <p:spPr>
          <a:xfrm>
            <a:off x="1520825" y="685800"/>
            <a:ext cx="3627438" cy="2719388"/>
          </a:xfrm>
          <a:ln/>
        </p:spPr>
      </p:sp>
      <p:sp>
        <p:nvSpPr>
          <p:cNvPr id="19138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58380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834" name="Rectangle 2"/>
          <p:cNvSpPr>
            <a:spLocks noGrp="1" noRot="1" noChangeAspect="1" noChangeArrowheads="1" noTextEdit="1"/>
          </p:cNvSpPr>
          <p:nvPr>
            <p:ph type="sldImg"/>
          </p:nvPr>
        </p:nvSpPr>
        <p:spPr>
          <a:xfrm>
            <a:off x="1520825" y="685800"/>
            <a:ext cx="3627438" cy="2719388"/>
          </a:xfrm>
          <a:ln/>
        </p:spPr>
      </p:sp>
      <p:sp>
        <p:nvSpPr>
          <p:cNvPr id="191283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7757580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14" name="Rectangle 2"/>
          <p:cNvSpPr>
            <a:spLocks noGrp="1" noRot="1" noChangeAspect="1" noChangeArrowheads="1" noTextEdit="1"/>
          </p:cNvSpPr>
          <p:nvPr>
            <p:ph type="sldImg"/>
          </p:nvPr>
        </p:nvSpPr>
        <p:spPr>
          <a:xfrm>
            <a:off x="1520825" y="685800"/>
            <a:ext cx="3627438" cy="2719388"/>
          </a:xfrm>
          <a:ln/>
        </p:spPr>
      </p:sp>
      <p:sp>
        <p:nvSpPr>
          <p:cNvPr id="190771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825335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Rot="1" noChangeAspect="1" noChangeArrowheads="1" noTextEdit="1"/>
          </p:cNvSpPr>
          <p:nvPr>
            <p:ph type="sldImg"/>
          </p:nvPr>
        </p:nvSpPr>
        <p:spPr>
          <a:xfrm>
            <a:off x="1522413" y="685800"/>
            <a:ext cx="3622675" cy="2717800"/>
          </a:xfrm>
          <a:ln/>
        </p:spPr>
      </p:sp>
      <p:sp>
        <p:nvSpPr>
          <p:cNvPr id="1003523" name="Rectangle 3"/>
          <p:cNvSpPr>
            <a:spLocks noGrp="1" noChangeArrowheads="1"/>
          </p:cNvSpPr>
          <p:nvPr>
            <p:ph type="body" idx="1"/>
          </p:nvPr>
        </p:nvSpPr>
        <p:spPr/>
        <p:txBody>
          <a:bodyPr/>
          <a:lstStyle/>
          <a:p>
            <a:r>
              <a:rPr lang="en-US"/>
              <a:t>This slide includes a series of suggested readings.  I have included key EPA and Navy guidance documents for your consideration.</a:t>
            </a:r>
          </a:p>
        </p:txBody>
      </p:sp>
    </p:spTree>
    <p:extLst>
      <p:ext uri="{BB962C8B-B14F-4D97-AF65-F5344CB8AC3E}">
        <p14:creationId xmlns:p14="http://schemas.microsoft.com/office/powerpoint/2010/main" val="1923311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p:cNvSpPr>
            <a:spLocks noGrp="1" noRot="1" noChangeAspect="1" noChangeArrowheads="1" noTextEdit="1"/>
          </p:cNvSpPr>
          <p:nvPr>
            <p:ph type="sldImg"/>
          </p:nvPr>
        </p:nvSpPr>
        <p:spPr>
          <a:xfrm>
            <a:off x="1636713" y="711200"/>
            <a:ext cx="3444875" cy="2584450"/>
          </a:xfrm>
          <a:ln/>
        </p:spPr>
      </p:sp>
      <p:sp>
        <p:nvSpPr>
          <p:cNvPr id="1388547" name="Rectangle 3"/>
          <p:cNvSpPr>
            <a:spLocks noGrp="1" noChangeArrowheads="1"/>
          </p:cNvSpPr>
          <p:nvPr>
            <p:ph type="body" idx="1"/>
          </p:nvPr>
        </p:nvSpPr>
        <p:spPr>
          <a:noFill/>
          <a:ln/>
        </p:spPr>
        <p:txBody>
          <a:bodyPr/>
          <a:lstStyle/>
          <a:p>
            <a:r>
              <a:rPr lang="en-US"/>
              <a:t>Mathematics deals with the “deterministic” variable, which is not random.  So under a given condition, a deterministic variable always yields the same unique outcome.  </a:t>
            </a:r>
          </a:p>
          <a:p>
            <a:endParaRPr lang="en-US"/>
          </a:p>
          <a:p>
            <a:r>
              <a:rPr lang="en-US"/>
              <a:t>Statistics, on the other hand, deals with the “random” variable, which yields different outcomes under a given condition.  Now we will discuss, how statistics models the random variable. </a:t>
            </a:r>
          </a:p>
        </p:txBody>
      </p:sp>
    </p:spTree>
    <p:extLst>
      <p:ext uri="{BB962C8B-B14F-4D97-AF65-F5344CB8AC3E}">
        <p14:creationId xmlns:p14="http://schemas.microsoft.com/office/powerpoint/2010/main" val="216988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p:cNvSpPr>
          <p:nvPr>
            <p:ph type="sldImg"/>
          </p:nvPr>
        </p:nvSpPr>
        <p:spPr bwMode="auto">
          <a:xfrm>
            <a:off x="1636713" y="711200"/>
            <a:ext cx="3444875" cy="2584450"/>
          </a:xfrm>
          <a:prstGeom prst="rect">
            <a:avLst/>
          </a:prstGeom>
          <a:noFill/>
        </p:spPr>
      </p:sp>
      <p:sp>
        <p:nvSpPr>
          <p:cNvPr id="445443" name="Rectangle 3"/>
          <p:cNvSpPr>
            <a:spLocks noGrp="1" noChangeArrowheads="1"/>
          </p:cNvSpPr>
          <p:nvPr>
            <p:ph type="body" idx="1"/>
          </p:nvPr>
        </p:nvSpPr>
        <p:spPr bwMode="auto">
          <a:xfrm>
            <a:off x="711200" y="3783013"/>
            <a:ext cx="5765800" cy="4602162"/>
          </a:xfrm>
          <a:prstGeom prst="rect">
            <a:avLst/>
          </a:prstGeom>
          <a:noFill/>
          <a:ln w="12700">
            <a:miter lim="800000"/>
            <a:headEnd type="none" w="sm" len="sm"/>
            <a:tailEnd type="none" w="sm" len="sm"/>
          </a:ln>
        </p:spPr>
        <p:txBody>
          <a:bodyPr lIns="94714" tIns="47357" rIns="94714" bIns="47357"/>
          <a:lstStyle/>
          <a:p>
            <a:pPr>
              <a:lnSpc>
                <a:spcPct val="80000"/>
              </a:lnSpc>
            </a:pPr>
            <a:r>
              <a:rPr lang="en-US" sz="900"/>
              <a:t>A Random Variable can acquire more than one value under a given condition. This can be due to either natural variability or uncertainty.  </a:t>
            </a:r>
          </a:p>
          <a:p>
            <a:pPr>
              <a:lnSpc>
                <a:spcPct val="80000"/>
              </a:lnSpc>
            </a:pPr>
            <a:endParaRPr lang="en-US" sz="900"/>
          </a:p>
          <a:p>
            <a:pPr>
              <a:lnSpc>
                <a:spcPct val="80000"/>
              </a:lnSpc>
            </a:pPr>
            <a:r>
              <a:rPr lang="en-US" sz="900"/>
              <a:t>An example of natural variability is the range of metal background concentrations in soil. Uncertainty, on the other hand, is mainly driven by the limits of our knowledge.  For example, estimate of concentration at an un-sampled location contains uncertainty.  </a:t>
            </a:r>
          </a:p>
          <a:p>
            <a:pPr>
              <a:lnSpc>
                <a:spcPct val="80000"/>
              </a:lnSpc>
            </a:pPr>
            <a:endParaRPr lang="en-US" sz="900"/>
          </a:p>
          <a:p>
            <a:pPr>
              <a:lnSpc>
                <a:spcPct val="80000"/>
              </a:lnSpc>
            </a:pPr>
            <a:r>
              <a:rPr lang="en-US" sz="900"/>
              <a:t>Uncertainty can be reduced with increased knowledge, such as additional sampling. However, “Variability” cannot be reduced with increased sampling; it simply gets better defined with more samples.</a:t>
            </a:r>
          </a:p>
          <a:p>
            <a:pPr>
              <a:lnSpc>
                <a:spcPct val="80000"/>
              </a:lnSpc>
            </a:pPr>
            <a:endParaRPr lang="en-US" sz="900"/>
          </a:p>
          <a:p>
            <a:pPr>
              <a:lnSpc>
                <a:spcPct val="80000"/>
              </a:lnSpc>
            </a:pPr>
            <a:r>
              <a:rPr lang="en-US" sz="900"/>
              <a:t>As we collect more information about a particular random variable, such as soil concentration, we find that the variable has a certain range of values, from a minimum to a maximum, and that some values will occur more often, and some less often.</a:t>
            </a:r>
          </a:p>
          <a:p>
            <a:pPr>
              <a:lnSpc>
                <a:spcPct val="80000"/>
              </a:lnSpc>
            </a:pPr>
            <a:r>
              <a:rPr lang="en-US" sz="900"/>
              <a:t>  </a:t>
            </a:r>
          </a:p>
          <a:p>
            <a:pPr>
              <a:lnSpc>
                <a:spcPct val="80000"/>
              </a:lnSpc>
            </a:pPr>
            <a:r>
              <a:rPr lang="en-US" sz="900"/>
              <a:t>The total set of all possible values of a random variable is referred to as its Population.  For example, when we are measuring height of students in a given high school, the population is the collection of the heights of all students in that high school.</a:t>
            </a:r>
          </a:p>
          <a:p>
            <a:pPr>
              <a:lnSpc>
                <a:spcPct val="80000"/>
              </a:lnSpc>
            </a:pPr>
            <a:endParaRPr lang="en-US" sz="900"/>
          </a:p>
          <a:p>
            <a:pPr>
              <a:lnSpc>
                <a:spcPct val="80000"/>
              </a:lnSpc>
            </a:pPr>
            <a:r>
              <a:rPr lang="en-US" sz="900"/>
              <a:t>A random variable is modeled by its Distribution.  Distribution defines the likelihood of occurrence of each outcome of the random variable.  The simplest distribution involves only two possible outcomes, a binary distribution, such as head-or-tail or a 50-50 chance.  Dice has 6 outcomes, each with 1/6 likelihood to occur.  </a:t>
            </a:r>
          </a:p>
          <a:p>
            <a:pPr>
              <a:lnSpc>
                <a:spcPct val="80000"/>
              </a:lnSpc>
            </a:pPr>
            <a:endParaRPr lang="en-US" sz="900"/>
          </a:p>
          <a:p>
            <a:pPr>
              <a:lnSpc>
                <a:spcPct val="80000"/>
              </a:lnSpc>
            </a:pPr>
            <a:r>
              <a:rPr lang="en-US" sz="900"/>
              <a:t>As the number of our outcomes increases, we use histograms, as shown on the left.  In this example, the random variable has 11 outcome intervals or “bins”. The height of each bar corresponds with how many occurrences are within a certain interval.</a:t>
            </a:r>
          </a:p>
          <a:p>
            <a:pPr>
              <a:lnSpc>
                <a:spcPct val="80000"/>
              </a:lnSpc>
            </a:pPr>
            <a:r>
              <a:rPr lang="en-US" sz="900"/>
              <a:t>   </a:t>
            </a:r>
          </a:p>
          <a:p>
            <a:pPr>
              <a:lnSpc>
                <a:spcPct val="80000"/>
              </a:lnSpc>
            </a:pPr>
            <a:r>
              <a:rPr lang="en-US" sz="900"/>
              <a:t>The histogram is a </a:t>
            </a:r>
            <a:r>
              <a:rPr lang="en-US" sz="900" u="sng"/>
              <a:t>discrete</a:t>
            </a:r>
            <a:r>
              <a:rPr lang="en-US" sz="900"/>
              <a:t> probability distribution function/model, as it models the distribution of a random variable, organized into discrete intervals.   This function is sometimes referred to as the “probability mass function.” </a:t>
            </a:r>
          </a:p>
          <a:p>
            <a:pPr>
              <a:lnSpc>
                <a:spcPct val="80000"/>
              </a:lnSpc>
            </a:pPr>
            <a:endParaRPr lang="en-US" sz="900"/>
          </a:p>
          <a:p>
            <a:pPr>
              <a:lnSpc>
                <a:spcPct val="80000"/>
              </a:lnSpc>
            </a:pPr>
            <a:r>
              <a:rPr lang="en-US" sz="900"/>
              <a:t>A </a:t>
            </a:r>
            <a:r>
              <a:rPr lang="en-US" sz="900" u="sng"/>
              <a:t>continuous</a:t>
            </a:r>
            <a:r>
              <a:rPr lang="en-US" sz="900"/>
              <a:t> probability function model portrays the same information, but assumes that there are infinite number of outcomes, rather than discrete intervals.  This function is sometimes referred to as the “probability density function.”</a:t>
            </a:r>
          </a:p>
        </p:txBody>
      </p:sp>
    </p:spTree>
    <p:extLst>
      <p:ext uri="{BB962C8B-B14F-4D97-AF65-F5344CB8AC3E}">
        <p14:creationId xmlns:p14="http://schemas.microsoft.com/office/powerpoint/2010/main" val="4094498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Rot="1" noChangeAspect="1" noChangeArrowheads="1"/>
          </p:cNvSpPr>
          <p:nvPr>
            <p:ph type="sldImg"/>
          </p:nvPr>
        </p:nvSpPr>
        <p:spPr bwMode="auto">
          <a:xfrm>
            <a:off x="1636713" y="711200"/>
            <a:ext cx="3444875" cy="2584450"/>
          </a:xfrm>
          <a:prstGeom prst="rect">
            <a:avLst/>
          </a:prstGeom>
          <a:noFill/>
        </p:spPr>
      </p:sp>
      <p:sp>
        <p:nvSpPr>
          <p:cNvPr id="449539" name="Rectangle 3"/>
          <p:cNvSpPr>
            <a:spLocks noGrp="1" noChangeArrowheads="1"/>
          </p:cNvSpPr>
          <p:nvPr>
            <p:ph type="body" idx="1"/>
          </p:nvPr>
        </p:nvSpPr>
        <p:spPr bwMode="auto">
          <a:xfrm>
            <a:off x="787400" y="3871913"/>
            <a:ext cx="5626100" cy="4322762"/>
          </a:xfrm>
          <a:prstGeom prst="rect">
            <a:avLst/>
          </a:prstGeom>
          <a:noFill/>
          <a:ln w="12700">
            <a:miter lim="800000"/>
            <a:headEnd type="none" w="sm" len="sm"/>
            <a:tailEnd type="none" w="sm" len="sm"/>
          </a:ln>
        </p:spPr>
        <p:txBody>
          <a:bodyPr lIns="94714" tIns="47357" rIns="94714" bIns="47357"/>
          <a:lstStyle/>
          <a:p>
            <a:pPr>
              <a:lnSpc>
                <a:spcPct val="80000"/>
              </a:lnSpc>
            </a:pPr>
            <a:r>
              <a:rPr lang="en-US" sz="900"/>
              <a:t>There are many mathematical functions that can be used to model a continuous distribution or discrete distribution function.  The most common probability density function is the </a:t>
            </a:r>
            <a:r>
              <a:rPr lang="en-US" sz="900" u="sng"/>
              <a:t>“normal”, or Gaussian</a:t>
            </a:r>
            <a:r>
              <a:rPr lang="en-US" sz="900"/>
              <a:t> distribution shown on top here.  This distribution describes a “bell-shape” distribution that is symmetrically distributed about a central point, or average.  This distribution is named after the German scientist </a:t>
            </a:r>
            <a:r>
              <a:rPr lang="en-US" sz="900" i="1"/>
              <a:t>Carl Friedrich Gauss</a:t>
            </a:r>
            <a:r>
              <a:rPr lang="en-US" sz="900"/>
              <a:t> (1777-1855).  Until few years ago, Gauss’s portrait adorned the face of the 10 Deutschmark bills.  So you can see the importance the German give to this genius.</a:t>
            </a:r>
          </a:p>
          <a:p>
            <a:pPr>
              <a:lnSpc>
                <a:spcPct val="80000"/>
              </a:lnSpc>
            </a:pPr>
            <a:endParaRPr lang="en-US" sz="900"/>
          </a:p>
          <a:p>
            <a:pPr>
              <a:lnSpc>
                <a:spcPct val="80000"/>
              </a:lnSpc>
            </a:pPr>
            <a:r>
              <a:rPr lang="en-US" sz="900"/>
              <a:t>The importance of the normal distribution is attributed to the “Central Limit Theory,” which states that any sum of random variables has a tendency to normal distribution </a:t>
            </a:r>
            <a:r>
              <a:rPr lang="en-US" sz="900" u="sng"/>
              <a:t>regardless</a:t>
            </a:r>
            <a:r>
              <a:rPr lang="en-US" sz="900"/>
              <a:t> of the distribution of the constituent variables.</a:t>
            </a:r>
          </a:p>
          <a:p>
            <a:pPr>
              <a:lnSpc>
                <a:spcPct val="80000"/>
              </a:lnSpc>
            </a:pPr>
            <a:endParaRPr lang="en-US" sz="900"/>
          </a:p>
          <a:p>
            <a:pPr>
              <a:lnSpc>
                <a:spcPct val="80000"/>
              </a:lnSpc>
            </a:pPr>
            <a:r>
              <a:rPr lang="en-US" sz="900" u="sng"/>
              <a:t>Important example</a:t>
            </a:r>
            <a:r>
              <a:rPr lang="en-US" sz="900"/>
              <a:t>: “Average” or “mean” concentration is the sum of measured concentrations divided by the number of measurements.  This “average” has a tendency to normality even when the individual concentrations have skewed (asymmetric) distribution.      </a:t>
            </a:r>
          </a:p>
          <a:p>
            <a:pPr>
              <a:lnSpc>
                <a:spcPct val="80000"/>
              </a:lnSpc>
            </a:pPr>
            <a:endParaRPr lang="en-US" sz="900"/>
          </a:p>
          <a:p>
            <a:pPr>
              <a:lnSpc>
                <a:spcPct val="80000"/>
              </a:lnSpc>
            </a:pPr>
            <a:r>
              <a:rPr lang="en-US" sz="900"/>
              <a:t>In fact, in most field cases, concentration data have highly skewed shape, which is usually modeled with the use of a log-normal distribution.  This skewness can often be the result of the way we collect our data, i.e. few samples from source contamination, many samples from the contamination boundary areas, along with few “background” samples.</a:t>
            </a:r>
          </a:p>
          <a:p>
            <a:pPr>
              <a:lnSpc>
                <a:spcPct val="80000"/>
              </a:lnSpc>
            </a:pPr>
            <a:endParaRPr lang="en-US" sz="900"/>
          </a:p>
          <a:p>
            <a:pPr>
              <a:lnSpc>
                <a:spcPct val="80000"/>
              </a:lnSpc>
            </a:pPr>
            <a:r>
              <a:rPr lang="en-US" sz="900" u="sng"/>
              <a:t>Important Note</a:t>
            </a:r>
            <a:r>
              <a:rPr lang="en-US" sz="900"/>
              <a:t>: When you are working with a variable, make sure that you are using its appropriate distribution.  Examples:</a:t>
            </a:r>
          </a:p>
          <a:p>
            <a:pPr lvl="1">
              <a:lnSpc>
                <a:spcPct val="80000"/>
              </a:lnSpc>
            </a:pPr>
            <a:r>
              <a:rPr lang="en-US" sz="900"/>
              <a:t>(1) If you are dealing with “UCLs” in risk assessments, you are working with “mean” concentrations.  Remember that regardless of the distribution individual concentration data, the mean concentration has a tendency toward normal distribution.  This tendency becomes strong when you have more than 20 measurements with low variability.</a:t>
            </a:r>
          </a:p>
          <a:p>
            <a:pPr lvl="1">
              <a:lnSpc>
                <a:spcPct val="80000"/>
              </a:lnSpc>
            </a:pPr>
            <a:endParaRPr lang="en-US" sz="900"/>
          </a:p>
          <a:p>
            <a:pPr lvl="1">
              <a:lnSpc>
                <a:spcPct val="80000"/>
              </a:lnSpc>
            </a:pPr>
            <a:r>
              <a:rPr lang="en-US" sz="900"/>
              <a:t>(2) On the other hand, if you are dealing with “upper threshold values of background concentrations,” then you working with the distribution of the individual concentration data.  In almost all cases, this distribution is skewed (looking like log-normal distribution). </a:t>
            </a:r>
          </a:p>
          <a:p>
            <a:pPr>
              <a:lnSpc>
                <a:spcPct val="80000"/>
              </a:lnSpc>
            </a:pPr>
            <a:r>
              <a:rPr lang="en-US" sz="900"/>
              <a:t>      </a:t>
            </a:r>
          </a:p>
          <a:p>
            <a:pPr>
              <a:lnSpc>
                <a:spcPct val="80000"/>
              </a:lnSpc>
            </a:pPr>
            <a:r>
              <a:rPr lang="en-US" sz="900"/>
              <a:t>We will discuss Lognormal distributions in more detail later. </a:t>
            </a:r>
          </a:p>
        </p:txBody>
      </p:sp>
    </p:spTree>
    <p:extLst>
      <p:ext uri="{BB962C8B-B14F-4D97-AF65-F5344CB8AC3E}">
        <p14:creationId xmlns:p14="http://schemas.microsoft.com/office/powerpoint/2010/main" val="326264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Rot="1" noChangeAspect="1" noChangeArrowheads="1"/>
          </p:cNvSpPr>
          <p:nvPr>
            <p:ph type="sldImg"/>
          </p:nvPr>
        </p:nvSpPr>
        <p:spPr bwMode="auto">
          <a:xfrm>
            <a:off x="1636713" y="711200"/>
            <a:ext cx="3444875" cy="2584450"/>
          </a:xfrm>
          <a:prstGeom prst="rect">
            <a:avLst/>
          </a:prstGeom>
          <a:noFill/>
        </p:spPr>
      </p:sp>
      <p:sp>
        <p:nvSpPr>
          <p:cNvPr id="447491" name="Rectangle 3"/>
          <p:cNvSpPr>
            <a:spLocks noGrp="1" noChangeArrowheads="1"/>
          </p:cNvSpPr>
          <p:nvPr>
            <p:ph type="body" idx="1"/>
          </p:nvPr>
        </p:nvSpPr>
        <p:spPr bwMode="auto">
          <a:xfrm>
            <a:off x="787400" y="3871913"/>
            <a:ext cx="5626100" cy="4322762"/>
          </a:xfrm>
          <a:prstGeom prst="rect">
            <a:avLst/>
          </a:prstGeom>
          <a:noFill/>
          <a:ln w="12700">
            <a:miter lim="800000"/>
            <a:headEnd type="none" w="sm" len="sm"/>
            <a:tailEnd type="none" w="sm" len="sm"/>
          </a:ln>
        </p:spPr>
        <p:txBody>
          <a:bodyPr lIns="94714" tIns="47357" rIns="94714" bIns="47357"/>
          <a:lstStyle/>
          <a:p>
            <a:pPr>
              <a:lnSpc>
                <a:spcPct val="90000"/>
              </a:lnSpc>
            </a:pPr>
            <a:r>
              <a:rPr lang="en-US"/>
              <a:t>There are many other mathematical distributions in addition to the Normal and Lognormal distributions used to model distributions of random variables. Some are pictured here, courtesy of the Crystal Ball software program. </a:t>
            </a:r>
          </a:p>
          <a:p>
            <a:pPr>
              <a:lnSpc>
                <a:spcPct val="90000"/>
              </a:lnSpc>
            </a:pPr>
            <a:endParaRPr lang="en-US"/>
          </a:p>
          <a:p>
            <a:pPr>
              <a:lnSpc>
                <a:spcPct val="90000"/>
              </a:lnSpc>
            </a:pPr>
            <a:r>
              <a:rPr lang="en-US"/>
              <a:t>The only ones worth mentioning at this time are the Triangular and the Uniform and the Beta distributions, as you may see these in environmental applications.  </a:t>
            </a:r>
          </a:p>
          <a:p>
            <a:pPr lvl="1">
              <a:lnSpc>
                <a:spcPct val="90000"/>
              </a:lnSpc>
              <a:buFontTx/>
              <a:buChar char="•"/>
            </a:pPr>
            <a:r>
              <a:rPr lang="en-US"/>
              <a:t> The Uniform distribution simply means that any value within the defined range is equally likely to happen.  Like the rolling of a dice, each number has an equal chance of occurring. </a:t>
            </a:r>
          </a:p>
          <a:p>
            <a:pPr lvl="1">
              <a:lnSpc>
                <a:spcPct val="90000"/>
              </a:lnSpc>
              <a:buFontTx/>
              <a:buChar char="•"/>
            </a:pPr>
            <a:r>
              <a:rPr lang="en-US"/>
              <a:t> The triangular distribution is also intuitive, where there is one value most likely to occur, with uniformly decreasing probability to the minimum and maximum values. </a:t>
            </a:r>
          </a:p>
          <a:p>
            <a:pPr lvl="1">
              <a:lnSpc>
                <a:spcPct val="90000"/>
              </a:lnSpc>
              <a:buFontTx/>
              <a:buChar char="•"/>
            </a:pPr>
            <a:r>
              <a:rPr lang="en-US"/>
              <a:t> The Beta function offers a flexible model for skewed data.  Recent work by EPA shows the advantages of this function versus log-normal model.</a:t>
            </a:r>
          </a:p>
          <a:p>
            <a:pPr>
              <a:lnSpc>
                <a:spcPct val="90000"/>
              </a:lnSpc>
            </a:pPr>
            <a:endParaRPr lang="en-US"/>
          </a:p>
          <a:p>
            <a:pPr>
              <a:lnSpc>
                <a:spcPct val="90000"/>
              </a:lnSpc>
            </a:pPr>
            <a:r>
              <a:rPr lang="en-US"/>
              <a:t>These functions are commonly used to model the variability and uncertainty distribution of  environmental  data. Each distribution has one or more “parameters” that define the shape and location of the distribution.</a:t>
            </a:r>
          </a:p>
          <a:p>
            <a:pPr>
              <a:lnSpc>
                <a:spcPct val="90000"/>
              </a:lnSpc>
            </a:pPr>
            <a:endParaRPr lang="en-US"/>
          </a:p>
          <a:p>
            <a:pPr>
              <a:lnSpc>
                <a:spcPct val="90000"/>
              </a:lnSpc>
            </a:pPr>
            <a:r>
              <a:rPr lang="en-US"/>
              <a:t>For example, the normal distribution has two parameters, i.e. the mean and the standard deviation.  Available data are used to estimate these parameters, which are often referred to as “descriptive summary statistics”.</a:t>
            </a:r>
          </a:p>
        </p:txBody>
      </p:sp>
    </p:spTree>
    <p:extLst>
      <p:ext uri="{BB962C8B-B14F-4D97-AF65-F5344CB8AC3E}">
        <p14:creationId xmlns:p14="http://schemas.microsoft.com/office/powerpoint/2010/main" val="2111729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Rot="1" noChangeAspect="1" noChangeArrowheads="1"/>
          </p:cNvSpPr>
          <p:nvPr>
            <p:ph type="sldImg"/>
          </p:nvPr>
        </p:nvSpPr>
        <p:spPr bwMode="auto">
          <a:xfrm>
            <a:off x="1636713" y="711200"/>
            <a:ext cx="3444875" cy="2584450"/>
          </a:xfrm>
          <a:prstGeom prst="rect">
            <a:avLst/>
          </a:prstGeom>
          <a:noFill/>
        </p:spPr>
      </p:sp>
      <p:sp>
        <p:nvSpPr>
          <p:cNvPr id="453635" name="Rectangle 3"/>
          <p:cNvSpPr>
            <a:spLocks noGrp="1" noChangeArrowheads="1"/>
          </p:cNvSpPr>
          <p:nvPr>
            <p:ph type="body" idx="1"/>
          </p:nvPr>
        </p:nvSpPr>
        <p:spPr bwMode="auto">
          <a:xfrm>
            <a:off x="787400" y="3871913"/>
            <a:ext cx="5626100" cy="4322762"/>
          </a:xfrm>
          <a:prstGeom prst="rect">
            <a:avLst/>
          </a:prstGeom>
          <a:noFill/>
          <a:ln w="12700">
            <a:miter lim="800000"/>
            <a:headEnd type="none" w="sm" len="sm"/>
            <a:tailEnd type="none" w="sm" len="sm"/>
          </a:ln>
        </p:spPr>
        <p:txBody>
          <a:bodyPr lIns="94714" tIns="47357" rIns="94714" bIns="47357"/>
          <a:lstStyle/>
          <a:p>
            <a:r>
              <a:rPr lang="en-US" sz="1000"/>
              <a:t>The most common summary statistic is related to the Central Tendency of the distribution model.  There are three common measures of central tendency, which are the mean, the median and the mode.  </a:t>
            </a:r>
          </a:p>
          <a:p>
            <a:endParaRPr lang="en-US" sz="1000"/>
          </a:p>
          <a:p>
            <a:r>
              <a:rPr lang="en-US" sz="1000"/>
              <a:t>The mean is the arithmetic average of all population units.  The median is the 50</a:t>
            </a:r>
            <a:r>
              <a:rPr lang="en-US" sz="1000" baseline="30000"/>
              <a:t>th</a:t>
            </a:r>
            <a:r>
              <a:rPr lang="en-US" sz="1000"/>
              <a:t> percentile, meaning 50% of the population values are less than the median and 50% are greater.  The mode is the value that occurs the most, regardless of what percentile it is. </a:t>
            </a:r>
          </a:p>
          <a:p>
            <a:endParaRPr lang="en-US" sz="1000"/>
          </a:p>
          <a:p>
            <a:r>
              <a:rPr lang="en-US" sz="1000"/>
              <a:t>The next important summary statistic measures the Dispersion or Spread of the distribution model. The Standard Deviation, which is the square the variance, quantify how dispersed the data are.  The greater the standard deviation, the more widely spread the distribution.</a:t>
            </a:r>
          </a:p>
          <a:p>
            <a:endParaRPr lang="en-US" sz="1000"/>
          </a:p>
          <a:p>
            <a:r>
              <a:rPr lang="en-US" sz="1000"/>
              <a:t>The mean and the standard deviation are the two most commonly used parameters to describe a distribution. The coefficient of variance is computed by dividing the standard deviation by the mean, and is useful as a relative measure of dispersion.</a:t>
            </a:r>
          </a:p>
          <a:p>
            <a:endParaRPr lang="en-US" sz="1000"/>
          </a:p>
          <a:p>
            <a:r>
              <a:rPr lang="en-US" sz="1000"/>
              <a:t>Other lesser used, but still useful statistics are related to the Symmetry and Tails of the distribution model.  </a:t>
            </a:r>
            <a:r>
              <a:rPr lang="en-US" sz="1000">
                <a:latin typeface=" ms sans serif"/>
              </a:rPr>
              <a:t>Among these maximum and minimum, as well as percentiles are often calculated in environmental site investigations.</a:t>
            </a:r>
          </a:p>
          <a:p>
            <a:endParaRPr lang="en-US" sz="1000">
              <a:latin typeface=" ms sans serif"/>
            </a:endParaRPr>
          </a:p>
          <a:p>
            <a:r>
              <a:rPr lang="en-US" sz="1000">
                <a:latin typeface=" ms sans serif"/>
              </a:rPr>
              <a:t>Percentile is the value of a random variable below which a certain percentage of the variable fall. For example, 30% of the data values lie below the 30-percentile.  </a:t>
            </a:r>
          </a:p>
          <a:p>
            <a:r>
              <a:rPr lang="en-US" sz="1000">
                <a:latin typeface=" ms sans serif"/>
              </a:rPr>
              <a:t>Quantile is another term used for percentile.</a:t>
            </a:r>
          </a:p>
          <a:p>
            <a:r>
              <a:rPr lang="en-US" sz="1000">
                <a:latin typeface=" ms sans serif"/>
              </a:rPr>
              <a:t>25 and 75 percentiles are sometimes referred to as the first and third “quartiles”, respectively.  </a:t>
            </a:r>
            <a:endParaRPr lang="en-US" sz="1000"/>
          </a:p>
        </p:txBody>
      </p:sp>
    </p:spTree>
    <p:extLst>
      <p:ext uri="{BB962C8B-B14F-4D97-AF65-F5344CB8AC3E}">
        <p14:creationId xmlns:p14="http://schemas.microsoft.com/office/powerpoint/2010/main" val="2330908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Rot="1" noChangeAspect="1" noChangeArrowheads="1"/>
          </p:cNvSpPr>
          <p:nvPr>
            <p:ph type="sldImg"/>
          </p:nvPr>
        </p:nvSpPr>
        <p:spPr bwMode="auto">
          <a:xfrm>
            <a:off x="1636713" y="711200"/>
            <a:ext cx="3444875" cy="2584450"/>
          </a:xfrm>
          <a:prstGeom prst="rect">
            <a:avLst/>
          </a:prstGeom>
          <a:noFill/>
        </p:spPr>
      </p:sp>
      <p:sp>
        <p:nvSpPr>
          <p:cNvPr id="455683" name="Rectangle 3"/>
          <p:cNvSpPr>
            <a:spLocks noGrp="1" noChangeArrowheads="1"/>
          </p:cNvSpPr>
          <p:nvPr>
            <p:ph type="body" idx="1"/>
          </p:nvPr>
        </p:nvSpPr>
        <p:spPr bwMode="auto">
          <a:xfrm>
            <a:off x="787400" y="3871913"/>
            <a:ext cx="5626100" cy="4322762"/>
          </a:xfrm>
          <a:prstGeom prst="rect">
            <a:avLst/>
          </a:prstGeom>
          <a:noFill/>
          <a:ln w="12700">
            <a:miter lim="800000"/>
            <a:headEnd type="none" w="sm" len="sm"/>
            <a:tailEnd type="none" w="sm" len="sm"/>
          </a:ln>
        </p:spPr>
        <p:txBody>
          <a:bodyPr lIns="94714" tIns="47357" rIns="94714" bIns="47357"/>
          <a:lstStyle/>
          <a:p>
            <a:pPr>
              <a:lnSpc>
                <a:spcPct val="90000"/>
              </a:lnSpc>
            </a:pPr>
            <a:r>
              <a:rPr lang="en-US" sz="1000"/>
              <a:t>Summary statistics like the mean, standard deviation and percentiles are essential to describe, summarize, assess and compare distribution of your data.  Summary statistics are also the way we can communicate to others information on distributions.</a:t>
            </a:r>
          </a:p>
          <a:p>
            <a:pPr>
              <a:lnSpc>
                <a:spcPct val="90000"/>
              </a:lnSpc>
            </a:pPr>
            <a:endParaRPr lang="en-US" sz="1000"/>
          </a:p>
          <a:p>
            <a:pPr>
              <a:lnSpc>
                <a:spcPct val="90000"/>
              </a:lnSpc>
            </a:pPr>
            <a:r>
              <a:rPr lang="en-US" sz="1000"/>
              <a:t>For example, each time that you took an exam, your teacher had the complete list of grades.  In other words, the teacher had the knowledge of the entire “population.”  However, rather than giving you all the grades, he or she had to only give you the mean (average) and the standard deviation.  Just knowing these two values would enable you to measure the status of your grade.  You intuitively knew that if your grade was one standard deviation higher than the mean, then a grade “A” was likely.  </a:t>
            </a:r>
          </a:p>
          <a:p>
            <a:pPr>
              <a:lnSpc>
                <a:spcPct val="90000"/>
              </a:lnSpc>
            </a:pPr>
            <a:endParaRPr lang="en-US" sz="1000"/>
          </a:p>
          <a:p>
            <a:pPr>
              <a:lnSpc>
                <a:spcPct val="90000"/>
              </a:lnSpc>
            </a:pPr>
            <a:r>
              <a:rPr lang="en-US" sz="1000"/>
              <a:t>So you see, how two “descriptive statistics” helped you to make a “statistical inference.”  </a:t>
            </a:r>
          </a:p>
          <a:p>
            <a:pPr>
              <a:lnSpc>
                <a:spcPct val="90000"/>
              </a:lnSpc>
            </a:pPr>
            <a:endParaRPr lang="en-US" sz="1000"/>
          </a:p>
          <a:p>
            <a:pPr>
              <a:lnSpc>
                <a:spcPct val="90000"/>
              </a:lnSpc>
            </a:pPr>
            <a:r>
              <a:rPr lang="en-US" sz="1000"/>
              <a:t>In this example, your teacher had full knowledge of the “population.” It is very important to point out that so far, we are assuming that we know all the values of a random variable.  Again, I will repeat, up to now, we are assuming that we know all the values of a random variable in a distribution.  This means that we have full knowledge about the entire “population” -  just like the teacher in our example. </a:t>
            </a:r>
          </a:p>
          <a:p>
            <a:pPr>
              <a:lnSpc>
                <a:spcPct val="90000"/>
              </a:lnSpc>
            </a:pPr>
            <a:endParaRPr lang="en-US" sz="1000"/>
          </a:p>
          <a:p>
            <a:pPr>
              <a:lnSpc>
                <a:spcPct val="90000"/>
              </a:lnSpc>
            </a:pPr>
            <a:r>
              <a:rPr lang="en-US" sz="1000"/>
              <a:t>In environmental site investigations, however, often we do not have full knowledge of the population.  For example, a contaminated site can be many acres large, consisting of thousands of cubic feet of contaminated soil. Bur our knowledge is limited to few tens of samples.  A typical sample jar is 4 oz or 0.004 cubic feet.  So we only know about a small sample of our site, which is our “population.”</a:t>
            </a:r>
          </a:p>
          <a:p>
            <a:pPr>
              <a:lnSpc>
                <a:spcPct val="90000"/>
              </a:lnSpc>
            </a:pPr>
            <a:endParaRPr lang="en-US" sz="1000"/>
          </a:p>
          <a:p>
            <a:pPr>
              <a:lnSpc>
                <a:spcPct val="90000"/>
              </a:lnSpc>
            </a:pPr>
            <a:r>
              <a:rPr lang="en-US" sz="1000"/>
              <a:t>The question is how to make inferences, based on a limited knowledge of the population, which leads us to the important topic of “Sample Statistics.”</a:t>
            </a:r>
          </a:p>
        </p:txBody>
      </p:sp>
    </p:spTree>
    <p:extLst>
      <p:ext uri="{BB962C8B-B14F-4D97-AF65-F5344CB8AC3E}">
        <p14:creationId xmlns:p14="http://schemas.microsoft.com/office/powerpoint/2010/main" val="3917017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p:cNvSpPr>
            <a:spLocks noGrp="1" noRot="1" noChangeAspect="1" noChangeArrowheads="1" noTextEdit="1"/>
          </p:cNvSpPr>
          <p:nvPr>
            <p:ph type="sldImg"/>
          </p:nvPr>
        </p:nvSpPr>
        <p:spPr>
          <a:xfrm>
            <a:off x="1636713" y="711200"/>
            <a:ext cx="3444875" cy="2584450"/>
          </a:xfrm>
          <a:ln/>
        </p:spPr>
      </p:sp>
      <p:sp>
        <p:nvSpPr>
          <p:cNvPr id="1392643" name="Rectangle 3"/>
          <p:cNvSpPr>
            <a:spLocks noGrp="1" noChangeArrowheads="1"/>
          </p:cNvSpPr>
          <p:nvPr>
            <p:ph type="body" idx="1"/>
          </p:nvPr>
        </p:nvSpPr>
        <p:spPr>
          <a:noFill/>
          <a:ln/>
        </p:spPr>
        <p:txBody>
          <a:bodyPr/>
          <a:lstStyle/>
          <a:p>
            <a:r>
              <a:rPr lang="en-US"/>
              <a:t>Sample Statistics is the essence of statistical analysis in environmental applications, such as site investigations, defining nature and extent of contamination, risk assessment, and background analysis. </a:t>
            </a:r>
          </a:p>
        </p:txBody>
      </p:sp>
    </p:spTree>
    <p:extLst>
      <p:ext uri="{BB962C8B-B14F-4D97-AF65-F5344CB8AC3E}">
        <p14:creationId xmlns:p14="http://schemas.microsoft.com/office/powerpoint/2010/main" val="19196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Rot="1" noChangeAspect="1" noChangeArrowheads="1" noTextEdit="1"/>
          </p:cNvSpPr>
          <p:nvPr>
            <p:ph type="sldImg"/>
          </p:nvPr>
        </p:nvSpPr>
        <p:spPr>
          <a:xfrm>
            <a:off x="1522413" y="685800"/>
            <a:ext cx="3622675" cy="2717800"/>
          </a:xfrm>
          <a:ln/>
        </p:spPr>
      </p:sp>
      <p:sp>
        <p:nvSpPr>
          <p:cNvPr id="745475" name="Rectangle 3"/>
          <p:cNvSpPr>
            <a:spLocks noGrp="1" noChangeArrowheads="1"/>
          </p:cNvSpPr>
          <p:nvPr>
            <p:ph type="body" idx="1"/>
          </p:nvPr>
        </p:nvSpPr>
        <p:spPr/>
        <p:txBody>
          <a:bodyPr/>
          <a:lstStyle/>
          <a:p>
            <a:pPr>
              <a:lnSpc>
                <a:spcPct val="80000"/>
              </a:lnSpc>
            </a:pPr>
            <a:r>
              <a:rPr lang="en-US" sz="900"/>
              <a:t>Let us consider the basic elements of sample statistics within the context of our site investigations.</a:t>
            </a:r>
          </a:p>
          <a:p>
            <a:pPr>
              <a:lnSpc>
                <a:spcPct val="80000"/>
              </a:lnSpc>
            </a:pPr>
            <a:endParaRPr lang="en-US" sz="900"/>
          </a:p>
          <a:p>
            <a:pPr>
              <a:lnSpc>
                <a:spcPct val="80000"/>
              </a:lnSpc>
            </a:pPr>
            <a:r>
              <a:rPr lang="en-US" sz="900"/>
              <a:t>In a contaminated site, we are usually dealing with thousands of cubic feet of contaminated soil.  This is our “population.”</a:t>
            </a:r>
          </a:p>
          <a:p>
            <a:pPr>
              <a:lnSpc>
                <a:spcPct val="80000"/>
              </a:lnSpc>
            </a:pPr>
            <a:endParaRPr lang="en-US" sz="900"/>
          </a:p>
          <a:p>
            <a:pPr>
              <a:lnSpc>
                <a:spcPct val="80000"/>
              </a:lnSpc>
            </a:pPr>
            <a:r>
              <a:rPr lang="en-US" sz="900"/>
              <a:t>Risk assessment requires the knowledge of average concentration of contamination over the entire exposure area.  This is referred to as the </a:t>
            </a:r>
            <a:r>
              <a:rPr lang="en-US" sz="900" u="sng"/>
              <a:t>Exposure Concentration</a:t>
            </a:r>
            <a:r>
              <a:rPr lang="en-US" sz="900"/>
              <a:t>.  Determining the magnitude of the Exposure Contamination is a “statistical inference.”</a:t>
            </a:r>
          </a:p>
          <a:p>
            <a:pPr>
              <a:lnSpc>
                <a:spcPct val="80000"/>
              </a:lnSpc>
            </a:pPr>
            <a:endParaRPr lang="en-US" sz="900"/>
          </a:p>
          <a:p>
            <a:pPr>
              <a:lnSpc>
                <a:spcPct val="80000"/>
              </a:lnSpc>
            </a:pPr>
            <a:r>
              <a:rPr lang="en-US" sz="900"/>
              <a:t>To calculate the exact level of exposure concentration we need to know the level of contamination at every single molecule of soil in our site.  This task, however, is infeasible, if not impossible.  </a:t>
            </a:r>
          </a:p>
          <a:p>
            <a:pPr>
              <a:lnSpc>
                <a:spcPct val="80000"/>
              </a:lnSpc>
            </a:pPr>
            <a:endParaRPr lang="en-US" sz="900"/>
          </a:p>
          <a:p>
            <a:pPr>
              <a:lnSpc>
                <a:spcPct val="80000"/>
              </a:lnSpc>
            </a:pPr>
            <a:r>
              <a:rPr lang="en-US" sz="900"/>
              <a:t>So instead, we identify zones where we can collect sample - locations that are accessible to our samplers, such as open and/or unpaved areas.  This is our “Sampling Population.”  </a:t>
            </a:r>
          </a:p>
          <a:p>
            <a:pPr>
              <a:lnSpc>
                <a:spcPct val="80000"/>
              </a:lnSpc>
            </a:pPr>
            <a:endParaRPr lang="en-US" sz="900"/>
          </a:p>
          <a:p>
            <a:pPr>
              <a:lnSpc>
                <a:spcPct val="80000"/>
              </a:lnSpc>
            </a:pPr>
            <a:r>
              <a:rPr lang="en-US" sz="900"/>
              <a:t>We then collect a number of soil samples, each containing about 4 oz (0.004 cf) of soil, which is an infinitesimally small portion of our population.  After laboratory analysis, we will know the contaminant concentrations in our soil samples.  These results constitute our “Sample Set.”</a:t>
            </a:r>
          </a:p>
          <a:p>
            <a:pPr>
              <a:lnSpc>
                <a:spcPct val="80000"/>
              </a:lnSpc>
            </a:pPr>
            <a:endParaRPr lang="en-US" sz="900"/>
          </a:p>
          <a:p>
            <a:pPr>
              <a:lnSpc>
                <a:spcPct val="80000"/>
              </a:lnSpc>
            </a:pPr>
            <a:r>
              <a:rPr lang="en-US" sz="900"/>
              <a:t>We now calculate the arithmetic average of our measured concentrations in the Sample Set.  This average is the </a:t>
            </a:r>
            <a:r>
              <a:rPr lang="en-US" sz="900" u="sng"/>
              <a:t>estimate</a:t>
            </a:r>
            <a:r>
              <a:rPr lang="en-US" sz="900"/>
              <a:t> of the actual site exposure concentration.  This average </a:t>
            </a:r>
            <a:r>
              <a:rPr lang="en-US" sz="900" u="sng"/>
              <a:t>is not</a:t>
            </a:r>
            <a:r>
              <a:rPr lang="en-US" sz="900"/>
              <a:t> the true population mean, but just an </a:t>
            </a:r>
            <a:r>
              <a:rPr lang="en-US" sz="900" u="sng"/>
              <a:t>estimate</a:t>
            </a:r>
            <a:r>
              <a:rPr lang="en-US" sz="900"/>
              <a:t>.</a:t>
            </a:r>
          </a:p>
          <a:p>
            <a:pPr>
              <a:lnSpc>
                <a:spcPct val="80000"/>
              </a:lnSpc>
            </a:pPr>
            <a:endParaRPr lang="en-US" sz="900"/>
          </a:p>
          <a:p>
            <a:pPr>
              <a:lnSpc>
                <a:spcPct val="80000"/>
              </a:lnSpc>
            </a:pPr>
            <a:r>
              <a:rPr lang="en-US" sz="900"/>
              <a:t>We intuitively know that as we analyze more soil samples, the accuracy of our arithmetic average improves.  Statistics provides us with quantitative tools to make such inferences and allowing us to quantify the accuracy and precision of each estimate.  </a:t>
            </a:r>
          </a:p>
          <a:p>
            <a:pPr>
              <a:lnSpc>
                <a:spcPct val="80000"/>
              </a:lnSpc>
            </a:pPr>
            <a:endParaRPr lang="en-US" sz="900"/>
          </a:p>
          <a:p>
            <a:pPr>
              <a:lnSpc>
                <a:spcPct val="80000"/>
              </a:lnSpc>
            </a:pPr>
            <a:r>
              <a:rPr lang="en-US" sz="900"/>
              <a:t>So once more, the population is the total of all units about which inferences are to be made, while the Sample Population is the total of all population units in the population that are available for measurement, and the Sample Set is the collection of units of the Sample Population that are known.</a:t>
            </a:r>
          </a:p>
        </p:txBody>
      </p:sp>
    </p:spTree>
    <p:extLst>
      <p:ext uri="{BB962C8B-B14F-4D97-AF65-F5344CB8AC3E}">
        <p14:creationId xmlns:p14="http://schemas.microsoft.com/office/powerpoint/2010/main" val="525648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730" name="Rectangle 2"/>
          <p:cNvSpPr>
            <a:spLocks noGrp="1" noRot="1" noChangeAspect="1" noChangeArrowheads="1" noTextEdit="1"/>
          </p:cNvSpPr>
          <p:nvPr>
            <p:ph type="sldImg"/>
          </p:nvPr>
        </p:nvSpPr>
        <p:spPr>
          <a:xfrm>
            <a:off x="1522413" y="685800"/>
            <a:ext cx="3622675" cy="2717800"/>
          </a:xfrm>
          <a:ln/>
        </p:spPr>
      </p:sp>
      <p:sp>
        <p:nvSpPr>
          <p:cNvPr id="1865731" name="Rectangle 3"/>
          <p:cNvSpPr>
            <a:spLocks noGrp="1" noChangeArrowheads="1"/>
          </p:cNvSpPr>
          <p:nvPr>
            <p:ph type="body" idx="1"/>
          </p:nvPr>
        </p:nvSpPr>
        <p:spPr/>
        <p:txBody>
          <a:bodyPr/>
          <a:lstStyle/>
          <a:p>
            <a:r>
              <a:rPr lang="en-US"/>
              <a:t>Welcome notes</a:t>
            </a:r>
          </a:p>
        </p:txBody>
      </p:sp>
    </p:spTree>
    <p:extLst>
      <p:ext uri="{BB962C8B-B14F-4D97-AF65-F5344CB8AC3E}">
        <p14:creationId xmlns:p14="http://schemas.microsoft.com/office/powerpoint/2010/main" val="1216727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Rectangle 2"/>
          <p:cNvSpPr>
            <a:spLocks noGrp="1" noRot="1" noChangeAspect="1" noChangeArrowheads="1" noTextEdit="1"/>
          </p:cNvSpPr>
          <p:nvPr>
            <p:ph type="sldImg"/>
          </p:nvPr>
        </p:nvSpPr>
        <p:spPr>
          <a:xfrm>
            <a:off x="1636713" y="711200"/>
            <a:ext cx="3444875" cy="2584450"/>
          </a:xfrm>
          <a:ln/>
        </p:spPr>
      </p:sp>
      <p:sp>
        <p:nvSpPr>
          <p:cNvPr id="1218563" name="Rectangle 3"/>
          <p:cNvSpPr>
            <a:spLocks noGrp="1" noChangeArrowheads="1"/>
          </p:cNvSpPr>
          <p:nvPr>
            <p:ph type="body" idx="1"/>
          </p:nvPr>
        </p:nvSpPr>
        <p:spPr>
          <a:noFill/>
          <a:ln/>
        </p:spPr>
        <p:txBody>
          <a:bodyPr/>
          <a:lstStyle/>
          <a:p>
            <a:r>
              <a:rPr lang="en-US"/>
              <a:t>The sample set encompasses our knowledge of the population. The distribution of the sample values provides an </a:t>
            </a:r>
            <a:r>
              <a:rPr lang="en-US" u="sng"/>
              <a:t>estimate</a:t>
            </a:r>
            <a:r>
              <a:rPr lang="en-US"/>
              <a:t> of true probability distribution of the population.  A common method to depict the sample set distribution is a “histogram.”  </a:t>
            </a:r>
          </a:p>
          <a:p>
            <a:endParaRPr lang="en-US"/>
          </a:p>
          <a:p>
            <a:r>
              <a:rPr lang="en-US"/>
              <a:t>For this purpose, the range of measured values in the sample set, i.e. the range of values from the minimum to the maximum measured value, is divided into a number of intervals or “bins”.  </a:t>
            </a:r>
          </a:p>
          <a:p>
            <a:endParaRPr lang="en-US"/>
          </a:p>
          <a:p>
            <a:r>
              <a:rPr lang="en-US"/>
              <a:t>Histogram is plot of the number of measurements falling in each bin.  If the number of measurements in each bin is divided by the total number of measurements, the histogram will depict the frequency of occurrence of sample values.</a:t>
            </a:r>
          </a:p>
          <a:p>
            <a:endParaRPr lang="en-US"/>
          </a:p>
          <a:p>
            <a:r>
              <a:rPr lang="en-US"/>
              <a:t>There are other graphical tools for depicting the sample set, which we will cover later on.  At this stage we are interested on how the sample set information can be used to model and estimate statistical properties of the population.</a:t>
            </a:r>
          </a:p>
        </p:txBody>
      </p:sp>
    </p:spTree>
    <p:extLst>
      <p:ext uri="{BB962C8B-B14F-4D97-AF65-F5344CB8AC3E}">
        <p14:creationId xmlns:p14="http://schemas.microsoft.com/office/powerpoint/2010/main" val="2643052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Rot="1" noChangeAspect="1" noChangeArrowheads="1" noTextEdit="1"/>
          </p:cNvSpPr>
          <p:nvPr>
            <p:ph type="sldImg"/>
          </p:nvPr>
        </p:nvSpPr>
        <p:spPr>
          <a:xfrm>
            <a:off x="1636713" y="711200"/>
            <a:ext cx="3444875" cy="2584450"/>
          </a:xfrm>
          <a:ln/>
        </p:spPr>
      </p:sp>
      <p:sp>
        <p:nvSpPr>
          <p:cNvPr id="945155" name="Rectangle 3"/>
          <p:cNvSpPr>
            <a:spLocks noGrp="1" noChangeArrowheads="1"/>
          </p:cNvSpPr>
          <p:nvPr>
            <p:ph type="body" idx="1"/>
          </p:nvPr>
        </p:nvSpPr>
        <p:spPr>
          <a:noFill/>
          <a:ln/>
        </p:spPr>
        <p:txBody>
          <a:bodyPr/>
          <a:lstStyle/>
          <a:p>
            <a:r>
              <a:rPr lang="en-US"/>
              <a:t>Sample distribution models can be either parametric or non-parametric.</a:t>
            </a:r>
          </a:p>
          <a:p>
            <a:endParaRPr lang="en-US"/>
          </a:p>
          <a:p>
            <a:r>
              <a:rPr lang="en-US"/>
              <a:t>Parametric model is a known distribution that is </a:t>
            </a:r>
            <a:r>
              <a:rPr lang="en-US" u="sng"/>
              <a:t>fitted</a:t>
            </a:r>
            <a:r>
              <a:rPr lang="en-US"/>
              <a:t> to the sample data.  Such a model is stable, but not flexible.  Sometimes, this model is called </a:t>
            </a:r>
            <a:r>
              <a:rPr lang="en-US" u="sng"/>
              <a:t>the underlying distribution</a:t>
            </a:r>
            <a:r>
              <a:rPr lang="en-US"/>
              <a:t>. </a:t>
            </a:r>
          </a:p>
          <a:p>
            <a:endParaRPr lang="en-US"/>
          </a:p>
          <a:p>
            <a:r>
              <a:rPr lang="en-US"/>
              <a:t>Non-parametric model is the sample distribution without any modification – as is.  This model is flexible, but unstable, i.e. can change each time you collect more data.</a:t>
            </a:r>
          </a:p>
          <a:p>
            <a:r>
              <a:rPr lang="en-US"/>
              <a:t> </a:t>
            </a:r>
          </a:p>
          <a:p>
            <a:r>
              <a:rPr lang="en-US"/>
              <a:t>The choice of the modeling approach can impact the results of the analysis.</a:t>
            </a:r>
          </a:p>
        </p:txBody>
      </p:sp>
    </p:spTree>
    <p:extLst>
      <p:ext uri="{BB962C8B-B14F-4D97-AF65-F5344CB8AC3E}">
        <p14:creationId xmlns:p14="http://schemas.microsoft.com/office/powerpoint/2010/main" val="2625362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ChangeArrowheads="1"/>
          </p:cNvSpPr>
          <p:nvPr/>
        </p:nvSpPr>
        <p:spPr bwMode="auto">
          <a:xfrm>
            <a:off x="4140200" y="0"/>
            <a:ext cx="3162300" cy="476250"/>
          </a:xfrm>
          <a:prstGeom prst="rect">
            <a:avLst/>
          </a:prstGeom>
          <a:noFill/>
          <a:ln w="12700">
            <a:noFill/>
            <a:miter lim="800000"/>
            <a:headEnd/>
            <a:tailEnd/>
          </a:ln>
          <a:effectLst/>
        </p:spPr>
        <p:txBody>
          <a:bodyPr wrap="none" anchor="ctr"/>
          <a:lstStyle/>
          <a:p>
            <a:endParaRPr lang="en-US"/>
          </a:p>
        </p:txBody>
      </p:sp>
      <p:sp>
        <p:nvSpPr>
          <p:cNvPr id="704515" name="Rectangle 3"/>
          <p:cNvSpPr>
            <a:spLocks noChangeArrowheads="1"/>
          </p:cNvSpPr>
          <p:nvPr/>
        </p:nvSpPr>
        <p:spPr bwMode="auto">
          <a:xfrm>
            <a:off x="0" y="9107488"/>
            <a:ext cx="3162300" cy="481012"/>
          </a:xfrm>
          <a:prstGeom prst="rect">
            <a:avLst/>
          </a:prstGeom>
          <a:noFill/>
          <a:ln w="12700">
            <a:noFill/>
            <a:miter lim="800000"/>
            <a:headEnd/>
            <a:tailEnd/>
          </a:ln>
          <a:effectLst/>
        </p:spPr>
        <p:txBody>
          <a:bodyPr wrap="none" anchor="ctr"/>
          <a:lstStyle/>
          <a:p>
            <a:endParaRPr lang="en-US"/>
          </a:p>
        </p:txBody>
      </p:sp>
      <p:sp>
        <p:nvSpPr>
          <p:cNvPr id="704516" name="Rectangle 4"/>
          <p:cNvSpPr>
            <a:spLocks noChangeArrowheads="1"/>
          </p:cNvSpPr>
          <p:nvPr/>
        </p:nvSpPr>
        <p:spPr bwMode="auto">
          <a:xfrm>
            <a:off x="0" y="0"/>
            <a:ext cx="3162300" cy="476250"/>
          </a:xfrm>
          <a:prstGeom prst="rect">
            <a:avLst/>
          </a:prstGeom>
          <a:noFill/>
          <a:ln w="12700">
            <a:noFill/>
            <a:miter lim="800000"/>
            <a:headEnd/>
            <a:tailEnd/>
          </a:ln>
          <a:effectLst/>
        </p:spPr>
        <p:txBody>
          <a:bodyPr wrap="none" anchor="ctr"/>
          <a:lstStyle/>
          <a:p>
            <a:endParaRPr lang="en-US"/>
          </a:p>
        </p:txBody>
      </p:sp>
      <p:sp>
        <p:nvSpPr>
          <p:cNvPr id="704517" name="Rectangle 5"/>
          <p:cNvSpPr>
            <a:spLocks noGrp="1" noRot="1" noChangeAspect="1" noChangeArrowheads="1" noTextEdit="1"/>
          </p:cNvSpPr>
          <p:nvPr>
            <p:ph type="sldImg"/>
          </p:nvPr>
        </p:nvSpPr>
        <p:spPr>
          <a:xfrm>
            <a:off x="1557338" y="715963"/>
            <a:ext cx="3544887" cy="2660650"/>
          </a:xfrm>
          <a:ln w="12700" cap="flat">
            <a:solidFill>
              <a:schemeClr val="tx1"/>
            </a:solidFill>
          </a:ln>
        </p:spPr>
      </p:sp>
      <p:sp>
        <p:nvSpPr>
          <p:cNvPr id="704518" name="Rectangle 6"/>
          <p:cNvSpPr>
            <a:spLocks noGrp="1" noChangeArrowheads="1"/>
          </p:cNvSpPr>
          <p:nvPr>
            <p:ph type="body" idx="1"/>
          </p:nvPr>
        </p:nvSpPr>
        <p:spPr>
          <a:xfrm>
            <a:off x="809625" y="3894138"/>
            <a:ext cx="5581650" cy="4260850"/>
          </a:xfrm>
          <a:noFill/>
          <a:ln/>
        </p:spPr>
        <p:txBody>
          <a:bodyPr lIns="95641" tIns="46981" rIns="95641" bIns="46981"/>
          <a:lstStyle/>
          <a:p>
            <a:pPr>
              <a:lnSpc>
                <a:spcPct val="90000"/>
              </a:lnSpc>
            </a:pPr>
            <a:r>
              <a:rPr lang="en-US" sz="1000"/>
              <a:t>Statistical properties of the true population can be </a:t>
            </a:r>
            <a:r>
              <a:rPr lang="en-US" sz="1000" u="sng"/>
              <a:t>estimated</a:t>
            </a:r>
            <a:r>
              <a:rPr lang="en-US" sz="1000"/>
              <a:t> based on the sample set results.  Among these the most important property is the “Central Tendency.”</a:t>
            </a:r>
          </a:p>
          <a:p>
            <a:pPr>
              <a:lnSpc>
                <a:spcPct val="90000"/>
              </a:lnSpc>
            </a:pPr>
            <a:endParaRPr lang="en-US" sz="1000"/>
          </a:p>
          <a:p>
            <a:pPr>
              <a:lnSpc>
                <a:spcPct val="90000"/>
              </a:lnSpc>
            </a:pPr>
            <a:r>
              <a:rPr lang="en-US" sz="1000"/>
              <a:t>Remember even when you were in primary school, the first question after each test was: “what is the average grade?”  You intuitively knew that the average is an important indicator on how good you have done: above-average is good, below average is bad.  In statistical jargon you where trying to determine the central tendency of the class grade.</a:t>
            </a:r>
          </a:p>
          <a:p>
            <a:pPr>
              <a:lnSpc>
                <a:spcPct val="90000"/>
              </a:lnSpc>
            </a:pPr>
            <a:endParaRPr lang="en-US" sz="1000"/>
          </a:p>
          <a:p>
            <a:pPr>
              <a:lnSpc>
                <a:spcPct val="90000"/>
              </a:lnSpc>
            </a:pPr>
            <a:r>
              <a:rPr lang="en-US" sz="1000"/>
              <a:t>In environmental site investigations, central tendencies are also very important.  For example, the risk posed by a site is directly proportional to the average contaminant concentrations.</a:t>
            </a:r>
          </a:p>
          <a:p>
            <a:pPr>
              <a:lnSpc>
                <a:spcPct val="90000"/>
              </a:lnSpc>
            </a:pPr>
            <a:endParaRPr lang="en-US" sz="1000"/>
          </a:p>
          <a:p>
            <a:pPr>
              <a:lnSpc>
                <a:spcPct val="90000"/>
              </a:lnSpc>
            </a:pPr>
            <a:r>
              <a:rPr lang="en-US" sz="1000"/>
              <a:t>In environmental applications, the central tendency of a random variable is usually estimated by either “the mean” or “the median.”</a:t>
            </a:r>
          </a:p>
          <a:p>
            <a:pPr>
              <a:lnSpc>
                <a:spcPct val="90000"/>
              </a:lnSpc>
            </a:pPr>
            <a:endParaRPr lang="en-US" sz="1000"/>
          </a:p>
          <a:p>
            <a:pPr>
              <a:lnSpc>
                <a:spcPct val="90000"/>
              </a:lnSpc>
            </a:pPr>
            <a:r>
              <a:rPr lang="en-US" sz="1000"/>
              <a:t>The sample mean is just simply the arithmetic average of the sample set. Statisticians are careful to differentiate between the mean of the population and the sample mean.  The sample mean is written as X-bar, while the population mean is written as the Greek letter “</a:t>
            </a:r>
            <a:r>
              <a:rPr lang="el-GR" sz="1000" b="1" i="1">
                <a:cs typeface="Arial" pitchFamily="34" charset="0"/>
              </a:rPr>
              <a:t>μ</a:t>
            </a:r>
            <a:r>
              <a:rPr lang="en-US" sz="1000" i="1">
                <a:cs typeface="Arial" pitchFamily="34" charset="0"/>
              </a:rPr>
              <a:t>” </a:t>
            </a:r>
            <a:r>
              <a:rPr lang="en-US" sz="1000"/>
              <a:t>(Mu).  The Sample Mean is as an </a:t>
            </a:r>
            <a:r>
              <a:rPr lang="en-US" sz="1000" u="sng"/>
              <a:t>estimate</a:t>
            </a:r>
            <a:r>
              <a:rPr lang="en-US" sz="1000"/>
              <a:t> of the population mean, </a:t>
            </a:r>
            <a:r>
              <a:rPr lang="el-GR" sz="1000" b="1" i="1">
                <a:cs typeface="Arial" pitchFamily="34" charset="0"/>
              </a:rPr>
              <a:t>μ</a:t>
            </a:r>
            <a:r>
              <a:rPr lang="en-US" sz="1000"/>
              <a:t>. </a:t>
            </a:r>
          </a:p>
          <a:p>
            <a:pPr>
              <a:lnSpc>
                <a:spcPct val="90000"/>
              </a:lnSpc>
            </a:pPr>
            <a:endParaRPr lang="en-US" sz="1000"/>
          </a:p>
          <a:p>
            <a:pPr>
              <a:lnSpc>
                <a:spcPct val="90000"/>
              </a:lnSpc>
            </a:pPr>
            <a:r>
              <a:rPr lang="en-US" sz="1000"/>
              <a:t>The sample median is the middle value in the sample set, i.e. 50% of samples values are less than or equal to the sample median.  The sample mean is also an estimate of the true population median.</a:t>
            </a:r>
          </a:p>
          <a:p>
            <a:pPr>
              <a:lnSpc>
                <a:spcPct val="90000"/>
              </a:lnSpc>
            </a:pPr>
            <a:endParaRPr lang="en-US" sz="1000"/>
          </a:p>
          <a:p>
            <a:pPr>
              <a:lnSpc>
                <a:spcPct val="90000"/>
              </a:lnSpc>
            </a:pPr>
            <a:r>
              <a:rPr lang="en-US" sz="1000"/>
              <a:t>The reliability of the sample mean and median as estimates of true population mean and median depends on: (1) the variability of sample values and (2) the number of measurements, </a:t>
            </a:r>
            <a:r>
              <a:rPr lang="en-US" sz="1000" b="1" i="1"/>
              <a:t>n</a:t>
            </a:r>
            <a:r>
              <a:rPr lang="en-US" sz="1000"/>
              <a:t>, which often referred to as the “sample size”.</a:t>
            </a:r>
          </a:p>
        </p:txBody>
      </p:sp>
    </p:spTree>
    <p:extLst>
      <p:ext uri="{BB962C8B-B14F-4D97-AF65-F5344CB8AC3E}">
        <p14:creationId xmlns:p14="http://schemas.microsoft.com/office/powerpoint/2010/main" val="1162877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Rot="1" noChangeAspect="1" noChangeArrowheads="1" noTextEdit="1"/>
          </p:cNvSpPr>
          <p:nvPr>
            <p:ph type="sldImg"/>
          </p:nvPr>
        </p:nvSpPr>
        <p:spPr>
          <a:xfrm>
            <a:off x="1522413" y="685800"/>
            <a:ext cx="3622675" cy="2717800"/>
          </a:xfrm>
          <a:ln/>
        </p:spPr>
      </p:sp>
      <p:sp>
        <p:nvSpPr>
          <p:cNvPr id="928771" name="Rectangle 3"/>
          <p:cNvSpPr>
            <a:spLocks noGrp="1" noChangeArrowheads="1"/>
          </p:cNvSpPr>
          <p:nvPr>
            <p:ph type="body" idx="1"/>
          </p:nvPr>
        </p:nvSpPr>
        <p:spPr/>
        <p:txBody>
          <a:bodyPr/>
          <a:lstStyle/>
          <a:p>
            <a:r>
              <a:rPr lang="en-US"/>
              <a:t>The variability of sample values are measured by their “standard deviation”.</a:t>
            </a:r>
          </a:p>
          <a:p>
            <a:endParaRPr lang="en-US"/>
          </a:p>
          <a:p>
            <a:r>
              <a:rPr lang="en-US"/>
              <a:t>The sample standard deviation is a measure of the spread of or dispersion within a set of sample values. </a:t>
            </a:r>
            <a:r>
              <a:rPr lang="en-US">
                <a:latin typeface=" ms sans serif"/>
              </a:rPr>
              <a:t>The sample “variance” is the square of the sample standard deviation. </a:t>
            </a:r>
          </a:p>
          <a:p>
            <a:endParaRPr lang="en-US">
              <a:latin typeface=" ms sans serif"/>
            </a:endParaRPr>
          </a:p>
          <a:p>
            <a:r>
              <a:rPr lang="en-US"/>
              <a:t>The sample standard deviation is calculated as the square root of the sum of the squared deviations of sample values from their average divided by one less than the sample size.</a:t>
            </a:r>
          </a:p>
          <a:p>
            <a:r>
              <a:rPr lang="en-US">
                <a:latin typeface=" ms sans serif"/>
              </a:rPr>
              <a:t> </a:t>
            </a:r>
          </a:p>
          <a:p>
            <a:r>
              <a:rPr lang="en-US">
                <a:latin typeface=" ms sans serif"/>
              </a:rPr>
              <a:t>The sample standard deviation is given the symbol “s”, to differentiate it from the population standard deviation denoted by the Greek letter sigma (</a:t>
            </a:r>
            <a:r>
              <a:rPr lang="el-GR" i="1">
                <a:latin typeface=" ms sans serif"/>
              </a:rPr>
              <a:t>σ</a:t>
            </a:r>
            <a:r>
              <a:rPr lang="en-US">
                <a:latin typeface=" ms sans serif"/>
              </a:rPr>
              <a:t>).   The sample standard deviation is an </a:t>
            </a:r>
            <a:r>
              <a:rPr lang="en-US" u="sng">
                <a:latin typeface=" ms sans serif"/>
              </a:rPr>
              <a:t>estimate</a:t>
            </a:r>
            <a:r>
              <a:rPr lang="en-US">
                <a:latin typeface=" ms sans serif"/>
              </a:rPr>
              <a:t> the true population standard deviation. </a:t>
            </a:r>
          </a:p>
          <a:p>
            <a:endParaRPr lang="en-US"/>
          </a:p>
          <a:p>
            <a:r>
              <a:rPr lang="en-US"/>
              <a:t>The sample coefficient of variation is the ratio of the sample standard deviation over the sample mean.  Sample sets with coefficient of variations less than 1 have low variability.  </a:t>
            </a:r>
          </a:p>
          <a:p>
            <a:endParaRPr lang="en-US"/>
          </a:p>
          <a:p>
            <a:r>
              <a:rPr lang="en-US"/>
              <a:t>As noted before, the reliability of the sample mean depends on the variability of the sample set.  If the sample coefficient of variation is low, then a small representative sample set can yield a reliable average.  In contrast, for sample sets with elevated coefficients of variation (say, greater than 1), large sample sizes may be needed before a reliable estimate of the mean can be made.  </a:t>
            </a:r>
          </a:p>
          <a:p>
            <a:endParaRPr lang="en-US"/>
          </a:p>
          <a:p>
            <a:r>
              <a:rPr lang="en-US"/>
              <a:t> </a:t>
            </a:r>
          </a:p>
        </p:txBody>
      </p:sp>
    </p:spTree>
    <p:extLst>
      <p:ext uri="{BB962C8B-B14F-4D97-AF65-F5344CB8AC3E}">
        <p14:creationId xmlns:p14="http://schemas.microsoft.com/office/powerpoint/2010/main" val="2305254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Rectangle 2"/>
          <p:cNvSpPr>
            <a:spLocks noGrp="1" noRot="1" noChangeAspect="1" noChangeArrowheads="1" noTextEdit="1"/>
          </p:cNvSpPr>
          <p:nvPr>
            <p:ph type="sldImg"/>
          </p:nvPr>
        </p:nvSpPr>
        <p:spPr>
          <a:xfrm>
            <a:off x="1522413" y="685800"/>
            <a:ext cx="3622675" cy="2717800"/>
          </a:xfrm>
          <a:ln/>
        </p:spPr>
      </p:sp>
      <p:sp>
        <p:nvSpPr>
          <p:cNvPr id="1130499" name="Rectangle 3"/>
          <p:cNvSpPr>
            <a:spLocks noGrp="1" noChangeArrowheads="1"/>
          </p:cNvSpPr>
          <p:nvPr>
            <p:ph type="body" idx="1"/>
          </p:nvPr>
        </p:nvSpPr>
        <p:spPr/>
        <p:txBody>
          <a:bodyPr/>
          <a:lstStyle/>
          <a:p>
            <a:r>
              <a:rPr lang="en-US" sz="1000"/>
              <a:t>To compute the standard error of the mean, we first need to calculate the sample standard deviation, which is the measure of sample data variability.  </a:t>
            </a:r>
          </a:p>
          <a:p>
            <a:endParaRPr lang="en-US" sz="1000"/>
          </a:p>
          <a:p>
            <a:r>
              <a:rPr lang="en-US" sz="1000"/>
              <a:t>The histogram in this slide provides you with a visual depiction of sample data variability.  In fact, the majority of data are at concentrations below 200 ppm, with few elevated concentrations in excess of 400 ppm.  Note that this histogram doesn’t look like any theoretical distribution models that we saw earlier.  Unfortunately, most of the time, our field data have histograms even more complicated that the one shown here.  So how can we model our field data?  This is another challenge that we always encounter in environmental applications.  We will discuss in this challenge later.</a:t>
            </a:r>
          </a:p>
          <a:p>
            <a:endParaRPr lang="en-US" sz="1000"/>
          </a:p>
          <a:p>
            <a:r>
              <a:rPr lang="en-US" sz="1000"/>
              <a:t>Getting back to our example, the sample standard deviation is computed by summing the individual square deviations of each measurement from the sample mean, and then dividing the sum by the sample size -1.  In this example, it yields a standard deviation of 155 ppm.</a:t>
            </a:r>
          </a:p>
          <a:p>
            <a:endParaRPr lang="en-US" sz="1000"/>
          </a:p>
          <a:p>
            <a:r>
              <a:rPr lang="en-US" sz="1000"/>
              <a:t>Try this in our Excel file (Example.xls) by typing: “=stdev(b2:b21)”.</a:t>
            </a:r>
          </a:p>
          <a:p>
            <a:endParaRPr lang="en-US" sz="1000"/>
          </a:p>
          <a:p>
            <a:r>
              <a:rPr lang="en-US" sz="1000"/>
              <a:t>Now, the precision of the sample mean is calculated as the ratio of the sample standard deviation over the squared sample size, which results in a standard error of 35 ppm.  So we can say that our estimated sample mean is 181</a:t>
            </a:r>
            <a:r>
              <a:rPr lang="en-US" sz="1000" u="sng"/>
              <a:t>+</a:t>
            </a:r>
            <a:r>
              <a:rPr lang="en-US" sz="1000"/>
              <a:t>35 ppm.</a:t>
            </a:r>
          </a:p>
          <a:p>
            <a:endParaRPr lang="en-US" sz="1000"/>
          </a:p>
          <a:p>
            <a:r>
              <a:rPr lang="en-US" sz="1000"/>
              <a:t>Try this in our Excel file by typing: “=stdev(be:b1)/sqrt(19)”</a:t>
            </a:r>
          </a:p>
        </p:txBody>
      </p:sp>
    </p:spTree>
    <p:extLst>
      <p:ext uri="{BB962C8B-B14F-4D97-AF65-F5344CB8AC3E}">
        <p14:creationId xmlns:p14="http://schemas.microsoft.com/office/powerpoint/2010/main" val="2363024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Rot="1" noChangeAspect="1" noChangeArrowheads="1" noTextEdit="1"/>
          </p:cNvSpPr>
          <p:nvPr>
            <p:ph type="sldImg"/>
          </p:nvPr>
        </p:nvSpPr>
        <p:spPr>
          <a:xfrm>
            <a:off x="1522413" y="685800"/>
            <a:ext cx="3622675" cy="2717800"/>
          </a:xfrm>
          <a:ln/>
        </p:spPr>
      </p:sp>
      <p:sp>
        <p:nvSpPr>
          <p:cNvPr id="932867" name="Rectangle 3"/>
          <p:cNvSpPr>
            <a:spLocks noGrp="1" noChangeArrowheads="1"/>
          </p:cNvSpPr>
          <p:nvPr>
            <p:ph type="body" idx="1"/>
          </p:nvPr>
        </p:nvSpPr>
        <p:spPr/>
        <p:txBody>
          <a:bodyPr/>
          <a:lstStyle/>
          <a:p>
            <a:r>
              <a:rPr lang="en-US">
                <a:cs typeface="Times New Roman" pitchFamily="18" charset="0"/>
              </a:rPr>
              <a:t>The sample mean or standard deviation, like any estimate is prone to uncertainty.  Even when you have a large site-specific data set, you can never be </a:t>
            </a:r>
            <a:r>
              <a:rPr lang="en-US" i="1">
                <a:cs typeface="Times New Roman" pitchFamily="18" charset="0"/>
              </a:rPr>
              <a:t>100%</a:t>
            </a:r>
            <a:r>
              <a:rPr lang="en-US">
                <a:cs typeface="Times New Roman" pitchFamily="18" charset="0"/>
              </a:rPr>
              <a:t> sure about your estimated exposure concentrations.  Statistics recognizes this dilemma and provides procedures to quantify the uncertainty associated with the sample estimates.</a:t>
            </a:r>
          </a:p>
          <a:p>
            <a:endParaRPr lang="en-US">
              <a:cs typeface="Times New Roman" pitchFamily="18" charset="0"/>
            </a:endParaRPr>
          </a:p>
          <a:p>
            <a:r>
              <a:rPr lang="en-US">
                <a:cs typeface="Times New Roman" pitchFamily="18" charset="0"/>
              </a:rPr>
              <a:t>In many instances, this uncertainty is quantified by a confidence interval.  This is the range around an estimate that has a specified probability of containing its true population value.  </a:t>
            </a:r>
          </a:p>
          <a:p>
            <a:endParaRPr lang="en-US">
              <a:cs typeface="Times New Roman" pitchFamily="18" charset="0"/>
            </a:endParaRPr>
          </a:p>
          <a:p>
            <a:r>
              <a:rPr lang="en-US">
                <a:cs typeface="Times New Roman" pitchFamily="18" charset="0"/>
              </a:rPr>
              <a:t>The sample mean is an “estimate”, i.e. not a 100%-sure value of the true population mean.  Confidence interval quantifies the range of values that contain the true population mean at a specified probability.</a:t>
            </a:r>
          </a:p>
          <a:p>
            <a:endParaRPr lang="en-US">
              <a:cs typeface="Times New Roman" pitchFamily="18" charset="0"/>
            </a:endParaRPr>
          </a:p>
          <a:p>
            <a:r>
              <a:rPr lang="en-US">
                <a:cs typeface="Times New Roman" pitchFamily="18" charset="0"/>
              </a:rPr>
              <a:t>For example, a 95% confidence interval implies that we are 95% confident that this range contains the true population mean.  This means that if we repeat sampling </a:t>
            </a:r>
            <a:r>
              <a:rPr lang="en-US" b="1" i="1">
                <a:cs typeface="Times New Roman" pitchFamily="18" charset="0"/>
              </a:rPr>
              <a:t>n</a:t>
            </a:r>
            <a:r>
              <a:rPr lang="en-US">
                <a:cs typeface="Times New Roman" pitchFamily="18" charset="0"/>
              </a:rPr>
              <a:t> measurements, 95% of time the sample mean falls within the computed confidence interval.  In other words, 5% of time the sample mean falls outside the interval.  This failure rate is referred to as the “significance”.     </a:t>
            </a:r>
          </a:p>
          <a:p>
            <a:endParaRPr lang="en-US">
              <a:cs typeface="Times New Roman" pitchFamily="18" charset="0"/>
            </a:endParaRPr>
          </a:p>
          <a:p>
            <a:r>
              <a:rPr lang="en-US">
                <a:cs typeface="Times New Roman" pitchFamily="18" charset="0"/>
              </a:rPr>
              <a:t>By definition, significance = 1 – confidence.</a:t>
            </a:r>
          </a:p>
        </p:txBody>
      </p:sp>
    </p:spTree>
    <p:extLst>
      <p:ext uri="{BB962C8B-B14F-4D97-AF65-F5344CB8AC3E}">
        <p14:creationId xmlns:p14="http://schemas.microsoft.com/office/powerpoint/2010/main" val="3595181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Rot="1" noChangeAspect="1" noChangeArrowheads="1" noTextEdit="1"/>
          </p:cNvSpPr>
          <p:nvPr>
            <p:ph type="sldImg"/>
          </p:nvPr>
        </p:nvSpPr>
        <p:spPr>
          <a:xfrm>
            <a:off x="1522413" y="685800"/>
            <a:ext cx="3622675" cy="2717800"/>
          </a:xfrm>
          <a:ln/>
        </p:spPr>
      </p:sp>
      <p:sp>
        <p:nvSpPr>
          <p:cNvPr id="936963" name="Rectangle 3"/>
          <p:cNvSpPr>
            <a:spLocks noGrp="1" noChangeArrowheads="1"/>
          </p:cNvSpPr>
          <p:nvPr>
            <p:ph type="body" idx="1"/>
          </p:nvPr>
        </p:nvSpPr>
        <p:spPr/>
        <p:txBody>
          <a:bodyPr/>
          <a:lstStyle/>
          <a:p>
            <a:r>
              <a:rPr lang="en-US"/>
              <a:t>The confidence interval is bounded by an upper and a lower confidence limit, which are usually referred to as UCL and LCL, respectively. </a:t>
            </a:r>
          </a:p>
          <a:p>
            <a:endParaRPr lang="en-US"/>
          </a:p>
          <a:p>
            <a:r>
              <a:rPr lang="en-US"/>
              <a:t>The range of deviations of UCL and LCL from the estimated value, i.e. C</a:t>
            </a:r>
            <a:r>
              <a:rPr lang="en-US" baseline="-25000"/>
              <a:t>1</a:t>
            </a:r>
            <a:r>
              <a:rPr lang="en-US"/>
              <a:t> and C</a:t>
            </a:r>
            <a:r>
              <a:rPr lang="en-US" baseline="-25000"/>
              <a:t>2 </a:t>
            </a:r>
            <a:r>
              <a:rPr lang="en-US"/>
              <a:t> in this equation, can be viewed as “safety factors”, which are influenced by: the desired confidence; the sample variability; and the sample size.  C</a:t>
            </a:r>
            <a:r>
              <a:rPr lang="en-US" baseline="-25000"/>
              <a:t>1</a:t>
            </a:r>
            <a:r>
              <a:rPr lang="en-US"/>
              <a:t> and C</a:t>
            </a:r>
            <a:r>
              <a:rPr lang="en-US" baseline="-25000"/>
              <a:t>2</a:t>
            </a:r>
            <a:r>
              <a:rPr lang="en-US"/>
              <a:t> increase if the desired confidence rises; the sample variability increases; or the sample size decreases.  Remember that the UCL and LCL are dependent on the (presumed) distribution of the estimate.</a:t>
            </a:r>
          </a:p>
          <a:p>
            <a:endParaRPr lang="en-US"/>
          </a:p>
          <a:p>
            <a:r>
              <a:rPr lang="en-US"/>
              <a:t>EPA RAGS (</a:t>
            </a:r>
            <a:r>
              <a:rPr lang="en-US" i="1"/>
              <a:t>Risk Assessment Guidance for Superfund – </a:t>
            </a:r>
            <a:r>
              <a:rPr lang="en-US"/>
              <a:t>the Bible of risk assessors) defines the exposure concentration as the average concentration of the contaminant of concern.  However, because this average is always calculated based on a sample set (i.e. it is not 100% error free), RAGS considers a safety factor, and thus, requires the use of the UCL of the mean, instead of the estimated mean.  </a:t>
            </a:r>
          </a:p>
          <a:p>
            <a:endParaRPr lang="en-US"/>
          </a:p>
          <a:p>
            <a:r>
              <a:rPr lang="en-US"/>
              <a:t>In general, if our sample size is large and our sample variability is low, UCL will be close to the estimated mean.  In contrast, small datasets with large sample variability entail large safety factors, i.e. UCLs that are much higher than the estimated mean. </a:t>
            </a:r>
          </a:p>
        </p:txBody>
      </p:sp>
    </p:spTree>
    <p:extLst>
      <p:ext uri="{BB962C8B-B14F-4D97-AF65-F5344CB8AC3E}">
        <p14:creationId xmlns:p14="http://schemas.microsoft.com/office/powerpoint/2010/main" val="1961143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2"/>
          <p:cNvSpPr>
            <a:spLocks noChangeArrowheads="1"/>
          </p:cNvSpPr>
          <p:nvPr/>
        </p:nvSpPr>
        <p:spPr bwMode="auto">
          <a:xfrm>
            <a:off x="4140200" y="0"/>
            <a:ext cx="3162300" cy="476250"/>
          </a:xfrm>
          <a:prstGeom prst="rect">
            <a:avLst/>
          </a:prstGeom>
          <a:noFill/>
          <a:ln w="12700">
            <a:noFill/>
            <a:miter lim="800000"/>
            <a:headEnd/>
            <a:tailEnd/>
          </a:ln>
          <a:effectLst/>
        </p:spPr>
        <p:txBody>
          <a:bodyPr wrap="none" anchor="ctr"/>
          <a:lstStyle/>
          <a:p>
            <a:endParaRPr lang="en-US"/>
          </a:p>
        </p:txBody>
      </p:sp>
      <p:sp>
        <p:nvSpPr>
          <p:cNvPr id="1220611" name="Rectangle 3"/>
          <p:cNvSpPr>
            <a:spLocks noChangeArrowheads="1"/>
          </p:cNvSpPr>
          <p:nvPr/>
        </p:nvSpPr>
        <p:spPr bwMode="auto">
          <a:xfrm>
            <a:off x="0" y="9107488"/>
            <a:ext cx="3162300" cy="481012"/>
          </a:xfrm>
          <a:prstGeom prst="rect">
            <a:avLst/>
          </a:prstGeom>
          <a:noFill/>
          <a:ln w="12700">
            <a:noFill/>
            <a:miter lim="800000"/>
            <a:headEnd/>
            <a:tailEnd/>
          </a:ln>
          <a:effectLst/>
        </p:spPr>
        <p:txBody>
          <a:bodyPr wrap="none" anchor="ctr"/>
          <a:lstStyle/>
          <a:p>
            <a:endParaRPr lang="en-US"/>
          </a:p>
        </p:txBody>
      </p:sp>
      <p:sp>
        <p:nvSpPr>
          <p:cNvPr id="1220612" name="Rectangle 4"/>
          <p:cNvSpPr>
            <a:spLocks noChangeArrowheads="1"/>
          </p:cNvSpPr>
          <p:nvPr/>
        </p:nvSpPr>
        <p:spPr bwMode="auto">
          <a:xfrm>
            <a:off x="0" y="0"/>
            <a:ext cx="3162300" cy="476250"/>
          </a:xfrm>
          <a:prstGeom prst="rect">
            <a:avLst/>
          </a:prstGeom>
          <a:noFill/>
          <a:ln w="12700">
            <a:noFill/>
            <a:miter lim="800000"/>
            <a:headEnd/>
            <a:tailEnd/>
          </a:ln>
          <a:effectLst/>
        </p:spPr>
        <p:txBody>
          <a:bodyPr wrap="none" anchor="ctr"/>
          <a:lstStyle/>
          <a:p>
            <a:endParaRPr lang="en-US"/>
          </a:p>
        </p:txBody>
      </p:sp>
      <p:sp>
        <p:nvSpPr>
          <p:cNvPr id="1220613" name="Rectangle 5"/>
          <p:cNvSpPr>
            <a:spLocks noGrp="1" noRot="1" noChangeAspect="1" noChangeArrowheads="1" noTextEdit="1"/>
          </p:cNvSpPr>
          <p:nvPr>
            <p:ph type="sldImg"/>
          </p:nvPr>
        </p:nvSpPr>
        <p:spPr>
          <a:xfrm>
            <a:off x="1557338" y="715963"/>
            <a:ext cx="3544887" cy="2660650"/>
          </a:xfrm>
          <a:ln w="12700" cap="flat">
            <a:solidFill>
              <a:schemeClr val="tx1"/>
            </a:solidFill>
          </a:ln>
        </p:spPr>
      </p:sp>
      <p:sp>
        <p:nvSpPr>
          <p:cNvPr id="1220614" name="Rectangle 6"/>
          <p:cNvSpPr>
            <a:spLocks noGrp="1" noChangeArrowheads="1"/>
          </p:cNvSpPr>
          <p:nvPr>
            <p:ph type="body" idx="1"/>
          </p:nvPr>
        </p:nvSpPr>
        <p:spPr>
          <a:xfrm>
            <a:off x="809625" y="3887788"/>
            <a:ext cx="5581650" cy="4260850"/>
          </a:xfrm>
          <a:noFill/>
          <a:ln/>
        </p:spPr>
        <p:txBody>
          <a:bodyPr lIns="95641" tIns="46981" rIns="95641" bIns="46981"/>
          <a:lstStyle/>
          <a:p>
            <a:r>
              <a:rPr lang="en-US" sz="1000"/>
              <a:t>We learned that it is easy to compute the UCL of the mean if our data are normally distributed.  Now, how about skewed non-normal datasets?</a:t>
            </a:r>
          </a:p>
          <a:p>
            <a:endParaRPr lang="en-US" sz="1000"/>
          </a:p>
          <a:p>
            <a:r>
              <a:rPr lang="en-US" sz="1000"/>
              <a:t>Let me remind you that in almost all environmental applications, our site data are </a:t>
            </a:r>
            <a:r>
              <a:rPr lang="en-US" sz="1000" u="sng"/>
              <a:t>not</a:t>
            </a:r>
            <a:r>
              <a:rPr lang="en-US" sz="1000"/>
              <a:t> normally distributed.  In fact, I cannot recall a single sample data set from an impacted site that was normally distributed.  Often site data have complicated histograms that don’t fit any of our typical distribution models.  What do we do under these conditions?</a:t>
            </a:r>
          </a:p>
          <a:p>
            <a:endParaRPr lang="en-US" sz="1000"/>
          </a:p>
          <a:p>
            <a:r>
              <a:rPr lang="en-US" sz="1000"/>
              <a:t>Statisticians have provided a partial answer to our problem by the “Central Limit Theory,” which is one the few theories of statistics.  According to this theory, any sum of random variable tends to normality regardless of its constituent random variables.  </a:t>
            </a:r>
          </a:p>
          <a:p>
            <a:endParaRPr lang="en-US" sz="1000"/>
          </a:p>
          <a:p>
            <a:r>
              <a:rPr lang="en-US" sz="1000"/>
              <a:t>According to the Central Limit Theory, the sample mean, which is the sum of </a:t>
            </a:r>
            <a:r>
              <a:rPr lang="en-US" sz="1000" b="1" i="1"/>
              <a:t>n</a:t>
            </a:r>
            <a:r>
              <a:rPr lang="en-US" sz="1000"/>
              <a:t> sample values divided by </a:t>
            </a:r>
            <a:r>
              <a:rPr lang="en-US" sz="1000" b="1" i="1"/>
              <a:t>n</a:t>
            </a:r>
            <a:r>
              <a:rPr lang="en-US" sz="1000"/>
              <a:t>, also tends to normality regardless of the distribution of the samples values!  </a:t>
            </a:r>
          </a:p>
          <a:p>
            <a:endParaRPr lang="en-US" sz="1000"/>
          </a:p>
          <a:p>
            <a:r>
              <a:rPr lang="en-US" sz="1000"/>
              <a:t>This tendency becomes strong as the number of samples increases, or the sample variability decreases.  So as the number samples increases (say n&gt;30), while the sample variability remains low (say CV&lt;1), one can assume the sample mean is normally distributed </a:t>
            </a:r>
            <a:r>
              <a:rPr lang="en-US" sz="1000" u="sng"/>
              <a:t>regardless</a:t>
            </a:r>
            <a:r>
              <a:rPr lang="en-US" sz="1000"/>
              <a:t> of the sample set distribution.</a:t>
            </a:r>
          </a:p>
          <a:p>
            <a:endParaRPr lang="en-US" sz="1000"/>
          </a:p>
          <a:p>
            <a:r>
              <a:rPr lang="en-US" sz="1000"/>
              <a:t>This is, however, only a </a:t>
            </a:r>
            <a:r>
              <a:rPr lang="en-US" sz="1000" u="sng"/>
              <a:t>partial</a:t>
            </a:r>
            <a:r>
              <a:rPr lang="en-US" sz="1000"/>
              <a:t> answer.  How about cases when we have limited data, or high variability?  This leads us to other distributional assumptions about the sample mean.</a:t>
            </a:r>
          </a:p>
        </p:txBody>
      </p:sp>
    </p:spTree>
    <p:extLst>
      <p:ext uri="{BB962C8B-B14F-4D97-AF65-F5344CB8AC3E}">
        <p14:creationId xmlns:p14="http://schemas.microsoft.com/office/powerpoint/2010/main" val="2767289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Rot="1" noChangeAspect="1" noChangeArrowheads="1" noTextEdit="1"/>
          </p:cNvSpPr>
          <p:nvPr>
            <p:ph type="sldImg"/>
          </p:nvPr>
        </p:nvSpPr>
        <p:spPr>
          <a:xfrm>
            <a:off x="1636713" y="711200"/>
            <a:ext cx="3444875" cy="2584450"/>
          </a:xfrm>
          <a:ln/>
        </p:spPr>
      </p:sp>
      <p:sp>
        <p:nvSpPr>
          <p:cNvPr id="831491" name="Rectangle 3"/>
          <p:cNvSpPr>
            <a:spLocks noGrp="1" noChangeArrowheads="1"/>
          </p:cNvSpPr>
          <p:nvPr>
            <p:ph type="body" idx="1"/>
          </p:nvPr>
        </p:nvSpPr>
        <p:spPr>
          <a:noFill/>
          <a:ln/>
        </p:spPr>
        <p:txBody>
          <a:bodyPr/>
          <a:lstStyle/>
          <a:p>
            <a:pPr>
              <a:lnSpc>
                <a:spcPct val="90000"/>
              </a:lnSpc>
            </a:pPr>
            <a:r>
              <a:rPr lang="en-US"/>
              <a:t>Standard normal variate or “z” is either read from a table, or automatically provided by a software.  Consider an old-fashioned standard normal variate table, which contains the cumulative probabilities of normal variates with a mean of zero and a unit standard deviation.</a:t>
            </a:r>
          </a:p>
          <a:p>
            <a:pPr>
              <a:lnSpc>
                <a:spcPct val="90000"/>
              </a:lnSpc>
            </a:pPr>
            <a:endParaRPr lang="en-US"/>
          </a:p>
          <a:p>
            <a:pPr>
              <a:lnSpc>
                <a:spcPct val="90000"/>
              </a:lnSpc>
            </a:pPr>
            <a:r>
              <a:rPr lang="en-US"/>
              <a:t>For example, to find out z</a:t>
            </a:r>
            <a:r>
              <a:rPr lang="en-US" baseline="-25000"/>
              <a:t>95%</a:t>
            </a:r>
            <a:r>
              <a:rPr lang="en-US"/>
              <a:t>, first locate a cumulative probability closest to 0.95, that is “0.9495”.  From this cell move to the cell in the first column and read the z</a:t>
            </a:r>
            <a:r>
              <a:rPr lang="en-US" baseline="-25000"/>
              <a:t>95%</a:t>
            </a:r>
            <a:r>
              <a:rPr lang="en-US"/>
              <a:t> up to its first decimal, that is 1.6.  The second decimal is provided in the cell along the first row above the “0.9495” cell, which is 0.04.  So the z</a:t>
            </a:r>
            <a:r>
              <a:rPr lang="en-US" baseline="-25000"/>
              <a:t>95%</a:t>
            </a:r>
            <a:r>
              <a:rPr lang="en-US"/>
              <a:t> is 1.6+0.04, or 1.64.  1.64 is a normal value which </a:t>
            </a:r>
            <a:r>
              <a:rPr lang="en-US" u="sng"/>
              <a:t>&gt;</a:t>
            </a:r>
            <a:r>
              <a:rPr lang="en-US"/>
              <a:t> than 95% of normal variates with a mean of 0 and standard deviation of 1.</a:t>
            </a:r>
          </a:p>
          <a:p>
            <a:pPr>
              <a:lnSpc>
                <a:spcPct val="90000"/>
              </a:lnSpc>
            </a:pPr>
            <a:endParaRPr lang="en-US"/>
          </a:p>
          <a:p>
            <a:pPr>
              <a:lnSpc>
                <a:spcPct val="90000"/>
              </a:lnSpc>
            </a:pPr>
            <a:r>
              <a:rPr lang="en-US"/>
              <a:t>I have also listed some other commonly used standard normal variates, such as z</a:t>
            </a:r>
            <a:r>
              <a:rPr lang="en-US" baseline="-25000"/>
              <a:t>90%</a:t>
            </a:r>
            <a:r>
              <a:rPr lang="en-US"/>
              <a:t>.  So if you multiply the standard error of the mean by 1.28, and add it to the sample mean, you will get the 90%UCL.</a:t>
            </a:r>
          </a:p>
          <a:p>
            <a:pPr>
              <a:lnSpc>
                <a:spcPct val="90000"/>
              </a:lnSpc>
            </a:pPr>
            <a:r>
              <a:rPr lang="en-US"/>
              <a:t>  </a:t>
            </a:r>
          </a:p>
          <a:p>
            <a:pPr>
              <a:lnSpc>
                <a:spcPct val="90000"/>
              </a:lnSpc>
            </a:pPr>
            <a:r>
              <a:rPr lang="en-US"/>
              <a:t>Almost every statistics text book has a standard normal variate table.  In Excel software, the standard normal variate is obtained like by typing: “=norminv(.95,0,1)”, where 0.95 is confidence, 0 =mean, and 1 = standard deviation.</a:t>
            </a:r>
          </a:p>
          <a:p>
            <a:pPr>
              <a:lnSpc>
                <a:spcPct val="90000"/>
              </a:lnSpc>
            </a:pPr>
            <a:endParaRPr lang="en-US"/>
          </a:p>
          <a:p>
            <a:pPr>
              <a:lnSpc>
                <a:spcPct val="90000"/>
              </a:lnSpc>
            </a:pPr>
            <a:r>
              <a:rPr lang="en-US"/>
              <a:t>(Ask the participants to open their Excels and try this function.)</a:t>
            </a:r>
          </a:p>
        </p:txBody>
      </p:sp>
    </p:spTree>
    <p:extLst>
      <p:ext uri="{BB962C8B-B14F-4D97-AF65-F5344CB8AC3E}">
        <p14:creationId xmlns:p14="http://schemas.microsoft.com/office/powerpoint/2010/main" val="436385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2"/>
          <p:cNvSpPr>
            <a:spLocks noChangeArrowheads="1"/>
          </p:cNvSpPr>
          <p:nvPr/>
        </p:nvSpPr>
        <p:spPr bwMode="auto">
          <a:xfrm>
            <a:off x="4140200" y="0"/>
            <a:ext cx="3162300" cy="476250"/>
          </a:xfrm>
          <a:prstGeom prst="rect">
            <a:avLst/>
          </a:prstGeom>
          <a:noFill/>
          <a:ln w="12700">
            <a:noFill/>
            <a:miter lim="800000"/>
            <a:headEnd/>
            <a:tailEnd/>
          </a:ln>
          <a:effectLst/>
        </p:spPr>
        <p:txBody>
          <a:bodyPr wrap="none" anchor="ctr"/>
          <a:lstStyle/>
          <a:p>
            <a:endParaRPr lang="en-US"/>
          </a:p>
        </p:txBody>
      </p:sp>
      <p:sp>
        <p:nvSpPr>
          <p:cNvPr id="1222659" name="Rectangle 3"/>
          <p:cNvSpPr>
            <a:spLocks noChangeArrowheads="1"/>
          </p:cNvSpPr>
          <p:nvPr/>
        </p:nvSpPr>
        <p:spPr bwMode="auto">
          <a:xfrm>
            <a:off x="0" y="9107488"/>
            <a:ext cx="3162300" cy="481012"/>
          </a:xfrm>
          <a:prstGeom prst="rect">
            <a:avLst/>
          </a:prstGeom>
          <a:noFill/>
          <a:ln w="12700">
            <a:noFill/>
            <a:miter lim="800000"/>
            <a:headEnd/>
            <a:tailEnd/>
          </a:ln>
          <a:effectLst/>
        </p:spPr>
        <p:txBody>
          <a:bodyPr wrap="none" anchor="ctr"/>
          <a:lstStyle/>
          <a:p>
            <a:endParaRPr lang="en-US"/>
          </a:p>
        </p:txBody>
      </p:sp>
      <p:sp>
        <p:nvSpPr>
          <p:cNvPr id="1222660" name="Rectangle 4"/>
          <p:cNvSpPr>
            <a:spLocks noChangeArrowheads="1"/>
          </p:cNvSpPr>
          <p:nvPr/>
        </p:nvSpPr>
        <p:spPr bwMode="auto">
          <a:xfrm>
            <a:off x="0" y="0"/>
            <a:ext cx="3162300" cy="476250"/>
          </a:xfrm>
          <a:prstGeom prst="rect">
            <a:avLst/>
          </a:prstGeom>
          <a:noFill/>
          <a:ln w="12700">
            <a:noFill/>
            <a:miter lim="800000"/>
            <a:headEnd/>
            <a:tailEnd/>
          </a:ln>
          <a:effectLst/>
        </p:spPr>
        <p:txBody>
          <a:bodyPr wrap="none" anchor="ctr"/>
          <a:lstStyle/>
          <a:p>
            <a:endParaRPr lang="en-US"/>
          </a:p>
        </p:txBody>
      </p:sp>
      <p:sp>
        <p:nvSpPr>
          <p:cNvPr id="1222661" name="Rectangle 5"/>
          <p:cNvSpPr>
            <a:spLocks noGrp="1" noRot="1" noChangeAspect="1" noChangeArrowheads="1" noTextEdit="1"/>
          </p:cNvSpPr>
          <p:nvPr>
            <p:ph type="sldImg"/>
          </p:nvPr>
        </p:nvSpPr>
        <p:spPr>
          <a:xfrm>
            <a:off x="1557338" y="715963"/>
            <a:ext cx="3544887" cy="2660650"/>
          </a:xfrm>
          <a:ln w="12700" cap="flat">
            <a:solidFill>
              <a:schemeClr val="tx1"/>
            </a:solidFill>
          </a:ln>
        </p:spPr>
      </p:sp>
      <p:sp>
        <p:nvSpPr>
          <p:cNvPr id="1222662" name="Rectangle 6"/>
          <p:cNvSpPr>
            <a:spLocks noGrp="1" noChangeArrowheads="1"/>
          </p:cNvSpPr>
          <p:nvPr>
            <p:ph type="body" idx="1"/>
          </p:nvPr>
        </p:nvSpPr>
        <p:spPr>
          <a:xfrm>
            <a:off x="809625" y="3894138"/>
            <a:ext cx="5581650" cy="4260850"/>
          </a:xfrm>
          <a:noFill/>
          <a:ln/>
        </p:spPr>
        <p:txBody>
          <a:bodyPr lIns="95641" tIns="46981" rIns="95641" bIns="46981"/>
          <a:lstStyle/>
          <a:p>
            <a:r>
              <a:rPr lang="en-US" sz="800"/>
              <a:t>In previous computations, we assumed that our sample standard deviation “s” is accurate and precise.  However, if there are limited data, the sample standard deviation is prone to uncertainty.  Student’s </a:t>
            </a:r>
            <a:r>
              <a:rPr lang="en-US" sz="800" b="1" i="1"/>
              <a:t>t </a:t>
            </a:r>
            <a:r>
              <a:rPr lang="en-US" sz="800"/>
              <a:t>takes this uncertainty into account and provides estimates of UCL which are more conservative.  </a:t>
            </a:r>
          </a:p>
          <a:p>
            <a:endParaRPr lang="en-US" sz="800"/>
          </a:p>
          <a:p>
            <a:r>
              <a:rPr lang="en-US" sz="800"/>
              <a:t>“Student” was the pseudonym of Sir Ronald Aylmer Fisher, (1890–1962), the famed British eugenicist, evolutionary biologist, geneticist and statistician, who has been described as "The greatest of Darwin’s successors” and the “genius who almost single-handedly created the foundations for modern statistical science.”  He, however, was quite humble, and always referred to himself simply as a “Student.”</a:t>
            </a:r>
          </a:p>
          <a:p>
            <a:endParaRPr lang="en-US" sz="800"/>
          </a:p>
          <a:p>
            <a:r>
              <a:rPr lang="en-US" sz="800"/>
              <a:t>Student’s t is especially applicable to sample sets with fewer than 30 measurements.  Values of Student’s t values depends on the specified confidence and sample size, which is measured in term of its degrees of freedom, or sample size -1.  </a:t>
            </a:r>
          </a:p>
          <a:p>
            <a:endParaRPr lang="en-US" sz="800"/>
          </a:p>
          <a:p>
            <a:r>
              <a:rPr lang="en-US" sz="800"/>
              <a:t>Student’s t can be obtained from tables, which are included in almost every statistics textbook, or provided by a software.  In Excel, you can obtain t-values by typing “=tinv(.10,19)”, where .1 is the “two tail” significance, and 19 is the sample size -1.  </a:t>
            </a:r>
          </a:p>
          <a:p>
            <a:endParaRPr lang="en-US" sz="800"/>
          </a:p>
          <a:p>
            <a:r>
              <a:rPr lang="en-US" sz="800"/>
              <a:t>Remember that in most environmental applications, we are only concerned about exceeding a standard, so our significances are usually “one-tail”, i.e. we don’t mind to be significantly below a standard, only when we are above it that worries us.  </a:t>
            </a:r>
          </a:p>
          <a:p>
            <a:endParaRPr lang="en-US" sz="800"/>
          </a:p>
          <a:p>
            <a:r>
              <a:rPr lang="en-US" sz="800"/>
              <a:t>Converting two-tail to one-tail equivalent values is simple, because we are assuming a symmetric normal distribution.  So the two-tail significance of 0.10 corresponds to a one-tail significance of 0.5, and a one-tail confidence of 0.95.  So heretofore, the term confidence implies a “one-tail” confidence.</a:t>
            </a:r>
          </a:p>
          <a:p>
            <a:endParaRPr lang="en-US" sz="800"/>
          </a:p>
          <a:p>
            <a:r>
              <a:rPr lang="en-US" sz="800"/>
              <a:t>Now in Excel try “tinv” and “norminv” for 95% confidence levels for sample sizes of 10, 100, and 1000.  Repeat the computations for a 90% confidence.</a:t>
            </a:r>
          </a:p>
          <a:p>
            <a:endParaRPr lang="en-US" sz="800"/>
          </a:p>
          <a:p>
            <a:r>
              <a:rPr lang="en-US" sz="800"/>
              <a:t>Student’s t is a conservative measure of the normal variate, and as we obtained more data, it approaches the normal variate.  This is shown through an example in the next slide.  </a:t>
            </a:r>
          </a:p>
        </p:txBody>
      </p:sp>
    </p:spTree>
    <p:extLst>
      <p:ext uri="{BB962C8B-B14F-4D97-AF65-F5344CB8AC3E}">
        <p14:creationId xmlns:p14="http://schemas.microsoft.com/office/powerpoint/2010/main" val="3530609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Rot="1" noChangeAspect="1" noChangeArrowheads="1" noTextEdit="1"/>
          </p:cNvSpPr>
          <p:nvPr>
            <p:ph type="sldImg"/>
          </p:nvPr>
        </p:nvSpPr>
        <p:spPr>
          <a:xfrm>
            <a:off x="1636713" y="711200"/>
            <a:ext cx="3444875" cy="2584450"/>
          </a:xfrm>
          <a:ln/>
        </p:spPr>
      </p:sp>
      <p:sp>
        <p:nvSpPr>
          <p:cNvPr id="734211" name="Rectangle 3"/>
          <p:cNvSpPr>
            <a:spLocks noGrp="1" noChangeArrowheads="1"/>
          </p:cNvSpPr>
          <p:nvPr>
            <p:ph type="body" idx="1"/>
          </p:nvPr>
        </p:nvSpPr>
        <p:spPr>
          <a:noFill/>
          <a:ln/>
        </p:spPr>
        <p:txBody>
          <a:bodyPr/>
          <a:lstStyle/>
          <a:p>
            <a:r>
              <a:rPr lang="en-US"/>
              <a:t>These are the topics that we will cover.</a:t>
            </a:r>
          </a:p>
          <a:p>
            <a:endParaRPr lang="en-US"/>
          </a:p>
          <a:p>
            <a:r>
              <a:rPr lang="en-US"/>
              <a:t>This information presented herein will provide you with a knowledge of statistics that will help you understand the terms and methodologies used in environmental site investigations and statistical analysis, such as risk assessment, attainment of cleanup, and background analysis.</a:t>
            </a:r>
          </a:p>
          <a:p>
            <a:endParaRPr lang="en-US"/>
          </a:p>
          <a:p>
            <a:r>
              <a:rPr lang="en-US"/>
              <a:t>This training is designed to present statistical concepts and analysis in an applied manner, rather than rote theory.  </a:t>
            </a:r>
          </a:p>
          <a:p>
            <a:endParaRPr lang="en-US"/>
          </a:p>
          <a:p>
            <a:r>
              <a:rPr lang="en-US"/>
              <a:t>We will begin with “why do we need to use statistics?”</a:t>
            </a:r>
          </a:p>
        </p:txBody>
      </p:sp>
    </p:spTree>
    <p:extLst>
      <p:ext uri="{BB962C8B-B14F-4D97-AF65-F5344CB8AC3E}">
        <p14:creationId xmlns:p14="http://schemas.microsoft.com/office/powerpoint/2010/main" val="3876337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Rectangle 2"/>
          <p:cNvSpPr>
            <a:spLocks noChangeArrowheads="1"/>
          </p:cNvSpPr>
          <p:nvPr/>
        </p:nvSpPr>
        <p:spPr bwMode="auto">
          <a:xfrm>
            <a:off x="4140200" y="0"/>
            <a:ext cx="3162300" cy="476250"/>
          </a:xfrm>
          <a:prstGeom prst="rect">
            <a:avLst/>
          </a:prstGeom>
          <a:noFill/>
          <a:ln w="12700">
            <a:noFill/>
            <a:miter lim="800000"/>
            <a:headEnd/>
            <a:tailEnd/>
          </a:ln>
          <a:effectLst/>
        </p:spPr>
        <p:txBody>
          <a:bodyPr wrap="none" anchor="ctr"/>
          <a:lstStyle/>
          <a:p>
            <a:endParaRPr lang="en-US"/>
          </a:p>
        </p:txBody>
      </p:sp>
      <p:sp>
        <p:nvSpPr>
          <p:cNvPr id="1224707" name="Rectangle 3"/>
          <p:cNvSpPr>
            <a:spLocks noChangeArrowheads="1"/>
          </p:cNvSpPr>
          <p:nvPr/>
        </p:nvSpPr>
        <p:spPr bwMode="auto">
          <a:xfrm>
            <a:off x="0" y="9107488"/>
            <a:ext cx="3162300" cy="481012"/>
          </a:xfrm>
          <a:prstGeom prst="rect">
            <a:avLst/>
          </a:prstGeom>
          <a:noFill/>
          <a:ln w="12700">
            <a:noFill/>
            <a:miter lim="800000"/>
            <a:headEnd/>
            <a:tailEnd/>
          </a:ln>
          <a:effectLst/>
        </p:spPr>
        <p:txBody>
          <a:bodyPr wrap="none" anchor="ctr"/>
          <a:lstStyle/>
          <a:p>
            <a:endParaRPr lang="en-US"/>
          </a:p>
        </p:txBody>
      </p:sp>
      <p:sp>
        <p:nvSpPr>
          <p:cNvPr id="1224708" name="Rectangle 4"/>
          <p:cNvSpPr>
            <a:spLocks noChangeArrowheads="1"/>
          </p:cNvSpPr>
          <p:nvPr/>
        </p:nvSpPr>
        <p:spPr bwMode="auto">
          <a:xfrm>
            <a:off x="0" y="0"/>
            <a:ext cx="3162300" cy="476250"/>
          </a:xfrm>
          <a:prstGeom prst="rect">
            <a:avLst/>
          </a:prstGeom>
          <a:noFill/>
          <a:ln w="12700">
            <a:noFill/>
            <a:miter lim="800000"/>
            <a:headEnd/>
            <a:tailEnd/>
          </a:ln>
          <a:effectLst/>
        </p:spPr>
        <p:txBody>
          <a:bodyPr wrap="none" anchor="ctr"/>
          <a:lstStyle/>
          <a:p>
            <a:endParaRPr lang="en-US"/>
          </a:p>
        </p:txBody>
      </p:sp>
      <p:sp>
        <p:nvSpPr>
          <p:cNvPr id="1224709" name="Rectangle 5"/>
          <p:cNvSpPr>
            <a:spLocks noGrp="1" noRot="1" noChangeAspect="1" noChangeArrowheads="1" noTextEdit="1"/>
          </p:cNvSpPr>
          <p:nvPr>
            <p:ph type="sldImg"/>
          </p:nvPr>
        </p:nvSpPr>
        <p:spPr>
          <a:xfrm>
            <a:off x="1557338" y="715963"/>
            <a:ext cx="3544887" cy="2660650"/>
          </a:xfrm>
          <a:ln w="12700" cap="flat">
            <a:solidFill>
              <a:schemeClr val="tx1"/>
            </a:solidFill>
          </a:ln>
        </p:spPr>
      </p:sp>
      <p:sp>
        <p:nvSpPr>
          <p:cNvPr id="1224710" name="Rectangle 6"/>
          <p:cNvSpPr>
            <a:spLocks noGrp="1" noChangeArrowheads="1"/>
          </p:cNvSpPr>
          <p:nvPr>
            <p:ph type="body" idx="1"/>
          </p:nvPr>
        </p:nvSpPr>
        <p:spPr>
          <a:xfrm>
            <a:off x="809625" y="3894138"/>
            <a:ext cx="5581650" cy="4260850"/>
          </a:xfrm>
          <a:noFill/>
          <a:ln/>
        </p:spPr>
        <p:txBody>
          <a:bodyPr lIns="95641" tIns="46981" rIns="95641" bIns="46981"/>
          <a:lstStyle/>
          <a:p>
            <a:r>
              <a:rPr lang="en-US"/>
              <a:t>Now let’s consider an example.   Two sample sets are considered with the same sample mean and standard deviations.  As will be discussed later, due to the small CV&lt;&lt;1, we can assume that the sample mean of both sets are normally distributed. </a:t>
            </a:r>
          </a:p>
          <a:p>
            <a:endParaRPr lang="en-US"/>
          </a:p>
          <a:p>
            <a:r>
              <a:rPr lang="en-US"/>
              <a:t>The first one has 100 measurements (&gt;&gt;30), and thus, the normal variate can be used.  This variate at 95% confidence is 1.64, resulting in a UCL of 153 ppm.</a:t>
            </a:r>
          </a:p>
          <a:p>
            <a:endParaRPr lang="en-US"/>
          </a:p>
          <a:p>
            <a:r>
              <a:rPr lang="en-US"/>
              <a:t>The second set has only 10 measurements.  For this set, the Student’s t should be used to account for its limited sample size.  The Student’s t at 95% confidence and with only 9 degrees of freedom, is 1.86.  Note that this t value is 11% higher than its corresponding normal variate due to the limited sample size of the second set.  The resulting UCL is further augmented due to the higher standard error, resulting in 162 ppm.</a:t>
            </a:r>
          </a:p>
          <a:p>
            <a:endParaRPr lang="en-US"/>
          </a:p>
          <a:p>
            <a:r>
              <a:rPr lang="en-US"/>
              <a:t>In the above example, the limited number of measurements in the second set led to an increase the UCL’s safety factor from 3 ppm for 100 measurements to 12 ppm for 10 measurements, a four-fold increase in the UCL safety factor.</a:t>
            </a:r>
          </a:p>
        </p:txBody>
      </p:sp>
    </p:spTree>
    <p:extLst>
      <p:ext uri="{BB962C8B-B14F-4D97-AF65-F5344CB8AC3E}">
        <p14:creationId xmlns:p14="http://schemas.microsoft.com/office/powerpoint/2010/main" val="1948757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Rectangle 2"/>
          <p:cNvSpPr>
            <a:spLocks noGrp="1" noRot="1" noChangeAspect="1" noChangeArrowheads="1" noTextEdit="1"/>
          </p:cNvSpPr>
          <p:nvPr>
            <p:ph type="sldImg"/>
          </p:nvPr>
        </p:nvSpPr>
        <p:spPr>
          <a:xfrm>
            <a:off x="1522413" y="685800"/>
            <a:ext cx="3622675" cy="2717800"/>
          </a:xfrm>
          <a:ln/>
        </p:spPr>
      </p:sp>
      <p:sp>
        <p:nvSpPr>
          <p:cNvPr id="1144835" name="Rectangle 3"/>
          <p:cNvSpPr>
            <a:spLocks noGrp="1" noChangeArrowheads="1"/>
          </p:cNvSpPr>
          <p:nvPr>
            <p:ph type="body" idx="1"/>
          </p:nvPr>
        </p:nvSpPr>
        <p:spPr/>
        <p:txBody>
          <a:bodyPr/>
          <a:lstStyle/>
          <a:p>
            <a:pPr>
              <a:lnSpc>
                <a:spcPct val="90000"/>
              </a:lnSpc>
            </a:pPr>
            <a:r>
              <a:rPr lang="en-US"/>
              <a:t>At this point, it very important to point out that 95%UCL and 95%Percentiles are not the same.  But they are often confused.</a:t>
            </a:r>
          </a:p>
          <a:p>
            <a:pPr>
              <a:lnSpc>
                <a:spcPct val="90000"/>
              </a:lnSpc>
            </a:pPr>
            <a:endParaRPr lang="en-US"/>
          </a:p>
          <a:p>
            <a:pPr>
              <a:lnSpc>
                <a:spcPct val="90000"/>
              </a:lnSpc>
            </a:pPr>
            <a:r>
              <a:rPr lang="en-US"/>
              <a:t>Percentiles are associated with “individual” sample values.  The 95% percentile represents the value of the individual measurement, which is greater than 95% of possible measurements.  Percentiles are often used in in background analysis.  In this example, for a random variable, assuming to be normally distributed, with a mean of 181 ppm and a standard deviation of 155 ppm, the 95%precdentile is 449 ppm.</a:t>
            </a:r>
          </a:p>
          <a:p>
            <a:pPr>
              <a:lnSpc>
                <a:spcPct val="90000"/>
              </a:lnSpc>
            </a:pPr>
            <a:endParaRPr lang="en-US"/>
          </a:p>
          <a:p>
            <a:pPr>
              <a:lnSpc>
                <a:spcPct val="90000"/>
              </a:lnSpc>
            </a:pPr>
            <a:r>
              <a:rPr lang="en-US"/>
              <a:t>Try this in Excel by typing “=percentile”.</a:t>
            </a:r>
          </a:p>
          <a:p>
            <a:pPr>
              <a:lnSpc>
                <a:spcPct val="90000"/>
              </a:lnSpc>
            </a:pPr>
            <a:endParaRPr lang="en-US"/>
          </a:p>
          <a:p>
            <a:pPr>
              <a:lnSpc>
                <a:spcPct val="90000"/>
              </a:lnSpc>
            </a:pPr>
            <a:r>
              <a:rPr lang="en-US"/>
              <a:t>In contrast, UCLs are associated with “estimated” values, such as the sample mean, which in this example is only 241 ppm.  Do not confuse these two measures.</a:t>
            </a:r>
          </a:p>
          <a:p>
            <a:pPr>
              <a:lnSpc>
                <a:spcPct val="90000"/>
              </a:lnSpc>
            </a:pPr>
            <a:endParaRPr lang="en-US"/>
          </a:p>
          <a:p>
            <a:pPr>
              <a:lnSpc>
                <a:spcPct val="90000"/>
              </a:lnSpc>
            </a:pPr>
            <a:r>
              <a:rPr lang="en-US"/>
              <a:t>UCLs are typically used in risk assessment, because the level of risk is proportional to the “mass” of contaminants exposed to a receptor.  “Mass” is directly related to the “mean” concentration, and not individual measurements.  So RAGS requires the use of UCLs as a conservative measure of the computed average concentration.</a:t>
            </a:r>
          </a:p>
        </p:txBody>
      </p:sp>
    </p:spTree>
    <p:extLst>
      <p:ext uri="{BB962C8B-B14F-4D97-AF65-F5344CB8AC3E}">
        <p14:creationId xmlns:p14="http://schemas.microsoft.com/office/powerpoint/2010/main" val="1118259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290" name="Rectangle 2"/>
          <p:cNvSpPr>
            <a:spLocks noGrp="1" noRot="1" noChangeAspect="1" noChangeArrowheads="1" noTextEdit="1"/>
          </p:cNvSpPr>
          <p:nvPr>
            <p:ph type="sldImg"/>
          </p:nvPr>
        </p:nvSpPr>
        <p:spPr>
          <a:xfrm>
            <a:off x="1636713" y="711200"/>
            <a:ext cx="3444875" cy="2584450"/>
          </a:xfrm>
          <a:ln/>
        </p:spPr>
      </p:sp>
      <p:sp>
        <p:nvSpPr>
          <p:cNvPr id="1420291" name="Rectangle 3"/>
          <p:cNvSpPr>
            <a:spLocks noGrp="1" noChangeArrowheads="1"/>
          </p:cNvSpPr>
          <p:nvPr>
            <p:ph type="body" idx="1"/>
          </p:nvPr>
        </p:nvSpPr>
        <p:spPr>
          <a:noFill/>
          <a:ln/>
        </p:spPr>
        <p:txBody>
          <a:bodyPr/>
          <a:lstStyle/>
          <a:p>
            <a:r>
              <a:rPr lang="en-US"/>
              <a:t>All the methods that we have covered so far assume that the investigated data are normally distributed.  However, in almost all cases, the histograms of our data resemble nothing like the bell-shape normal distribution.  We now explore what options are provided by statisticians for such asymmetric “skewed” datasets.</a:t>
            </a:r>
          </a:p>
        </p:txBody>
      </p:sp>
    </p:spTree>
    <p:extLst>
      <p:ext uri="{BB962C8B-B14F-4D97-AF65-F5344CB8AC3E}">
        <p14:creationId xmlns:p14="http://schemas.microsoft.com/office/powerpoint/2010/main" val="1367805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ChangeArrowheads="1"/>
          </p:cNvSpPr>
          <p:nvPr/>
        </p:nvSpPr>
        <p:spPr bwMode="auto">
          <a:xfrm>
            <a:off x="4140200" y="0"/>
            <a:ext cx="3162300" cy="476250"/>
          </a:xfrm>
          <a:prstGeom prst="rect">
            <a:avLst/>
          </a:prstGeom>
          <a:noFill/>
          <a:ln w="12700">
            <a:noFill/>
            <a:miter lim="800000"/>
            <a:headEnd/>
            <a:tailEnd/>
          </a:ln>
          <a:effectLst/>
        </p:spPr>
        <p:txBody>
          <a:bodyPr wrap="none" anchor="ctr"/>
          <a:lstStyle/>
          <a:p>
            <a:endParaRPr lang="en-US"/>
          </a:p>
        </p:txBody>
      </p:sp>
      <p:sp>
        <p:nvSpPr>
          <p:cNvPr id="1266691" name="Rectangle 3"/>
          <p:cNvSpPr>
            <a:spLocks noChangeArrowheads="1"/>
          </p:cNvSpPr>
          <p:nvPr/>
        </p:nvSpPr>
        <p:spPr bwMode="auto">
          <a:xfrm>
            <a:off x="0" y="9107488"/>
            <a:ext cx="3162300" cy="481012"/>
          </a:xfrm>
          <a:prstGeom prst="rect">
            <a:avLst/>
          </a:prstGeom>
          <a:noFill/>
          <a:ln w="12700">
            <a:noFill/>
            <a:miter lim="800000"/>
            <a:headEnd/>
            <a:tailEnd/>
          </a:ln>
          <a:effectLst/>
        </p:spPr>
        <p:txBody>
          <a:bodyPr wrap="none" anchor="ctr"/>
          <a:lstStyle/>
          <a:p>
            <a:endParaRPr lang="en-US"/>
          </a:p>
        </p:txBody>
      </p:sp>
      <p:sp>
        <p:nvSpPr>
          <p:cNvPr id="1266692" name="Rectangle 4"/>
          <p:cNvSpPr>
            <a:spLocks noChangeArrowheads="1"/>
          </p:cNvSpPr>
          <p:nvPr/>
        </p:nvSpPr>
        <p:spPr bwMode="auto">
          <a:xfrm>
            <a:off x="0" y="0"/>
            <a:ext cx="3162300" cy="476250"/>
          </a:xfrm>
          <a:prstGeom prst="rect">
            <a:avLst/>
          </a:prstGeom>
          <a:noFill/>
          <a:ln w="12700">
            <a:noFill/>
            <a:miter lim="800000"/>
            <a:headEnd/>
            <a:tailEnd/>
          </a:ln>
          <a:effectLst/>
        </p:spPr>
        <p:txBody>
          <a:bodyPr wrap="none" anchor="ctr"/>
          <a:lstStyle/>
          <a:p>
            <a:endParaRPr lang="en-US"/>
          </a:p>
        </p:txBody>
      </p:sp>
      <p:sp>
        <p:nvSpPr>
          <p:cNvPr id="1266693" name="Rectangle 5"/>
          <p:cNvSpPr>
            <a:spLocks noGrp="1" noRot="1" noChangeAspect="1" noChangeArrowheads="1" noTextEdit="1"/>
          </p:cNvSpPr>
          <p:nvPr>
            <p:ph type="sldImg"/>
          </p:nvPr>
        </p:nvSpPr>
        <p:spPr>
          <a:xfrm>
            <a:off x="1557338" y="715963"/>
            <a:ext cx="3544887" cy="2660650"/>
          </a:xfrm>
          <a:ln w="12700" cap="flat">
            <a:solidFill>
              <a:schemeClr val="tx1"/>
            </a:solidFill>
          </a:ln>
        </p:spPr>
      </p:sp>
      <p:sp>
        <p:nvSpPr>
          <p:cNvPr id="1266694" name="Rectangle 6"/>
          <p:cNvSpPr>
            <a:spLocks noGrp="1" noChangeArrowheads="1"/>
          </p:cNvSpPr>
          <p:nvPr>
            <p:ph type="body" idx="1"/>
          </p:nvPr>
        </p:nvSpPr>
        <p:spPr>
          <a:xfrm>
            <a:off x="809625" y="3875088"/>
            <a:ext cx="5581650" cy="4260850"/>
          </a:xfrm>
          <a:noFill/>
          <a:ln/>
        </p:spPr>
        <p:txBody>
          <a:bodyPr lIns="95641" tIns="46981" rIns="95641" bIns="46981"/>
          <a:lstStyle/>
          <a:p>
            <a:pPr algn="just"/>
            <a:r>
              <a:rPr lang="en-US">
                <a:cs typeface="Times New Roman" pitchFamily="18" charset="0"/>
              </a:rPr>
              <a:t>In almost all instances, our site sample sets are not normally distributed.</a:t>
            </a:r>
          </a:p>
          <a:p>
            <a:pPr algn="just"/>
            <a:endParaRPr lang="en-US">
              <a:cs typeface="Times New Roman" pitchFamily="18" charset="0"/>
            </a:endParaRPr>
          </a:p>
          <a:p>
            <a:pPr algn="just"/>
            <a:r>
              <a:rPr lang="en-US">
                <a:cs typeface="Times New Roman" pitchFamily="18" charset="0"/>
              </a:rPr>
              <a:t>In fact, in many cases, the data are “skewed to the right” or “positively skewed”:</a:t>
            </a:r>
          </a:p>
          <a:p>
            <a:pPr algn="just"/>
            <a:endParaRPr lang="en-US">
              <a:cs typeface="Times New Roman" pitchFamily="18" charset="0"/>
            </a:endParaRPr>
          </a:p>
          <a:p>
            <a:pPr algn="just"/>
            <a:r>
              <a:rPr lang="en-US">
                <a:cs typeface="Times New Roman" pitchFamily="18" charset="0"/>
              </a:rPr>
              <a:t>Why is it like this?  Could be that our data are “intrinsically” log-normal, or is it the result of our sampling approach?  My experience points mostly to the latter option, i.e. our typical field sampling approach tends to generate positively skewed datasets:  </a:t>
            </a:r>
          </a:p>
          <a:p>
            <a:pPr lvl="1" algn="just">
              <a:buFontTx/>
              <a:buChar char="•"/>
            </a:pPr>
            <a:r>
              <a:rPr lang="en-US">
                <a:cs typeface="Times New Roman" pitchFamily="18" charset="0"/>
              </a:rPr>
              <a:t> Few very high concentrations from highly impacted locations</a:t>
            </a:r>
          </a:p>
          <a:p>
            <a:pPr lvl="1" algn="just">
              <a:buFontTx/>
              <a:buChar char="•"/>
            </a:pPr>
            <a:r>
              <a:rPr lang="en-US">
                <a:cs typeface="Times New Roman" pitchFamily="18" charset="0"/>
              </a:rPr>
              <a:t> Many samples from boundaries of the impacted areas to  delineate the extent of impact</a:t>
            </a:r>
          </a:p>
          <a:p>
            <a:pPr lvl="1" algn="just">
              <a:buFontTx/>
              <a:buChar char="•"/>
            </a:pPr>
            <a:r>
              <a:rPr lang="en-US">
                <a:cs typeface="Times New Roman" pitchFamily="18" charset="0"/>
              </a:rPr>
              <a:t> Few samples from not-impacted parts of the site</a:t>
            </a:r>
          </a:p>
          <a:p>
            <a:pPr lvl="1" algn="just">
              <a:buFontTx/>
              <a:buChar char="•"/>
            </a:pPr>
            <a:endParaRPr lang="en-US">
              <a:cs typeface="Times New Roman" pitchFamily="18" charset="0"/>
            </a:endParaRPr>
          </a:p>
          <a:p>
            <a:r>
              <a:rPr lang="en-US"/>
              <a:t>Let’s now explore what options are available for such skewed datasets.</a:t>
            </a:r>
          </a:p>
        </p:txBody>
      </p:sp>
    </p:spTree>
    <p:extLst>
      <p:ext uri="{BB962C8B-B14F-4D97-AF65-F5344CB8AC3E}">
        <p14:creationId xmlns:p14="http://schemas.microsoft.com/office/powerpoint/2010/main" val="557201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2"/>
          <p:cNvSpPr>
            <a:spLocks noChangeArrowheads="1"/>
          </p:cNvSpPr>
          <p:nvPr/>
        </p:nvSpPr>
        <p:spPr bwMode="auto">
          <a:xfrm>
            <a:off x="4140200" y="0"/>
            <a:ext cx="3162300" cy="476250"/>
          </a:xfrm>
          <a:prstGeom prst="rect">
            <a:avLst/>
          </a:prstGeom>
          <a:noFill/>
          <a:ln w="12700">
            <a:noFill/>
            <a:miter lim="800000"/>
            <a:headEnd/>
            <a:tailEnd/>
          </a:ln>
          <a:effectLst/>
        </p:spPr>
        <p:txBody>
          <a:bodyPr wrap="none" anchor="ctr"/>
          <a:lstStyle/>
          <a:p>
            <a:endParaRPr lang="en-US"/>
          </a:p>
        </p:txBody>
      </p:sp>
      <p:sp>
        <p:nvSpPr>
          <p:cNvPr id="1234947" name="Rectangle 3"/>
          <p:cNvSpPr>
            <a:spLocks noChangeArrowheads="1"/>
          </p:cNvSpPr>
          <p:nvPr/>
        </p:nvSpPr>
        <p:spPr bwMode="auto">
          <a:xfrm>
            <a:off x="0" y="9107488"/>
            <a:ext cx="3162300" cy="481012"/>
          </a:xfrm>
          <a:prstGeom prst="rect">
            <a:avLst/>
          </a:prstGeom>
          <a:noFill/>
          <a:ln w="12700">
            <a:noFill/>
            <a:miter lim="800000"/>
            <a:headEnd/>
            <a:tailEnd/>
          </a:ln>
          <a:effectLst/>
        </p:spPr>
        <p:txBody>
          <a:bodyPr wrap="none" anchor="ctr"/>
          <a:lstStyle/>
          <a:p>
            <a:endParaRPr lang="en-US"/>
          </a:p>
        </p:txBody>
      </p:sp>
      <p:sp>
        <p:nvSpPr>
          <p:cNvPr id="1234948" name="Rectangle 4"/>
          <p:cNvSpPr>
            <a:spLocks noChangeArrowheads="1"/>
          </p:cNvSpPr>
          <p:nvPr/>
        </p:nvSpPr>
        <p:spPr bwMode="auto">
          <a:xfrm>
            <a:off x="0" y="0"/>
            <a:ext cx="3162300" cy="476250"/>
          </a:xfrm>
          <a:prstGeom prst="rect">
            <a:avLst/>
          </a:prstGeom>
          <a:noFill/>
          <a:ln w="12700">
            <a:noFill/>
            <a:miter lim="800000"/>
            <a:headEnd/>
            <a:tailEnd/>
          </a:ln>
          <a:effectLst/>
        </p:spPr>
        <p:txBody>
          <a:bodyPr wrap="none" anchor="ctr"/>
          <a:lstStyle/>
          <a:p>
            <a:endParaRPr lang="en-US"/>
          </a:p>
        </p:txBody>
      </p:sp>
      <p:sp>
        <p:nvSpPr>
          <p:cNvPr id="1234949" name="Rectangle 5"/>
          <p:cNvSpPr>
            <a:spLocks noGrp="1" noRot="1" noChangeAspect="1" noChangeArrowheads="1" noTextEdit="1"/>
          </p:cNvSpPr>
          <p:nvPr>
            <p:ph type="sldImg"/>
          </p:nvPr>
        </p:nvSpPr>
        <p:spPr>
          <a:xfrm>
            <a:off x="1557338" y="715963"/>
            <a:ext cx="3544887" cy="2660650"/>
          </a:xfrm>
          <a:ln w="12700" cap="flat">
            <a:solidFill>
              <a:schemeClr val="tx1"/>
            </a:solidFill>
          </a:ln>
        </p:spPr>
      </p:sp>
      <p:sp>
        <p:nvSpPr>
          <p:cNvPr id="1234950" name="Rectangle 6"/>
          <p:cNvSpPr>
            <a:spLocks noGrp="1" noChangeArrowheads="1"/>
          </p:cNvSpPr>
          <p:nvPr>
            <p:ph type="body" idx="1"/>
          </p:nvPr>
        </p:nvSpPr>
        <p:spPr>
          <a:xfrm>
            <a:off x="809625" y="3894138"/>
            <a:ext cx="5581650" cy="4260850"/>
          </a:xfrm>
          <a:noFill/>
          <a:ln/>
        </p:spPr>
        <p:txBody>
          <a:bodyPr lIns="95641" tIns="46981" rIns="95641" bIns="46981"/>
          <a:lstStyle/>
          <a:p>
            <a:pPr algn="just"/>
            <a:endParaRPr lang="en-US">
              <a:cs typeface="Times New Roman" pitchFamily="18" charset="0"/>
            </a:endParaRPr>
          </a:p>
          <a:p>
            <a:endParaRPr lang="en-US"/>
          </a:p>
        </p:txBody>
      </p:sp>
      <p:sp>
        <p:nvSpPr>
          <p:cNvPr id="1234952" name="Rectangle 8"/>
          <p:cNvSpPr>
            <a:spLocks noChangeArrowheads="1"/>
          </p:cNvSpPr>
          <p:nvPr/>
        </p:nvSpPr>
        <p:spPr bwMode="auto">
          <a:xfrm>
            <a:off x="962025" y="4046538"/>
            <a:ext cx="5581650" cy="4260850"/>
          </a:xfrm>
          <a:prstGeom prst="rect">
            <a:avLst/>
          </a:prstGeom>
          <a:noFill/>
          <a:ln w="12700">
            <a:noFill/>
            <a:miter lim="800000"/>
            <a:headEnd type="none" w="sm" len="sm"/>
            <a:tailEnd type="none" w="sm" len="sm"/>
          </a:ln>
          <a:effectLst/>
        </p:spPr>
        <p:txBody>
          <a:bodyPr lIns="95641" tIns="46981" rIns="95641" bIns="46981"/>
          <a:lstStyle/>
          <a:p>
            <a:pPr algn="l">
              <a:spcBef>
                <a:spcPct val="30000"/>
              </a:spcBef>
            </a:pPr>
            <a:r>
              <a:rPr kumimoji="0" lang="en-US">
                <a:cs typeface="Times New Roman" pitchFamily="18" charset="0"/>
              </a:rPr>
              <a:t>As I noted, in many instances, site sample data are positively skewed. </a:t>
            </a:r>
          </a:p>
          <a:p>
            <a:pPr algn="l">
              <a:spcBef>
                <a:spcPct val="30000"/>
              </a:spcBef>
            </a:pPr>
            <a:endParaRPr kumimoji="0" lang="en-US">
              <a:cs typeface="Times New Roman" pitchFamily="18" charset="0"/>
            </a:endParaRPr>
          </a:p>
          <a:p>
            <a:pPr algn="l">
              <a:spcBef>
                <a:spcPct val="30000"/>
              </a:spcBef>
            </a:pPr>
            <a:r>
              <a:rPr kumimoji="0" lang="en-US">
                <a:cs typeface="Times New Roman" pitchFamily="18" charset="0"/>
              </a:rPr>
              <a:t>Under such a condition, logarithms of the measured values will form a more symmetrical histogram.</a:t>
            </a:r>
          </a:p>
          <a:p>
            <a:pPr algn="l">
              <a:spcBef>
                <a:spcPct val="30000"/>
              </a:spcBef>
            </a:pPr>
            <a:endParaRPr kumimoji="0" lang="en-US">
              <a:cs typeface="Times New Roman" pitchFamily="18" charset="0"/>
            </a:endParaRPr>
          </a:p>
          <a:p>
            <a:pPr algn="l">
              <a:spcBef>
                <a:spcPct val="30000"/>
              </a:spcBef>
            </a:pPr>
            <a:r>
              <a:rPr kumimoji="0" lang="en-US">
                <a:cs typeface="Times New Roman" pitchFamily="18" charset="0"/>
              </a:rPr>
              <a:t>Such datasets are usually viewed to be log-normally distributed.</a:t>
            </a:r>
          </a:p>
        </p:txBody>
      </p:sp>
    </p:spTree>
    <p:extLst>
      <p:ext uri="{BB962C8B-B14F-4D97-AF65-F5344CB8AC3E}">
        <p14:creationId xmlns:p14="http://schemas.microsoft.com/office/powerpoint/2010/main" val="2581931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122" name="Rectangle 2"/>
          <p:cNvSpPr>
            <a:spLocks noGrp="1" noRot="1" noChangeAspect="1" noChangeArrowheads="1" noTextEdit="1"/>
          </p:cNvSpPr>
          <p:nvPr>
            <p:ph type="sldImg"/>
          </p:nvPr>
        </p:nvSpPr>
        <p:spPr>
          <a:xfrm>
            <a:off x="1636713" y="711200"/>
            <a:ext cx="3444875" cy="2584450"/>
          </a:xfrm>
          <a:ln/>
        </p:spPr>
      </p:sp>
      <p:sp>
        <p:nvSpPr>
          <p:cNvPr id="1541123" name="Rectangle 3"/>
          <p:cNvSpPr>
            <a:spLocks noGrp="1" noChangeArrowheads="1"/>
          </p:cNvSpPr>
          <p:nvPr>
            <p:ph type="body" idx="1"/>
          </p:nvPr>
        </p:nvSpPr>
        <p:spPr>
          <a:noFill/>
          <a:ln/>
        </p:spPr>
        <p:txBody>
          <a:bodyPr/>
          <a:lstStyle/>
          <a:p>
            <a:r>
              <a:rPr lang="en-US"/>
              <a:t>Lognormal random variable, </a:t>
            </a:r>
            <a:r>
              <a:rPr lang="en-US" b="1" i="1"/>
              <a:t>x</a:t>
            </a:r>
            <a:r>
              <a:rPr lang="en-US"/>
              <a:t>, is a variable whose logarithm, </a:t>
            </a:r>
            <a:r>
              <a:rPr lang="en-US" b="1" i="1"/>
              <a:t>y</a:t>
            </a:r>
            <a:r>
              <a:rPr lang="en-US"/>
              <a:t>, is normally distributed.</a:t>
            </a:r>
          </a:p>
          <a:p>
            <a:endParaRPr lang="en-US"/>
          </a:p>
          <a:p>
            <a:r>
              <a:rPr lang="en-US"/>
              <a:t>If we know the population mean and population standard deviation of y, we can then calculate the population mean and population standard deviation of x.  </a:t>
            </a:r>
          </a:p>
        </p:txBody>
      </p:sp>
    </p:spTree>
    <p:extLst>
      <p:ext uri="{BB962C8B-B14F-4D97-AF65-F5344CB8AC3E}">
        <p14:creationId xmlns:p14="http://schemas.microsoft.com/office/powerpoint/2010/main" val="3246998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170" name="Rectangle 2"/>
          <p:cNvSpPr>
            <a:spLocks noGrp="1" noRot="1" noChangeAspect="1" noChangeArrowheads="1" noTextEdit="1"/>
          </p:cNvSpPr>
          <p:nvPr>
            <p:ph type="sldImg"/>
          </p:nvPr>
        </p:nvSpPr>
        <p:spPr>
          <a:xfrm>
            <a:off x="1636713" y="711200"/>
            <a:ext cx="3444875" cy="2584450"/>
          </a:xfrm>
          <a:ln/>
        </p:spPr>
      </p:sp>
      <p:sp>
        <p:nvSpPr>
          <p:cNvPr id="1543171" name="Rectangle 3"/>
          <p:cNvSpPr>
            <a:spLocks noGrp="1" noChangeArrowheads="1"/>
          </p:cNvSpPr>
          <p:nvPr>
            <p:ph type="body" idx="1"/>
          </p:nvPr>
        </p:nvSpPr>
        <p:spPr>
          <a:noFill/>
          <a:ln/>
        </p:spPr>
        <p:txBody>
          <a:bodyPr/>
          <a:lstStyle/>
          <a:p>
            <a:pPr>
              <a:lnSpc>
                <a:spcPct val="80000"/>
              </a:lnSpc>
            </a:pPr>
            <a:r>
              <a:rPr lang="en-US" sz="900"/>
              <a:t>For Sample statistics, if logarithms of measured values, y, are normally distributed, then statistics of x can be </a:t>
            </a:r>
            <a:r>
              <a:rPr lang="en-US" sz="900" u="sng"/>
              <a:t>estimated</a:t>
            </a:r>
            <a:r>
              <a:rPr lang="en-US" sz="900"/>
              <a:t> as shown on this slide.</a:t>
            </a:r>
          </a:p>
          <a:p>
            <a:pPr>
              <a:lnSpc>
                <a:spcPct val="80000"/>
              </a:lnSpc>
            </a:pPr>
            <a:endParaRPr lang="en-US" sz="900"/>
          </a:p>
          <a:p>
            <a:pPr>
              <a:lnSpc>
                <a:spcPct val="80000"/>
              </a:lnSpc>
            </a:pPr>
            <a:r>
              <a:rPr lang="en-US" sz="900"/>
              <a:t>The “^” above </a:t>
            </a:r>
            <a:r>
              <a:rPr lang="el-GR" sz="900">
                <a:cs typeface="Arial" pitchFamily="34" charset="0"/>
              </a:rPr>
              <a:t>μ</a:t>
            </a:r>
            <a:r>
              <a:rPr lang="en-US" sz="900">
                <a:cs typeface="Arial" pitchFamily="34" charset="0"/>
              </a:rPr>
              <a:t> of x and </a:t>
            </a:r>
            <a:r>
              <a:rPr lang="el-GR" sz="900">
                <a:cs typeface="Arial" pitchFamily="34" charset="0"/>
              </a:rPr>
              <a:t>σ</a:t>
            </a:r>
            <a:r>
              <a:rPr lang="en-US" sz="900">
                <a:cs typeface="Arial" pitchFamily="34" charset="0"/>
              </a:rPr>
              <a:t> of x signify that these are estimates of the population mean and population standard deviation of x, respectively.</a:t>
            </a:r>
          </a:p>
          <a:p>
            <a:pPr>
              <a:lnSpc>
                <a:spcPct val="80000"/>
              </a:lnSpc>
            </a:pPr>
            <a:endParaRPr lang="en-US" sz="900">
              <a:cs typeface="Arial" pitchFamily="34" charset="0"/>
            </a:endParaRPr>
          </a:p>
          <a:p>
            <a:pPr>
              <a:lnSpc>
                <a:spcPct val="80000"/>
              </a:lnSpc>
            </a:pPr>
            <a:r>
              <a:rPr lang="en-US" sz="900">
                <a:cs typeface="Arial" pitchFamily="34" charset="0"/>
              </a:rPr>
              <a:t>Geometric mean is the </a:t>
            </a:r>
            <a:r>
              <a:rPr lang="en-US" sz="900" u="sng">
                <a:cs typeface="Arial" pitchFamily="34" charset="0"/>
              </a:rPr>
              <a:t>estimate</a:t>
            </a:r>
            <a:r>
              <a:rPr lang="en-US" sz="900">
                <a:cs typeface="Arial" pitchFamily="34" charset="0"/>
              </a:rPr>
              <a:t> of the population median of x.  Note that the mean of x is much higher than the geometric mean of x.  In fact, as variability of y increases, the difference between the mean and the median of x widens.  </a:t>
            </a:r>
          </a:p>
          <a:p>
            <a:pPr>
              <a:lnSpc>
                <a:spcPct val="80000"/>
              </a:lnSpc>
            </a:pPr>
            <a:endParaRPr lang="en-US" sz="900">
              <a:cs typeface="Arial" pitchFamily="34" charset="0"/>
            </a:endParaRPr>
          </a:p>
          <a:p>
            <a:pPr>
              <a:lnSpc>
                <a:spcPct val="80000"/>
              </a:lnSpc>
            </a:pPr>
            <a:r>
              <a:rPr lang="en-US" sz="900">
                <a:cs typeface="Arial" pitchFamily="34" charset="0"/>
              </a:rPr>
              <a:t>If s of y is 1, then the mean will be 60% higher than the median;</a:t>
            </a:r>
          </a:p>
          <a:p>
            <a:pPr>
              <a:lnSpc>
                <a:spcPct val="80000"/>
              </a:lnSpc>
            </a:pPr>
            <a:r>
              <a:rPr lang="en-US" sz="900">
                <a:cs typeface="Arial" pitchFamily="34" charset="0"/>
              </a:rPr>
              <a:t>If s of y is 2, then the mean will be 7 times bigger than the median;</a:t>
            </a:r>
          </a:p>
          <a:p>
            <a:pPr>
              <a:lnSpc>
                <a:spcPct val="80000"/>
              </a:lnSpc>
            </a:pPr>
            <a:r>
              <a:rPr lang="en-US" sz="900">
                <a:cs typeface="Arial" pitchFamily="34" charset="0"/>
              </a:rPr>
              <a:t>If s of y is 4, then the mean will be 3000 times bigger than the median!!!</a:t>
            </a:r>
          </a:p>
          <a:p>
            <a:pPr>
              <a:lnSpc>
                <a:spcPct val="80000"/>
              </a:lnSpc>
            </a:pPr>
            <a:endParaRPr lang="en-US" sz="900">
              <a:cs typeface="Arial" pitchFamily="34" charset="0"/>
            </a:endParaRPr>
          </a:p>
          <a:p>
            <a:pPr>
              <a:lnSpc>
                <a:spcPct val="80000"/>
              </a:lnSpc>
            </a:pPr>
            <a:r>
              <a:rPr lang="en-US" sz="900">
                <a:cs typeface="Arial" pitchFamily="34" charset="0"/>
              </a:rPr>
              <a:t>So you can have a sample dataset with a very low median, but an extremely high mean.</a:t>
            </a:r>
          </a:p>
          <a:p>
            <a:pPr>
              <a:lnSpc>
                <a:spcPct val="80000"/>
              </a:lnSpc>
            </a:pPr>
            <a:endParaRPr lang="en-US" sz="900">
              <a:cs typeface="Arial" pitchFamily="34" charset="0"/>
            </a:endParaRPr>
          </a:p>
          <a:p>
            <a:pPr>
              <a:lnSpc>
                <a:spcPct val="80000"/>
              </a:lnSpc>
            </a:pPr>
            <a:r>
              <a:rPr lang="en-US" sz="900">
                <a:cs typeface="Arial" pitchFamily="34" charset="0"/>
              </a:rPr>
              <a:t>This situation frustrates risk assessors, where presence of few high measurements, skews their site datasets, resulting in high mean concentrations. </a:t>
            </a:r>
          </a:p>
          <a:p>
            <a:pPr>
              <a:lnSpc>
                <a:spcPct val="80000"/>
              </a:lnSpc>
            </a:pPr>
            <a:endParaRPr lang="en-US" sz="900">
              <a:cs typeface="Arial" pitchFamily="34" charset="0"/>
            </a:endParaRPr>
          </a:p>
          <a:p>
            <a:pPr>
              <a:lnSpc>
                <a:spcPct val="80000"/>
              </a:lnSpc>
            </a:pPr>
            <a:r>
              <a:rPr lang="en-US" sz="900">
                <a:cs typeface="Arial" pitchFamily="34" charset="0"/>
              </a:rPr>
              <a:t>Remember that in risk assessment the mean concentration is the appropriate parameter of interest.  For example, in the soil digestion pathway, the “mass” of contaminants digested by a receptor = mean concentration in soil times the mass of digested soil.  </a:t>
            </a:r>
          </a:p>
          <a:p>
            <a:pPr>
              <a:lnSpc>
                <a:spcPct val="80000"/>
              </a:lnSpc>
            </a:pPr>
            <a:endParaRPr lang="en-US" sz="900">
              <a:cs typeface="Arial" pitchFamily="34" charset="0"/>
            </a:endParaRPr>
          </a:p>
          <a:p>
            <a:pPr>
              <a:lnSpc>
                <a:spcPct val="80000"/>
              </a:lnSpc>
            </a:pPr>
            <a:r>
              <a:rPr lang="en-US" sz="900">
                <a:cs typeface="Arial" pitchFamily="34" charset="0"/>
              </a:rPr>
              <a:t>So if the sample data are lognormally distributed with a high variability, then expect a large mean, and thus, an elevated risk, although the sample median can be very low.</a:t>
            </a:r>
          </a:p>
          <a:p>
            <a:pPr>
              <a:lnSpc>
                <a:spcPct val="80000"/>
              </a:lnSpc>
            </a:pPr>
            <a:endParaRPr lang="en-US" sz="900">
              <a:cs typeface="Arial" pitchFamily="34" charset="0"/>
            </a:endParaRPr>
          </a:p>
          <a:p>
            <a:pPr>
              <a:lnSpc>
                <a:spcPct val="80000"/>
              </a:lnSpc>
            </a:pPr>
            <a:r>
              <a:rPr lang="en-US" sz="900">
                <a:cs typeface="Arial" pitchFamily="34" charset="0"/>
              </a:rPr>
              <a:t>Attempts to replace the mean concentration with the median concentration is misguided, because the median concentration times mass of soil digested does </a:t>
            </a:r>
            <a:r>
              <a:rPr lang="en-US" sz="900" u="sng">
                <a:cs typeface="Arial" pitchFamily="34" charset="0"/>
              </a:rPr>
              <a:t>not</a:t>
            </a:r>
            <a:r>
              <a:rPr lang="en-US" sz="900">
                <a:cs typeface="Arial" pitchFamily="34" charset="0"/>
              </a:rPr>
              <a:t> yield the mass of digested contaminant.   This product is a meaningless number that has nothing to do with the mass of contaminants that is digested by the receptor.     </a:t>
            </a:r>
            <a:endParaRPr lang="el-GR" sz="900">
              <a:cs typeface="Arial" pitchFamily="34" charset="0"/>
            </a:endParaRPr>
          </a:p>
        </p:txBody>
      </p:sp>
    </p:spTree>
    <p:extLst>
      <p:ext uri="{BB962C8B-B14F-4D97-AF65-F5344CB8AC3E}">
        <p14:creationId xmlns:p14="http://schemas.microsoft.com/office/powerpoint/2010/main" val="1049894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p:cNvSpPr>
            <a:spLocks noChangeArrowheads="1"/>
          </p:cNvSpPr>
          <p:nvPr/>
        </p:nvSpPr>
        <p:spPr bwMode="auto">
          <a:xfrm>
            <a:off x="4140200" y="0"/>
            <a:ext cx="3162300" cy="476250"/>
          </a:xfrm>
          <a:prstGeom prst="rect">
            <a:avLst/>
          </a:prstGeom>
          <a:noFill/>
          <a:ln w="12700">
            <a:noFill/>
            <a:miter lim="800000"/>
            <a:headEnd/>
            <a:tailEnd/>
          </a:ln>
          <a:effectLst/>
        </p:spPr>
        <p:txBody>
          <a:bodyPr wrap="none" anchor="ctr"/>
          <a:lstStyle/>
          <a:p>
            <a:endParaRPr lang="en-US"/>
          </a:p>
        </p:txBody>
      </p:sp>
      <p:sp>
        <p:nvSpPr>
          <p:cNvPr id="1243139" name="Rectangle 3"/>
          <p:cNvSpPr>
            <a:spLocks noChangeArrowheads="1"/>
          </p:cNvSpPr>
          <p:nvPr/>
        </p:nvSpPr>
        <p:spPr bwMode="auto">
          <a:xfrm>
            <a:off x="0" y="9107488"/>
            <a:ext cx="3162300" cy="481012"/>
          </a:xfrm>
          <a:prstGeom prst="rect">
            <a:avLst/>
          </a:prstGeom>
          <a:noFill/>
          <a:ln w="12700">
            <a:noFill/>
            <a:miter lim="800000"/>
            <a:headEnd/>
            <a:tailEnd/>
          </a:ln>
          <a:effectLst/>
        </p:spPr>
        <p:txBody>
          <a:bodyPr wrap="none" anchor="ctr"/>
          <a:lstStyle/>
          <a:p>
            <a:endParaRPr lang="en-US"/>
          </a:p>
        </p:txBody>
      </p:sp>
      <p:sp>
        <p:nvSpPr>
          <p:cNvPr id="1243140" name="Rectangle 4"/>
          <p:cNvSpPr>
            <a:spLocks noChangeArrowheads="1"/>
          </p:cNvSpPr>
          <p:nvPr/>
        </p:nvSpPr>
        <p:spPr bwMode="auto">
          <a:xfrm>
            <a:off x="0" y="0"/>
            <a:ext cx="3162300" cy="476250"/>
          </a:xfrm>
          <a:prstGeom prst="rect">
            <a:avLst/>
          </a:prstGeom>
          <a:noFill/>
          <a:ln w="12700">
            <a:noFill/>
            <a:miter lim="800000"/>
            <a:headEnd/>
            <a:tailEnd/>
          </a:ln>
          <a:effectLst/>
        </p:spPr>
        <p:txBody>
          <a:bodyPr wrap="none" anchor="ctr"/>
          <a:lstStyle/>
          <a:p>
            <a:endParaRPr lang="en-US"/>
          </a:p>
        </p:txBody>
      </p:sp>
      <p:sp>
        <p:nvSpPr>
          <p:cNvPr id="1243141" name="Rectangle 5"/>
          <p:cNvSpPr>
            <a:spLocks noGrp="1" noRot="1" noChangeAspect="1" noChangeArrowheads="1" noTextEdit="1"/>
          </p:cNvSpPr>
          <p:nvPr>
            <p:ph type="sldImg"/>
          </p:nvPr>
        </p:nvSpPr>
        <p:spPr>
          <a:xfrm>
            <a:off x="1557338" y="715963"/>
            <a:ext cx="3544887" cy="2660650"/>
          </a:xfrm>
          <a:ln w="12700" cap="flat">
            <a:solidFill>
              <a:schemeClr val="tx1"/>
            </a:solidFill>
          </a:ln>
        </p:spPr>
      </p:sp>
      <p:sp>
        <p:nvSpPr>
          <p:cNvPr id="1243142" name="Rectangle 6"/>
          <p:cNvSpPr>
            <a:spLocks noGrp="1" noChangeArrowheads="1"/>
          </p:cNvSpPr>
          <p:nvPr>
            <p:ph type="body" idx="1"/>
          </p:nvPr>
        </p:nvSpPr>
        <p:spPr>
          <a:xfrm>
            <a:off x="809625" y="3894138"/>
            <a:ext cx="5581650" cy="4260850"/>
          </a:xfrm>
          <a:noFill/>
          <a:ln/>
        </p:spPr>
        <p:txBody>
          <a:bodyPr lIns="95641" tIns="46981" rIns="95641" bIns="46981"/>
          <a:lstStyle/>
          <a:p>
            <a:r>
              <a:rPr lang="en-US">
                <a:cs typeface="Times New Roman" pitchFamily="18" charset="0"/>
              </a:rPr>
              <a:t>The difference between the mean and the median of a lognormally distributed depends on its variability.</a:t>
            </a:r>
          </a:p>
          <a:p>
            <a:endParaRPr lang="en-US">
              <a:cs typeface="Times New Roman" pitchFamily="18" charset="0"/>
            </a:endParaRPr>
          </a:p>
          <a:p>
            <a:r>
              <a:rPr lang="en-US">
                <a:cs typeface="Times New Roman" pitchFamily="18" charset="0"/>
              </a:rPr>
              <a:t>So if data variability is low, then the lognormal model becomes nearly symmetric, i.e. a normal distribution where the mean = the median.  </a:t>
            </a:r>
          </a:p>
          <a:p>
            <a:endParaRPr lang="en-US">
              <a:cs typeface="Times New Roman" pitchFamily="18" charset="0"/>
            </a:endParaRPr>
          </a:p>
          <a:p>
            <a:r>
              <a:rPr lang="en-US">
                <a:cs typeface="Times New Roman" pitchFamily="18" charset="0"/>
              </a:rPr>
              <a:t>In contrast, higher variability leads to more skewed models, and thus, extremely high mean values.</a:t>
            </a:r>
          </a:p>
          <a:p>
            <a:endParaRPr lang="en-US">
              <a:cs typeface="Times New Roman" pitchFamily="18" charset="0"/>
            </a:endParaRPr>
          </a:p>
          <a:p>
            <a:r>
              <a:rPr lang="en-US">
                <a:cs typeface="Times New Roman" pitchFamily="18" charset="0"/>
              </a:rPr>
              <a:t>The question that should be raised is:  Why can a sample dataset have a moderate median, but an extremely high concentration?  Could the few high concentrations responsible for the skewed data belong to a different population?  Is it appropriate to mix these anomalous values with the rest of the data?  This will be the topic of our second exercise.</a:t>
            </a:r>
            <a:endParaRPr lang="en-US"/>
          </a:p>
        </p:txBody>
      </p:sp>
    </p:spTree>
    <p:extLst>
      <p:ext uri="{BB962C8B-B14F-4D97-AF65-F5344CB8AC3E}">
        <p14:creationId xmlns:p14="http://schemas.microsoft.com/office/powerpoint/2010/main" val="3708637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Rectangle 2"/>
          <p:cNvSpPr>
            <a:spLocks noChangeArrowheads="1"/>
          </p:cNvSpPr>
          <p:nvPr/>
        </p:nvSpPr>
        <p:spPr bwMode="auto">
          <a:xfrm>
            <a:off x="4140200" y="0"/>
            <a:ext cx="3162300" cy="477838"/>
          </a:xfrm>
          <a:prstGeom prst="rect">
            <a:avLst/>
          </a:prstGeom>
          <a:noFill/>
          <a:ln w="12700">
            <a:noFill/>
            <a:miter lim="800000"/>
            <a:headEnd/>
            <a:tailEnd/>
          </a:ln>
          <a:effectLst/>
        </p:spPr>
        <p:txBody>
          <a:bodyPr wrap="none" anchor="ctr"/>
          <a:lstStyle/>
          <a:p>
            <a:endParaRPr lang="en-US"/>
          </a:p>
        </p:txBody>
      </p:sp>
      <p:sp>
        <p:nvSpPr>
          <p:cNvPr id="1257475" name="Rectangle 3"/>
          <p:cNvSpPr>
            <a:spLocks noChangeArrowheads="1"/>
          </p:cNvSpPr>
          <p:nvPr/>
        </p:nvSpPr>
        <p:spPr bwMode="auto">
          <a:xfrm>
            <a:off x="0" y="9105900"/>
            <a:ext cx="3162300" cy="482600"/>
          </a:xfrm>
          <a:prstGeom prst="rect">
            <a:avLst/>
          </a:prstGeom>
          <a:noFill/>
          <a:ln w="12700">
            <a:noFill/>
            <a:miter lim="800000"/>
            <a:headEnd/>
            <a:tailEnd/>
          </a:ln>
          <a:effectLst/>
        </p:spPr>
        <p:txBody>
          <a:bodyPr wrap="none" anchor="ctr"/>
          <a:lstStyle/>
          <a:p>
            <a:endParaRPr lang="en-US"/>
          </a:p>
        </p:txBody>
      </p:sp>
      <p:sp>
        <p:nvSpPr>
          <p:cNvPr id="1257476" name="Rectangle 4"/>
          <p:cNvSpPr>
            <a:spLocks noChangeArrowheads="1"/>
          </p:cNvSpPr>
          <p:nvPr/>
        </p:nvSpPr>
        <p:spPr bwMode="auto">
          <a:xfrm>
            <a:off x="0" y="0"/>
            <a:ext cx="3162300" cy="477838"/>
          </a:xfrm>
          <a:prstGeom prst="rect">
            <a:avLst/>
          </a:prstGeom>
          <a:noFill/>
          <a:ln w="12700">
            <a:noFill/>
            <a:miter lim="800000"/>
            <a:headEnd/>
            <a:tailEnd/>
          </a:ln>
          <a:effectLst/>
        </p:spPr>
        <p:txBody>
          <a:bodyPr wrap="none" anchor="ctr"/>
          <a:lstStyle/>
          <a:p>
            <a:endParaRPr lang="en-US"/>
          </a:p>
        </p:txBody>
      </p:sp>
      <p:sp>
        <p:nvSpPr>
          <p:cNvPr id="1257477" name="Rectangle 5"/>
          <p:cNvSpPr>
            <a:spLocks noGrp="1" noRot="1" noChangeAspect="1" noChangeArrowheads="1" noTextEdit="1"/>
          </p:cNvSpPr>
          <p:nvPr>
            <p:ph type="sldImg"/>
          </p:nvPr>
        </p:nvSpPr>
        <p:spPr>
          <a:xfrm>
            <a:off x="1557338" y="715963"/>
            <a:ext cx="3544887" cy="2659062"/>
          </a:xfrm>
          <a:ln w="12700" cap="flat">
            <a:solidFill>
              <a:schemeClr val="tx1"/>
            </a:solidFill>
          </a:ln>
        </p:spPr>
      </p:sp>
      <p:sp>
        <p:nvSpPr>
          <p:cNvPr id="1257478" name="Rectangle 6"/>
          <p:cNvSpPr>
            <a:spLocks noGrp="1" noChangeArrowheads="1"/>
          </p:cNvSpPr>
          <p:nvPr>
            <p:ph type="body" idx="1"/>
          </p:nvPr>
        </p:nvSpPr>
        <p:spPr>
          <a:xfrm>
            <a:off x="809625" y="3867150"/>
            <a:ext cx="5581650" cy="4313238"/>
          </a:xfrm>
          <a:noFill/>
          <a:ln/>
        </p:spPr>
        <p:txBody>
          <a:bodyPr lIns="95485" tIns="46905" rIns="95485" bIns="46905"/>
          <a:lstStyle/>
          <a:p>
            <a:r>
              <a:rPr lang="en-US"/>
              <a:t>So far we covered procedures to compute the mean of a lognormally distributed variable.  Remember that in environmental applications, we always need the conservative measure of mean, i.e. the UCL of the mean.</a:t>
            </a:r>
          </a:p>
          <a:p>
            <a:endParaRPr lang="en-US"/>
          </a:p>
          <a:p>
            <a:r>
              <a:rPr lang="en-US"/>
              <a:t>This equation shows how we can calculate the 95%UCL of the mean of a lognormally distributed variable.  </a:t>
            </a:r>
          </a:p>
          <a:p>
            <a:endParaRPr lang="en-US"/>
          </a:p>
          <a:p>
            <a:r>
              <a:rPr lang="en-US"/>
              <a:t>Values of H-statistics for a range of sample sizes and sample standard deviations are given in the Excel file “H95% Values.xls” </a:t>
            </a:r>
          </a:p>
          <a:p>
            <a:endParaRPr lang="en-US"/>
          </a:p>
          <a:p>
            <a:r>
              <a:rPr lang="en-US"/>
              <a:t>Let’s look at few examples of UCL calculations.   </a:t>
            </a:r>
          </a:p>
        </p:txBody>
      </p:sp>
    </p:spTree>
    <p:extLst>
      <p:ext uri="{BB962C8B-B14F-4D97-AF65-F5344CB8AC3E}">
        <p14:creationId xmlns:p14="http://schemas.microsoft.com/office/powerpoint/2010/main" val="1384123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Rectangle 2"/>
          <p:cNvSpPr>
            <a:spLocks noGrp="1" noRot="1" noChangeAspect="1" noChangeArrowheads="1" noTextEdit="1"/>
          </p:cNvSpPr>
          <p:nvPr>
            <p:ph type="sldImg"/>
          </p:nvPr>
        </p:nvSpPr>
        <p:spPr>
          <a:xfrm>
            <a:off x="1522413" y="685800"/>
            <a:ext cx="3622675" cy="2717800"/>
          </a:xfrm>
          <a:ln/>
        </p:spPr>
      </p:sp>
      <p:sp>
        <p:nvSpPr>
          <p:cNvPr id="1636355" name="Rectangle 3"/>
          <p:cNvSpPr>
            <a:spLocks noGrp="1" noChangeArrowheads="1"/>
          </p:cNvSpPr>
          <p:nvPr>
            <p:ph type="body" idx="1"/>
          </p:nvPr>
        </p:nvSpPr>
        <p:spPr/>
        <p:txBody>
          <a:bodyPr/>
          <a:lstStyle/>
          <a:p>
            <a:r>
              <a:rPr lang="en-US"/>
              <a:t>H-statistics table for 95%UCL calculation.  Gilbert (1987) also contains H-statistics for 90% UCL.</a:t>
            </a:r>
          </a:p>
        </p:txBody>
      </p:sp>
    </p:spTree>
    <p:extLst>
      <p:ext uri="{BB962C8B-B14F-4D97-AF65-F5344CB8AC3E}">
        <p14:creationId xmlns:p14="http://schemas.microsoft.com/office/powerpoint/2010/main" val="2428714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Rot="1" noChangeAspect="1" noChangeArrowheads="1" noTextEdit="1"/>
          </p:cNvSpPr>
          <p:nvPr>
            <p:ph type="sldImg"/>
          </p:nvPr>
        </p:nvSpPr>
        <p:spPr>
          <a:xfrm>
            <a:off x="1635125" y="714375"/>
            <a:ext cx="3438525" cy="2578100"/>
          </a:xfrm>
          <a:ln/>
        </p:spPr>
      </p:sp>
      <p:sp>
        <p:nvSpPr>
          <p:cNvPr id="662531" name="Rectangle 3"/>
          <p:cNvSpPr>
            <a:spLocks noGrp="1" noChangeArrowheads="1"/>
          </p:cNvSpPr>
          <p:nvPr>
            <p:ph type="body" idx="1"/>
          </p:nvPr>
        </p:nvSpPr>
        <p:spPr>
          <a:noFill/>
          <a:ln/>
        </p:spPr>
        <p:txBody>
          <a:bodyPr/>
          <a:lstStyle/>
          <a:p>
            <a:pPr>
              <a:lnSpc>
                <a:spcPct val="80000"/>
              </a:lnSpc>
            </a:pPr>
            <a:r>
              <a:rPr lang="en-US" sz="800"/>
              <a:t>Why do we need statistics in environmental assessments?</a:t>
            </a:r>
          </a:p>
          <a:p>
            <a:pPr>
              <a:lnSpc>
                <a:spcPct val="80000"/>
              </a:lnSpc>
            </a:pPr>
            <a:endParaRPr lang="en-US" sz="800"/>
          </a:p>
          <a:p>
            <a:pPr>
              <a:lnSpc>
                <a:spcPct val="80000"/>
              </a:lnSpc>
            </a:pPr>
            <a:r>
              <a:rPr lang="en-US" sz="800"/>
              <a:t>As you are well aware, there is much variability in nature: </a:t>
            </a:r>
          </a:p>
          <a:p>
            <a:pPr lvl="1">
              <a:lnSpc>
                <a:spcPct val="80000"/>
              </a:lnSpc>
              <a:buFontTx/>
              <a:buChar char="•"/>
            </a:pPr>
            <a:r>
              <a:rPr lang="en-US" sz="800"/>
              <a:t> The media in which we find contamination, mostly soil, rock and sediment are naturally heterogeneous, always a mixture of different types and sizes of solid material.</a:t>
            </a:r>
          </a:p>
          <a:p>
            <a:pPr lvl="1">
              <a:lnSpc>
                <a:spcPct val="80000"/>
              </a:lnSpc>
              <a:buFontTx/>
              <a:buChar char="•"/>
            </a:pPr>
            <a:r>
              <a:rPr lang="en-US" sz="800"/>
              <a:t> Hydrologic cycle, i.e. continuous movement of water in air, surface and subsurface, adds additional variability to the distribution of contaminants.  </a:t>
            </a:r>
          </a:p>
          <a:p>
            <a:pPr lvl="1">
              <a:lnSpc>
                <a:spcPct val="80000"/>
              </a:lnSpc>
              <a:buFontTx/>
              <a:buChar char="•"/>
            </a:pPr>
            <a:r>
              <a:rPr lang="en-US" sz="800"/>
              <a:t> In addition, its hard to observe, measure and understand the natural processes that affect chemicals in the environment.  </a:t>
            </a:r>
          </a:p>
          <a:p>
            <a:pPr lvl="1">
              <a:lnSpc>
                <a:spcPct val="80000"/>
              </a:lnSpc>
              <a:buFontTx/>
              <a:buChar char="•"/>
            </a:pPr>
            <a:r>
              <a:rPr lang="en-US" sz="800"/>
              <a:t> Dispersion, dissolution, contaminant transport are at best, only partially known and modeled. </a:t>
            </a:r>
          </a:p>
          <a:p>
            <a:pPr lvl="1">
              <a:lnSpc>
                <a:spcPct val="80000"/>
              </a:lnSpc>
              <a:buFontTx/>
              <a:buChar char="•"/>
            </a:pPr>
            <a:r>
              <a:rPr lang="en-US" sz="800"/>
              <a:t> Nature and the environment are well, naturally variable. (pun intended)</a:t>
            </a:r>
          </a:p>
          <a:p>
            <a:pPr lvl="1">
              <a:lnSpc>
                <a:spcPct val="80000"/>
              </a:lnSpc>
              <a:buFontTx/>
              <a:buChar char="•"/>
            </a:pPr>
            <a:r>
              <a:rPr lang="en-US" sz="800"/>
              <a:t> Also, the samples we collect in the field, and the measurements we conduct in the laboratory are never perfect. </a:t>
            </a:r>
          </a:p>
          <a:p>
            <a:pPr>
              <a:lnSpc>
                <a:spcPct val="80000"/>
              </a:lnSpc>
            </a:pPr>
            <a:endParaRPr lang="en-US" sz="800"/>
          </a:p>
          <a:p>
            <a:pPr>
              <a:lnSpc>
                <a:spcPct val="80000"/>
              </a:lnSpc>
            </a:pPr>
            <a:r>
              <a:rPr lang="en-US" sz="800"/>
              <a:t>The point is that there is much variability and uncertainty inherent in environmental processes.  As a result, our typical site-specific data contain large amounts of unexplainable variations.  So even when we have many samples in a small site, it is hard to exactly predict the level of concentration at an un-sampled location. </a:t>
            </a:r>
          </a:p>
          <a:p>
            <a:pPr>
              <a:lnSpc>
                <a:spcPct val="80000"/>
              </a:lnSpc>
            </a:pPr>
            <a:endParaRPr lang="en-US" sz="800"/>
          </a:p>
          <a:p>
            <a:pPr>
              <a:lnSpc>
                <a:spcPct val="80000"/>
              </a:lnSpc>
            </a:pPr>
            <a:r>
              <a:rPr lang="en-US" sz="800"/>
              <a:t>These uncertainties, although not intrinsic, are due to our limited knowledge. So from our point of view, our collected data have the properties of a random variable. </a:t>
            </a:r>
          </a:p>
          <a:p>
            <a:pPr>
              <a:lnSpc>
                <a:spcPct val="80000"/>
              </a:lnSpc>
            </a:pPr>
            <a:endParaRPr lang="en-US" sz="800"/>
          </a:p>
          <a:p>
            <a:pPr>
              <a:lnSpc>
                <a:spcPct val="80000"/>
              </a:lnSpc>
            </a:pPr>
            <a:r>
              <a:rPr lang="en-US" sz="800"/>
              <a:t>And Statistics is the best and the only techniques to process such random variables.  Mathematics deals with “deterministic” variables, i.e. for a given input there is only one outcome.  Statistics, on the other hand, deals with “random” variables, i.e. for a given input there are multiple outcomes possible.  Each outcome has its own likelihood of occurrence or probability.</a:t>
            </a:r>
          </a:p>
          <a:p>
            <a:pPr>
              <a:lnSpc>
                <a:spcPct val="80000"/>
              </a:lnSpc>
            </a:pPr>
            <a:endParaRPr lang="en-US" sz="800"/>
          </a:p>
          <a:p>
            <a:pPr>
              <a:lnSpc>
                <a:spcPct val="80000"/>
              </a:lnSpc>
            </a:pPr>
            <a:r>
              <a:rPr lang="en-US" sz="800"/>
              <a:t>Statistics provide tools for modeling and analyzing random variables in order to make inferences.  Such inferences allow us to determine whether we have adequate data, whether we have acceptable risks, and whether we have attained our cleanup goals.</a:t>
            </a:r>
          </a:p>
          <a:p>
            <a:pPr>
              <a:lnSpc>
                <a:spcPct val="80000"/>
              </a:lnSpc>
            </a:pPr>
            <a:r>
              <a:rPr lang="en-US" sz="800"/>
              <a:t> </a:t>
            </a:r>
          </a:p>
          <a:p>
            <a:pPr>
              <a:lnSpc>
                <a:spcPct val="80000"/>
              </a:lnSpc>
            </a:pPr>
            <a:r>
              <a:rPr lang="en-US" sz="800"/>
              <a:t>Given the importance of these decisions, we need to love and embrace Statistics. So, let’s describe some common applications of Statistics in environmental site investigations.  </a:t>
            </a:r>
          </a:p>
        </p:txBody>
      </p:sp>
    </p:spTree>
    <p:extLst>
      <p:ext uri="{BB962C8B-B14F-4D97-AF65-F5344CB8AC3E}">
        <p14:creationId xmlns:p14="http://schemas.microsoft.com/office/powerpoint/2010/main" val="2145657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Rectangle 2"/>
          <p:cNvSpPr>
            <a:spLocks noGrp="1" noRot="1" noChangeAspect="1" noChangeArrowheads="1" noTextEdit="1"/>
          </p:cNvSpPr>
          <p:nvPr>
            <p:ph type="sldImg"/>
          </p:nvPr>
        </p:nvSpPr>
        <p:spPr>
          <a:xfrm>
            <a:off x="1522413" y="685800"/>
            <a:ext cx="3622675" cy="2717800"/>
          </a:xfrm>
          <a:ln/>
        </p:spPr>
      </p:sp>
      <p:sp>
        <p:nvSpPr>
          <p:cNvPr id="1602563" name="Rectangle 3"/>
          <p:cNvSpPr>
            <a:spLocks noGrp="1" noChangeArrowheads="1"/>
          </p:cNvSpPr>
          <p:nvPr>
            <p:ph type="body" idx="1"/>
          </p:nvPr>
        </p:nvSpPr>
        <p:spPr/>
        <p:txBody>
          <a:bodyPr/>
          <a:lstStyle/>
          <a:p>
            <a:r>
              <a:rPr lang="en-US" sz="1000" dirty="0" smtClean="0"/>
              <a:t>Lead histogram versus histogram of </a:t>
            </a:r>
            <a:r>
              <a:rPr lang="en-US" sz="1000" dirty="0" err="1" smtClean="0"/>
              <a:t>Ln</a:t>
            </a:r>
            <a:r>
              <a:rPr lang="en-US" sz="1000" dirty="0" smtClean="0"/>
              <a:t>(lead)</a:t>
            </a:r>
            <a:endParaRPr lang="en-US" sz="1000" dirty="0"/>
          </a:p>
          <a:p>
            <a:endParaRPr lang="en-US" sz="1000" dirty="0"/>
          </a:p>
          <a:p>
            <a:r>
              <a:rPr lang="en-US" sz="1000" dirty="0"/>
              <a:t>The lead data are highly skewed ranging from 0.01 to 100,000 </a:t>
            </a:r>
            <a:r>
              <a:rPr lang="en-US" sz="1000" dirty="0" err="1"/>
              <a:t>ppm</a:t>
            </a:r>
            <a:r>
              <a:rPr lang="en-US" sz="1000" dirty="0"/>
              <a:t>.</a:t>
            </a:r>
          </a:p>
          <a:p>
            <a:endParaRPr lang="en-US" sz="1000" dirty="0"/>
          </a:p>
          <a:p>
            <a:r>
              <a:rPr lang="en-US" sz="1000" dirty="0"/>
              <a:t>Note that the estimated mean based on log-normality is an order of magnitude larger than the computed sample mean.  This difference is due to the fact that the lognormal estimates assume that our sample set contains a continuous range of observations from 0.01 to 100,000 </a:t>
            </a:r>
            <a:r>
              <a:rPr lang="en-US" sz="1000" dirty="0" err="1"/>
              <a:t>ppm</a:t>
            </a:r>
            <a:r>
              <a:rPr lang="en-US" sz="1000" dirty="0"/>
              <a:t>.  While in </a:t>
            </a:r>
            <a:r>
              <a:rPr lang="en-US" sz="1000" dirty="0" err="1"/>
              <a:t>reaility</a:t>
            </a:r>
            <a:r>
              <a:rPr lang="en-US" sz="1000" dirty="0"/>
              <a:t>, you see many gaps when you go beyond 500 </a:t>
            </a:r>
            <a:r>
              <a:rPr lang="en-US" sz="1000" dirty="0" err="1"/>
              <a:t>ppm</a:t>
            </a:r>
            <a:r>
              <a:rPr lang="en-US" sz="1000" dirty="0"/>
              <a:t>.  As a result, your sample mean is 4419 </a:t>
            </a:r>
            <a:r>
              <a:rPr lang="en-US" sz="1000" dirty="0" err="1"/>
              <a:t>ppm</a:t>
            </a:r>
            <a:r>
              <a:rPr lang="en-US" sz="1000" dirty="0"/>
              <a:t>, while the “estimated population mean” is 75350 </a:t>
            </a:r>
            <a:r>
              <a:rPr lang="en-US" sz="1000" dirty="0" err="1"/>
              <a:t>ppm</a:t>
            </a:r>
            <a:r>
              <a:rPr lang="en-US" sz="1000" dirty="0"/>
              <a:t>.</a:t>
            </a:r>
          </a:p>
          <a:p>
            <a:endParaRPr lang="en-US" sz="1000" dirty="0"/>
          </a:p>
          <a:p>
            <a:r>
              <a:rPr lang="en-US" sz="1000" dirty="0"/>
              <a:t>Also note that the estimated population mean is nearly three orders of magnitude larger than the estimated median or geometric mean.  This is due to the enormous variability of the log transformed data with a sample standard deviation of 4.025.</a:t>
            </a:r>
          </a:p>
          <a:p>
            <a:endParaRPr lang="en-US" sz="1000" dirty="0"/>
          </a:p>
          <a:p>
            <a:r>
              <a:rPr lang="en-US" sz="1000" dirty="0"/>
              <a:t>Do you seen anything wrong with the log estimates?</a:t>
            </a:r>
          </a:p>
          <a:p>
            <a:endParaRPr lang="en-US" sz="1000" dirty="0"/>
          </a:p>
          <a:p>
            <a:r>
              <a:rPr lang="en-US" sz="1000" dirty="0"/>
              <a:t>Is it reasonable to assume that the entire range of lead concentrations from 0.01 to 100,000 </a:t>
            </a:r>
            <a:r>
              <a:rPr lang="en-US" sz="1000" dirty="0" err="1"/>
              <a:t>ppm</a:t>
            </a:r>
            <a:r>
              <a:rPr lang="en-US" sz="1000" dirty="0"/>
              <a:t>, which is 10% lead, are from a single population?  If not, what could be the explanation?</a:t>
            </a:r>
          </a:p>
          <a:p>
            <a:endParaRPr lang="en-US" sz="1000" dirty="0"/>
          </a:p>
          <a:p>
            <a:r>
              <a:rPr lang="en-US" sz="1000" dirty="0"/>
              <a:t>If you were a regulators, which estimate of the mean did you prefer?</a:t>
            </a:r>
          </a:p>
          <a:p>
            <a:endParaRPr lang="en-US" sz="1000" dirty="0"/>
          </a:p>
          <a:p>
            <a:r>
              <a:rPr lang="en-US" sz="1000" dirty="0"/>
              <a:t>(Open Discussion)</a:t>
            </a:r>
          </a:p>
        </p:txBody>
      </p:sp>
    </p:spTree>
    <p:extLst>
      <p:ext uri="{BB962C8B-B14F-4D97-AF65-F5344CB8AC3E}">
        <p14:creationId xmlns:p14="http://schemas.microsoft.com/office/powerpoint/2010/main" val="2305937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730" name="Rectangle 2"/>
          <p:cNvSpPr>
            <a:spLocks noGrp="1" noRot="1" noChangeAspect="1" noChangeArrowheads="1" noTextEdit="1"/>
          </p:cNvSpPr>
          <p:nvPr>
            <p:ph type="sldImg"/>
          </p:nvPr>
        </p:nvSpPr>
        <p:spPr>
          <a:xfrm>
            <a:off x="1522413" y="685800"/>
            <a:ext cx="3622675" cy="2717800"/>
          </a:xfrm>
          <a:ln/>
        </p:spPr>
      </p:sp>
      <p:sp>
        <p:nvSpPr>
          <p:cNvPr id="1609731" name="Rectangle 3"/>
          <p:cNvSpPr>
            <a:spLocks noGrp="1" noChangeArrowheads="1"/>
          </p:cNvSpPr>
          <p:nvPr>
            <p:ph type="body" idx="1"/>
          </p:nvPr>
        </p:nvSpPr>
        <p:spPr/>
        <p:txBody>
          <a:bodyPr/>
          <a:lstStyle/>
          <a:p>
            <a:r>
              <a:rPr lang="en-US"/>
              <a:t>Here are the results.  Please note the enormous UCL based on the H-statistics.  This value is orders of magnitude larger than the normal and Student's t estimates.</a:t>
            </a:r>
          </a:p>
          <a:p>
            <a:endParaRPr lang="en-US"/>
          </a:p>
          <a:p>
            <a:r>
              <a:rPr lang="en-US"/>
              <a:t>The H-UCL is nearly 20 times larger than the 95%-tile.  This is clearly a </a:t>
            </a:r>
            <a:r>
              <a:rPr lang="en-US" u="sng"/>
              <a:t>counter-intuitive</a:t>
            </a:r>
            <a:r>
              <a:rPr lang="en-US"/>
              <a:t> answer.  Because we always expect, the individual measurements to be more variable that their sample mean, so the 95%-tile should always be greater than the 95%UCL.</a:t>
            </a:r>
          </a:p>
          <a:p>
            <a:endParaRPr lang="en-US"/>
          </a:p>
          <a:p>
            <a:r>
              <a:rPr lang="en-US"/>
              <a:t>These big differences are all attributable to assumed continuous range of data from 0.01 to 100000 ppm (i.e., assuming no gap) and the large variability of log-transformed data.</a:t>
            </a:r>
          </a:p>
          <a:p>
            <a:endParaRPr lang="en-US"/>
          </a:p>
          <a:p>
            <a:r>
              <a:rPr lang="en-US"/>
              <a:t>As I noted before, it is highly unreasonable to assume that this variable dataset comes form a single population.  Instead, it is the result of mixing background and impacted populations.</a:t>
            </a:r>
          </a:p>
          <a:p>
            <a:r>
              <a:rPr lang="en-US"/>
              <a:t> </a:t>
            </a:r>
          </a:p>
          <a:p>
            <a:r>
              <a:rPr lang="en-US"/>
              <a:t>Mixing of populations yields often yield over-conservative results.  This is a field challenge that we will discuss later on.</a:t>
            </a:r>
          </a:p>
          <a:p>
            <a:endParaRPr lang="en-US"/>
          </a:p>
        </p:txBody>
      </p:sp>
    </p:spTree>
    <p:extLst>
      <p:ext uri="{BB962C8B-B14F-4D97-AF65-F5344CB8AC3E}">
        <p14:creationId xmlns:p14="http://schemas.microsoft.com/office/powerpoint/2010/main" val="2305233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Rectangle 2"/>
          <p:cNvSpPr>
            <a:spLocks noGrp="1" noRot="1" noChangeAspect="1" noChangeArrowheads="1" noTextEdit="1"/>
          </p:cNvSpPr>
          <p:nvPr>
            <p:ph type="sldImg"/>
          </p:nvPr>
        </p:nvSpPr>
        <p:spPr>
          <a:xfrm>
            <a:off x="1522413" y="685800"/>
            <a:ext cx="3622675" cy="2717800"/>
          </a:xfrm>
          <a:ln/>
        </p:spPr>
      </p:sp>
      <p:sp>
        <p:nvSpPr>
          <p:cNvPr id="1638403" name="Rectangle 3"/>
          <p:cNvSpPr>
            <a:spLocks noGrp="1" noChangeArrowheads="1"/>
          </p:cNvSpPr>
          <p:nvPr>
            <p:ph type="body" idx="1"/>
          </p:nvPr>
        </p:nvSpPr>
        <p:spPr/>
        <p:txBody>
          <a:bodyPr/>
          <a:lstStyle/>
          <a:p>
            <a:r>
              <a:rPr lang="en-US" sz="1000"/>
              <a:t>One reason for the discrepancy is due to the poor fit of log-normal distribution even when the data is skewed.  So remember: </a:t>
            </a:r>
            <a:r>
              <a:rPr lang="en-US" sz="1000" b="1" i="1"/>
              <a:t>skewness does not always imply log-normality</a:t>
            </a:r>
            <a:r>
              <a:rPr lang="en-US" sz="1000"/>
              <a:t>.</a:t>
            </a:r>
          </a:p>
          <a:p>
            <a:endParaRPr lang="en-US" sz="1000"/>
          </a:p>
          <a:p>
            <a:r>
              <a:rPr lang="en-US" sz="1000"/>
              <a:t>(Open Discussion)</a:t>
            </a:r>
          </a:p>
        </p:txBody>
      </p:sp>
    </p:spTree>
    <p:extLst>
      <p:ext uri="{BB962C8B-B14F-4D97-AF65-F5344CB8AC3E}">
        <p14:creationId xmlns:p14="http://schemas.microsoft.com/office/powerpoint/2010/main" val="1627933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450" name="Rectangle 2"/>
          <p:cNvSpPr>
            <a:spLocks noGrp="1" noRot="1" noChangeAspect="1" noChangeArrowheads="1" noTextEdit="1"/>
          </p:cNvSpPr>
          <p:nvPr>
            <p:ph type="sldImg"/>
          </p:nvPr>
        </p:nvSpPr>
        <p:spPr>
          <a:xfrm>
            <a:off x="1522413" y="685800"/>
            <a:ext cx="3622675" cy="2717800"/>
          </a:xfrm>
          <a:ln/>
        </p:spPr>
      </p:sp>
      <p:sp>
        <p:nvSpPr>
          <p:cNvPr id="1896451" name="Rectangle 3"/>
          <p:cNvSpPr>
            <a:spLocks noGrp="1" noChangeArrowheads="1"/>
          </p:cNvSpPr>
          <p:nvPr>
            <p:ph type="body" idx="1"/>
          </p:nvPr>
        </p:nvSpPr>
        <p:spPr/>
        <p:txBody>
          <a:bodyPr/>
          <a:lstStyle/>
          <a:p>
            <a:r>
              <a:rPr lang="en-US"/>
              <a:t>Singh et al. (1999) explain a number of problems with log-normal distribution.</a:t>
            </a:r>
          </a:p>
        </p:txBody>
      </p:sp>
    </p:spTree>
    <p:extLst>
      <p:ext uri="{BB962C8B-B14F-4D97-AF65-F5344CB8AC3E}">
        <p14:creationId xmlns:p14="http://schemas.microsoft.com/office/powerpoint/2010/main" val="537423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Rot="1" noChangeAspect="1" noChangeArrowheads="1" noTextEdit="1"/>
          </p:cNvSpPr>
          <p:nvPr>
            <p:ph type="sldImg"/>
          </p:nvPr>
        </p:nvSpPr>
        <p:spPr>
          <a:xfrm>
            <a:off x="1522413" y="685800"/>
            <a:ext cx="3622675" cy="2717800"/>
          </a:xfrm>
          <a:ln/>
        </p:spPr>
      </p:sp>
      <p:sp>
        <p:nvSpPr>
          <p:cNvPr id="1512451" name="Rectangle 3"/>
          <p:cNvSpPr>
            <a:spLocks noGrp="1" noChangeArrowheads="1"/>
          </p:cNvSpPr>
          <p:nvPr>
            <p:ph type="body" idx="1"/>
          </p:nvPr>
        </p:nvSpPr>
        <p:spPr/>
        <p:txBody>
          <a:bodyPr/>
          <a:lstStyle/>
          <a:p>
            <a:r>
              <a:rPr lang="en-US"/>
              <a:t>Heretofore we have only looked at two methods to calculate UCLs.  There are many more methods.  EPA’s </a:t>
            </a:r>
            <a:r>
              <a:rPr lang="en-US" b="1" i="1"/>
              <a:t>Pro-UCL</a:t>
            </a:r>
            <a:r>
              <a:rPr lang="en-US"/>
              <a:t> provides a good description of a number of other UCL computational procedures, as listed here.</a:t>
            </a:r>
          </a:p>
          <a:p>
            <a:endParaRPr lang="en-US"/>
          </a:p>
          <a:p>
            <a:r>
              <a:rPr lang="en-US"/>
              <a:t>You can download the Pro-UCL users’ guide and software for free.  This software reads from a spreadsheet and gives you the entire list of UCLs, and also recommends which UCL estimate is more reliable!</a:t>
            </a:r>
          </a:p>
          <a:p>
            <a:endParaRPr lang="en-US"/>
          </a:p>
          <a:p>
            <a:r>
              <a:rPr lang="en-US"/>
              <a:t>The revised EPA’s Supplemental Guidance to RAGS, “Calculating the Upper Confidence Limits for Exposure Point Concentrations at Hazardous Waste Sites”, dated December 2002 recommends the use of Pro-UCL.</a:t>
            </a:r>
          </a:p>
          <a:p>
            <a:endParaRPr lang="en-US"/>
          </a:p>
          <a:p>
            <a:r>
              <a:rPr lang="en-US"/>
              <a:t>Just as a note: the authors of Pro-UCL strongly believe that H-statistics is flawed, and should not be used when dealing with highly variable datasets. </a:t>
            </a:r>
          </a:p>
          <a:p>
            <a:endParaRPr lang="en-US"/>
          </a:p>
          <a:p>
            <a:r>
              <a:rPr lang="en-US"/>
              <a:t>I highly recommend reading the Pro-UCL document, which gives a thorough explanation on the underlying assumptions of various UCL methods.</a:t>
            </a:r>
          </a:p>
          <a:p>
            <a:endParaRPr lang="en-US"/>
          </a:p>
          <a:p>
            <a:r>
              <a:rPr lang="en-US"/>
              <a:t>The source and users’ guide can be downloaded at these addresses.</a:t>
            </a:r>
          </a:p>
        </p:txBody>
      </p:sp>
    </p:spTree>
    <p:extLst>
      <p:ext uri="{BB962C8B-B14F-4D97-AF65-F5344CB8AC3E}">
        <p14:creationId xmlns:p14="http://schemas.microsoft.com/office/powerpoint/2010/main" val="2545252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Rectangle 2"/>
          <p:cNvSpPr>
            <a:spLocks noGrp="1" noRot="1" noChangeAspect="1" noChangeArrowheads="1" noTextEdit="1"/>
          </p:cNvSpPr>
          <p:nvPr>
            <p:ph type="sldImg"/>
          </p:nvPr>
        </p:nvSpPr>
        <p:spPr>
          <a:xfrm>
            <a:off x="1636713" y="711200"/>
            <a:ext cx="3444875" cy="2584450"/>
          </a:xfrm>
          <a:ln/>
        </p:spPr>
      </p:sp>
      <p:sp>
        <p:nvSpPr>
          <p:cNvPr id="1422339" name="Rectangle 3"/>
          <p:cNvSpPr>
            <a:spLocks noGrp="1" noChangeArrowheads="1"/>
          </p:cNvSpPr>
          <p:nvPr>
            <p:ph type="body" idx="1"/>
          </p:nvPr>
        </p:nvSpPr>
        <p:spPr>
          <a:noFill/>
          <a:ln/>
        </p:spPr>
        <p:txBody>
          <a:bodyPr/>
          <a:lstStyle/>
          <a:p>
            <a:r>
              <a:rPr lang="en-US"/>
              <a:t>So far, we have focused on the central tendency of the sample set, which plays an important role in environmental applications, especially in risk assessment. Now, we are going to explore other aspects of the sample set, and for this purpose, we use a variety of graphical techniques.</a:t>
            </a:r>
          </a:p>
        </p:txBody>
      </p:sp>
    </p:spTree>
    <p:extLst>
      <p:ext uri="{BB962C8B-B14F-4D97-AF65-F5344CB8AC3E}">
        <p14:creationId xmlns:p14="http://schemas.microsoft.com/office/powerpoint/2010/main" val="40277190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Rectangle 2"/>
          <p:cNvSpPr>
            <a:spLocks noGrp="1" noRot="1" noChangeAspect="1" noChangeArrowheads="1" noTextEdit="1"/>
          </p:cNvSpPr>
          <p:nvPr>
            <p:ph type="sldImg"/>
          </p:nvPr>
        </p:nvSpPr>
        <p:spPr>
          <a:xfrm>
            <a:off x="1636713" y="711200"/>
            <a:ext cx="3444875" cy="2584450"/>
          </a:xfrm>
          <a:ln/>
        </p:spPr>
      </p:sp>
      <p:sp>
        <p:nvSpPr>
          <p:cNvPr id="1275907" name="Rectangle 3"/>
          <p:cNvSpPr>
            <a:spLocks noGrp="1" noChangeArrowheads="1"/>
          </p:cNvSpPr>
          <p:nvPr>
            <p:ph type="body" idx="1"/>
          </p:nvPr>
        </p:nvSpPr>
        <p:spPr>
          <a:noFill/>
          <a:ln/>
        </p:spPr>
        <p:txBody>
          <a:bodyPr/>
          <a:lstStyle/>
          <a:p>
            <a:pPr algn="just"/>
            <a:r>
              <a:rPr lang="en-US">
                <a:cs typeface="Times New Roman" pitchFamily="18" charset="0"/>
              </a:rPr>
              <a:t>Graphical methods are useful for describing sample sets to determine their statistical properties, such as:</a:t>
            </a:r>
          </a:p>
          <a:p>
            <a:pPr lvl="1" algn="just">
              <a:buFontTx/>
              <a:buChar char="•"/>
            </a:pPr>
            <a:r>
              <a:rPr lang="en-US">
                <a:cs typeface="Times New Roman" pitchFamily="18" charset="0"/>
              </a:rPr>
              <a:t> Sample set distribution shape (symmetric, skewed, bi-modal, etc.)</a:t>
            </a:r>
          </a:p>
          <a:p>
            <a:pPr lvl="1" algn="just">
              <a:buFontTx/>
              <a:buChar char="•"/>
            </a:pPr>
            <a:r>
              <a:rPr lang="en-US">
                <a:cs typeface="Times New Roman" pitchFamily="18" charset="0"/>
              </a:rPr>
              <a:t> Type of distribution (normal, log-normal, etc.)</a:t>
            </a:r>
          </a:p>
          <a:p>
            <a:pPr lvl="1" algn="just">
              <a:buFontTx/>
              <a:buChar char="•"/>
            </a:pPr>
            <a:r>
              <a:rPr lang="en-US">
                <a:cs typeface="Times New Roman" pitchFamily="18" charset="0"/>
              </a:rPr>
              <a:t> Central tendency (mean, median and mode)</a:t>
            </a:r>
          </a:p>
          <a:p>
            <a:pPr lvl="1" algn="just">
              <a:buFontTx/>
              <a:buChar char="•"/>
            </a:pPr>
            <a:r>
              <a:rPr lang="en-US">
                <a:cs typeface="Times New Roman" pitchFamily="18" charset="0"/>
              </a:rPr>
              <a:t> Variability (dispersion)</a:t>
            </a:r>
          </a:p>
          <a:p>
            <a:pPr lvl="1" algn="just">
              <a:buFontTx/>
              <a:buChar char="•"/>
            </a:pPr>
            <a:r>
              <a:rPr lang="en-US">
                <a:cs typeface="Times New Roman" pitchFamily="18" charset="0"/>
              </a:rPr>
              <a:t> Data Range, Extreme values (outliers)</a:t>
            </a:r>
          </a:p>
          <a:p>
            <a:pPr lvl="1" algn="just">
              <a:buFontTx/>
              <a:buChar char="•"/>
            </a:pPr>
            <a:r>
              <a:rPr lang="en-US">
                <a:cs typeface="Times New Roman" pitchFamily="18" charset="0"/>
              </a:rPr>
              <a:t> Symmetry (skewness)</a:t>
            </a:r>
          </a:p>
          <a:p>
            <a:pPr algn="just"/>
            <a:endParaRPr lang="en-US">
              <a:cs typeface="Times New Roman" pitchFamily="18" charset="0"/>
            </a:endParaRPr>
          </a:p>
          <a:p>
            <a:r>
              <a:rPr lang="en-US">
                <a:cs typeface="Times New Roman" pitchFamily="18" charset="0"/>
              </a:rPr>
              <a:t>Graphical methods are used to get a visual grasp of the data, i.e., to visualize where the central tendency of the data set is located and the variability in the data, to compare the central tendency with extreme data values, to visualize the shape and location of the model probability density function, and to look for trends and patterns in data.  </a:t>
            </a:r>
          </a:p>
          <a:p>
            <a:endParaRPr lang="en-US">
              <a:cs typeface="Times New Roman" pitchFamily="18" charset="0"/>
            </a:endParaRPr>
          </a:p>
          <a:p>
            <a:r>
              <a:rPr lang="en-US">
                <a:cs typeface="Times New Roman" pitchFamily="18" charset="0"/>
              </a:rPr>
              <a:t>Data analysis without visualization is like flying blind – and should be done before looking at the descriptive summary statistics.</a:t>
            </a:r>
          </a:p>
        </p:txBody>
      </p:sp>
    </p:spTree>
    <p:extLst>
      <p:ext uri="{BB962C8B-B14F-4D97-AF65-F5344CB8AC3E}">
        <p14:creationId xmlns:p14="http://schemas.microsoft.com/office/powerpoint/2010/main" val="2388232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Rectangle 2"/>
          <p:cNvSpPr>
            <a:spLocks noGrp="1" noRot="1" noChangeAspect="1" noChangeArrowheads="1" noTextEdit="1"/>
          </p:cNvSpPr>
          <p:nvPr>
            <p:ph type="sldImg"/>
          </p:nvPr>
        </p:nvSpPr>
        <p:spPr>
          <a:xfrm>
            <a:off x="1636713" y="711200"/>
            <a:ext cx="3444875" cy="2584450"/>
          </a:xfrm>
          <a:ln/>
        </p:spPr>
      </p:sp>
      <p:sp>
        <p:nvSpPr>
          <p:cNvPr id="1280003" name="Rectangle 3"/>
          <p:cNvSpPr>
            <a:spLocks noGrp="1" noChangeArrowheads="1"/>
          </p:cNvSpPr>
          <p:nvPr>
            <p:ph type="body" idx="1"/>
          </p:nvPr>
        </p:nvSpPr>
        <p:spPr>
          <a:noFill/>
          <a:ln/>
        </p:spPr>
        <p:txBody>
          <a:bodyPr/>
          <a:lstStyle/>
          <a:p>
            <a:pPr>
              <a:lnSpc>
                <a:spcPct val="90000"/>
              </a:lnSpc>
            </a:pPr>
            <a:r>
              <a:rPr lang="en-US"/>
              <a:t>Histogram is probably the best known exploratory graphical tool in use.</a:t>
            </a:r>
          </a:p>
          <a:p>
            <a:pPr>
              <a:lnSpc>
                <a:spcPct val="90000"/>
              </a:lnSpc>
            </a:pPr>
            <a:endParaRPr lang="en-US"/>
          </a:p>
          <a:p>
            <a:pPr>
              <a:lnSpc>
                <a:spcPct val="90000"/>
              </a:lnSpc>
            </a:pPr>
            <a:r>
              <a:rPr lang="en-US">
                <a:latin typeface=" ms sans serif"/>
              </a:rPr>
              <a:t>A </a:t>
            </a:r>
            <a:r>
              <a:rPr lang="en-US"/>
              <a:t>histogram summarizes the data by grouping them into intervals, and then plotting the number of occurrences in each interval or “bin”. </a:t>
            </a:r>
          </a:p>
          <a:p>
            <a:pPr>
              <a:lnSpc>
                <a:spcPct val="90000"/>
              </a:lnSpc>
            </a:pPr>
            <a:endParaRPr lang="en-US"/>
          </a:p>
          <a:p>
            <a:pPr>
              <a:lnSpc>
                <a:spcPct val="90000"/>
              </a:lnSpc>
            </a:pPr>
            <a:r>
              <a:rPr lang="en-US"/>
              <a:t>In this plot, the range of soil aluminum concentrations are divided into 100-ppm intervals.  Each bar then depicts the number of samples measured in specified interval.  For example, there 15 soil samples with aluminum concentration of between 2900 to 3000 ppm.</a:t>
            </a:r>
          </a:p>
          <a:p>
            <a:pPr>
              <a:lnSpc>
                <a:spcPct val="90000"/>
              </a:lnSpc>
            </a:pPr>
            <a:endParaRPr lang="en-US"/>
          </a:p>
          <a:p>
            <a:pPr>
              <a:lnSpc>
                <a:spcPct val="90000"/>
              </a:lnSpc>
            </a:pPr>
            <a:r>
              <a:rPr lang="en-US"/>
              <a:t>Let’s look at this graph, and see whether we can answer the following questions:</a:t>
            </a:r>
          </a:p>
          <a:p>
            <a:pPr>
              <a:lnSpc>
                <a:spcPct val="90000"/>
              </a:lnSpc>
            </a:pPr>
            <a:r>
              <a:rPr lang="en-US"/>
              <a:t>What are the range of measured values? (1700 to 4300 ppm)</a:t>
            </a:r>
          </a:p>
          <a:p>
            <a:pPr>
              <a:lnSpc>
                <a:spcPct val="90000"/>
              </a:lnSpc>
            </a:pPr>
            <a:r>
              <a:rPr lang="en-US"/>
              <a:t>Are the data more-or-less symmetrically distributed? (Yes)</a:t>
            </a:r>
          </a:p>
          <a:p>
            <a:pPr>
              <a:lnSpc>
                <a:spcPct val="90000"/>
              </a:lnSpc>
            </a:pPr>
            <a:r>
              <a:rPr lang="en-US"/>
              <a:t>Where is the central tendency of the sample data? (approximately 3000 ppm)?</a:t>
            </a:r>
          </a:p>
          <a:p>
            <a:pPr>
              <a:lnSpc>
                <a:spcPct val="90000"/>
              </a:lnSpc>
            </a:pPr>
            <a:r>
              <a:rPr lang="en-US"/>
              <a:t>Are the mean, median or mode similar to each other? (Yes)</a:t>
            </a:r>
          </a:p>
          <a:p>
            <a:pPr>
              <a:lnSpc>
                <a:spcPct val="90000"/>
              </a:lnSpc>
            </a:pPr>
            <a:r>
              <a:rPr lang="en-US"/>
              <a:t>Are there any obvious outliers? (No)</a:t>
            </a:r>
          </a:p>
          <a:p>
            <a:pPr>
              <a:lnSpc>
                <a:spcPct val="90000"/>
              </a:lnSpc>
            </a:pPr>
            <a:endParaRPr lang="en-US"/>
          </a:p>
          <a:p>
            <a:pPr>
              <a:lnSpc>
                <a:spcPct val="90000"/>
              </a:lnSpc>
            </a:pPr>
            <a:r>
              <a:rPr lang="en-US"/>
              <a:t>So as you see, plenty of information can be extracted from a histogram.</a:t>
            </a:r>
          </a:p>
          <a:p>
            <a:pPr>
              <a:lnSpc>
                <a:spcPct val="90000"/>
              </a:lnSpc>
            </a:pPr>
            <a:r>
              <a:rPr lang="en-US"/>
              <a:t>     </a:t>
            </a:r>
          </a:p>
          <a:p>
            <a:pPr>
              <a:lnSpc>
                <a:spcPct val="90000"/>
              </a:lnSpc>
            </a:pPr>
            <a:endParaRPr lang="en-US"/>
          </a:p>
        </p:txBody>
      </p:sp>
    </p:spTree>
    <p:extLst>
      <p:ext uri="{BB962C8B-B14F-4D97-AF65-F5344CB8AC3E}">
        <p14:creationId xmlns:p14="http://schemas.microsoft.com/office/powerpoint/2010/main" val="2884938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2530" name="Rectangle 2"/>
          <p:cNvSpPr>
            <a:spLocks noGrp="1" noRot="1" noChangeAspect="1" noChangeArrowheads="1" noTextEdit="1"/>
          </p:cNvSpPr>
          <p:nvPr>
            <p:ph type="sldImg"/>
          </p:nvPr>
        </p:nvSpPr>
        <p:spPr>
          <a:xfrm>
            <a:off x="1522413" y="685800"/>
            <a:ext cx="3622675" cy="2717800"/>
          </a:xfrm>
          <a:ln/>
        </p:spPr>
      </p:sp>
      <p:sp>
        <p:nvSpPr>
          <p:cNvPr id="1942531" name="Rectangle 3"/>
          <p:cNvSpPr>
            <a:spLocks noGrp="1" noChangeArrowheads="1"/>
          </p:cNvSpPr>
          <p:nvPr>
            <p:ph type="body" idx="1"/>
          </p:nvPr>
        </p:nvSpPr>
        <p:spPr/>
        <p:txBody>
          <a:bodyPr/>
          <a:lstStyle/>
          <a:p>
            <a:r>
              <a:rPr lang="en-US"/>
              <a:t>Notes about building a histogram.</a:t>
            </a:r>
          </a:p>
        </p:txBody>
      </p:sp>
    </p:spTree>
    <p:extLst>
      <p:ext uri="{BB962C8B-B14F-4D97-AF65-F5344CB8AC3E}">
        <p14:creationId xmlns:p14="http://schemas.microsoft.com/office/powerpoint/2010/main" val="3336954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Rectangle 2"/>
          <p:cNvSpPr>
            <a:spLocks noGrp="1" noRot="1" noChangeAspect="1" noChangeArrowheads="1" noTextEdit="1"/>
          </p:cNvSpPr>
          <p:nvPr>
            <p:ph type="sldImg"/>
          </p:nvPr>
        </p:nvSpPr>
        <p:spPr>
          <a:xfrm>
            <a:off x="1636713" y="711200"/>
            <a:ext cx="3444875" cy="2584450"/>
          </a:xfrm>
          <a:ln/>
        </p:spPr>
      </p:sp>
      <p:sp>
        <p:nvSpPr>
          <p:cNvPr id="1282051" name="Rectangle 3"/>
          <p:cNvSpPr>
            <a:spLocks noGrp="1" noChangeArrowheads="1"/>
          </p:cNvSpPr>
          <p:nvPr>
            <p:ph type="body" idx="1"/>
          </p:nvPr>
        </p:nvSpPr>
        <p:spPr>
          <a:noFill/>
          <a:ln/>
        </p:spPr>
        <p:txBody>
          <a:bodyPr/>
          <a:lstStyle/>
          <a:p>
            <a:r>
              <a:rPr lang="en-US"/>
              <a:t>A simpler version of the histogram is the so-called “box and whisker plot” of the “box plot”.  </a:t>
            </a:r>
          </a:p>
          <a:p>
            <a:endParaRPr lang="en-US"/>
          </a:p>
          <a:p>
            <a:r>
              <a:rPr lang="en-US"/>
              <a:t>The box plot summarizes data by showing 6 numbers, that are: the minimum, the 25%-tile, the median, the mean, the 75%-tile, and the maximum. </a:t>
            </a:r>
          </a:p>
          <a:p>
            <a:pPr algn="just"/>
            <a:endParaRPr lang="en-US">
              <a:cs typeface="Times New Roman" pitchFamily="18" charset="0"/>
            </a:endParaRPr>
          </a:p>
          <a:p>
            <a:pPr algn="just"/>
            <a:r>
              <a:rPr lang="en-US">
                <a:cs typeface="Times New Roman" pitchFamily="18" charset="0"/>
              </a:rPr>
              <a:t>The </a:t>
            </a:r>
            <a:r>
              <a:rPr lang="en-US" b="1">
                <a:cs typeface="Times New Roman" pitchFamily="18" charset="0"/>
              </a:rPr>
              <a:t>interquartile range</a:t>
            </a:r>
            <a:r>
              <a:rPr lang="en-US">
                <a:cs typeface="Times New Roman" pitchFamily="18" charset="0"/>
              </a:rPr>
              <a:t> is the distance between the 75</a:t>
            </a:r>
            <a:r>
              <a:rPr lang="en-US" baseline="30000">
                <a:cs typeface="Times New Roman" pitchFamily="18" charset="0"/>
              </a:rPr>
              <a:t>th</a:t>
            </a:r>
            <a:r>
              <a:rPr lang="en-US">
                <a:cs typeface="Times New Roman" pitchFamily="18" charset="0"/>
              </a:rPr>
              <a:t> percentile and the 25</a:t>
            </a:r>
            <a:r>
              <a:rPr lang="en-US" baseline="30000">
                <a:cs typeface="Times New Roman" pitchFamily="18" charset="0"/>
              </a:rPr>
              <a:t>th</a:t>
            </a:r>
            <a:r>
              <a:rPr lang="en-US">
                <a:cs typeface="Times New Roman" pitchFamily="18" charset="0"/>
              </a:rPr>
              <a:t> percentile.  </a:t>
            </a:r>
          </a:p>
          <a:p>
            <a:pPr algn="just"/>
            <a:endParaRPr lang="en-US">
              <a:cs typeface="Times New Roman" pitchFamily="18" charset="0"/>
            </a:endParaRPr>
          </a:p>
          <a:p>
            <a:pPr algn="just"/>
            <a:r>
              <a:rPr lang="en-US">
                <a:cs typeface="Times New Roman" pitchFamily="18" charset="0"/>
              </a:rPr>
              <a:t>The whiskers of the box plot usually stop at 1.5 times the interquartile range to highlight possible outliers, which are shown as dots.</a:t>
            </a:r>
          </a:p>
          <a:p>
            <a:endParaRPr lang="en-US"/>
          </a:p>
          <a:p>
            <a:r>
              <a:rPr lang="en-US"/>
              <a:t>The box plot is especially helpful for indicating whether a distribution is skewed and whether there are any unusual observations (outliers) in the data set.</a:t>
            </a:r>
          </a:p>
        </p:txBody>
      </p:sp>
    </p:spTree>
    <p:extLst>
      <p:ext uri="{BB962C8B-B14F-4D97-AF65-F5344CB8AC3E}">
        <p14:creationId xmlns:p14="http://schemas.microsoft.com/office/powerpoint/2010/main" val="173235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noRot="1" noChangeAspect="1" noChangeArrowheads="1" noTextEdit="1"/>
          </p:cNvSpPr>
          <p:nvPr>
            <p:ph type="sldImg"/>
          </p:nvPr>
        </p:nvSpPr>
        <p:spPr>
          <a:xfrm>
            <a:off x="1522413" y="685800"/>
            <a:ext cx="3622675" cy="2717800"/>
          </a:xfrm>
          <a:ln/>
        </p:spPr>
      </p:sp>
      <p:sp>
        <p:nvSpPr>
          <p:cNvPr id="1012739" name="Rectangle 3"/>
          <p:cNvSpPr>
            <a:spLocks noGrp="1" noChangeArrowheads="1"/>
          </p:cNvSpPr>
          <p:nvPr>
            <p:ph type="body" idx="1"/>
          </p:nvPr>
        </p:nvSpPr>
        <p:spPr/>
        <p:txBody>
          <a:bodyPr/>
          <a:lstStyle/>
          <a:p>
            <a:r>
              <a:rPr lang="en-US"/>
              <a:t>In environmental site investigations, Statistics is used in a variety of problems, such as:</a:t>
            </a:r>
          </a:p>
          <a:p>
            <a:pPr lvl="1">
              <a:buFontTx/>
              <a:buChar char="•"/>
            </a:pPr>
            <a:r>
              <a:rPr lang="en-US"/>
              <a:t> Site Characterization</a:t>
            </a:r>
          </a:p>
          <a:p>
            <a:pPr lvl="1">
              <a:buFontTx/>
              <a:buChar char="•"/>
            </a:pPr>
            <a:r>
              <a:rPr lang="en-US"/>
              <a:t> Sampling Design</a:t>
            </a:r>
          </a:p>
          <a:p>
            <a:pPr lvl="1">
              <a:buFontTx/>
              <a:buChar char="•"/>
            </a:pPr>
            <a:r>
              <a:rPr lang="en-US"/>
              <a:t> Attainment of Cleanup Goals</a:t>
            </a:r>
          </a:p>
          <a:p>
            <a:pPr lvl="1">
              <a:buFontTx/>
              <a:buChar char="•"/>
            </a:pPr>
            <a:r>
              <a:rPr lang="en-US"/>
              <a:t> Risk Assessment</a:t>
            </a:r>
          </a:p>
          <a:p>
            <a:pPr lvl="1">
              <a:buFontTx/>
              <a:buChar char="•"/>
            </a:pPr>
            <a:r>
              <a:rPr lang="en-US"/>
              <a:t> Compliance Monitoring</a:t>
            </a:r>
          </a:p>
          <a:p>
            <a:endParaRPr lang="en-US"/>
          </a:p>
          <a:p>
            <a:r>
              <a:rPr lang="en-US"/>
              <a:t>Let’s explore each of these problems through examples.</a:t>
            </a:r>
          </a:p>
          <a:p>
            <a:endParaRPr lang="en-US"/>
          </a:p>
          <a:p>
            <a:r>
              <a:rPr lang="en-US"/>
              <a:t>Ask participants to share their experiences, when discussing the above problems. </a:t>
            </a:r>
          </a:p>
          <a:p>
            <a:pPr>
              <a:buFontTx/>
              <a:buChar char="•"/>
            </a:pPr>
            <a:endParaRPr lang="en-US"/>
          </a:p>
        </p:txBody>
      </p:sp>
    </p:spTree>
    <p:extLst>
      <p:ext uri="{BB962C8B-B14F-4D97-AF65-F5344CB8AC3E}">
        <p14:creationId xmlns:p14="http://schemas.microsoft.com/office/powerpoint/2010/main" val="38936894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2"/>
          <p:cNvSpPr>
            <a:spLocks noGrp="1" noRot="1" noChangeAspect="1" noChangeArrowheads="1" noTextEdit="1"/>
          </p:cNvSpPr>
          <p:nvPr>
            <p:ph type="sldImg"/>
          </p:nvPr>
        </p:nvSpPr>
        <p:spPr>
          <a:xfrm>
            <a:off x="1636713" y="711200"/>
            <a:ext cx="3444875" cy="2584450"/>
          </a:xfrm>
          <a:ln/>
        </p:spPr>
      </p:sp>
      <p:sp>
        <p:nvSpPr>
          <p:cNvPr id="1284099" name="Rectangle 3"/>
          <p:cNvSpPr>
            <a:spLocks noGrp="1" noChangeArrowheads="1"/>
          </p:cNvSpPr>
          <p:nvPr>
            <p:ph type="body" idx="1"/>
          </p:nvPr>
        </p:nvSpPr>
        <p:spPr>
          <a:noFill/>
          <a:ln/>
        </p:spPr>
        <p:txBody>
          <a:bodyPr/>
          <a:lstStyle/>
          <a:p>
            <a:r>
              <a:rPr lang="en-US"/>
              <a:t>These box plots show a normal distribution versus a log normal distribution.</a:t>
            </a:r>
          </a:p>
          <a:p>
            <a:endParaRPr lang="en-US"/>
          </a:p>
          <a:p>
            <a:r>
              <a:rPr lang="en-US"/>
              <a:t>They are good examples of how the plots graphically portray the main features of the sample distributions.   The box plot on the left is for a normal dataset.  This plot is symmetrical, and the mean equals the median. </a:t>
            </a:r>
          </a:p>
          <a:p>
            <a:endParaRPr lang="en-US"/>
          </a:p>
          <a:p>
            <a:r>
              <a:rPr lang="en-US"/>
              <a:t>The box plot on the right is for a positively skewed lognormal dataset.  Notice that the mean is greater than the median. </a:t>
            </a:r>
          </a:p>
        </p:txBody>
      </p:sp>
    </p:spTree>
    <p:extLst>
      <p:ext uri="{BB962C8B-B14F-4D97-AF65-F5344CB8AC3E}">
        <p14:creationId xmlns:p14="http://schemas.microsoft.com/office/powerpoint/2010/main" val="917871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Rectangle 2"/>
          <p:cNvSpPr>
            <a:spLocks noChangeArrowheads="1"/>
          </p:cNvSpPr>
          <p:nvPr/>
        </p:nvSpPr>
        <p:spPr bwMode="auto">
          <a:xfrm>
            <a:off x="4140200" y="0"/>
            <a:ext cx="3162300" cy="476250"/>
          </a:xfrm>
          <a:prstGeom prst="rect">
            <a:avLst/>
          </a:prstGeom>
          <a:noFill/>
          <a:ln w="12700">
            <a:noFill/>
            <a:miter lim="800000"/>
            <a:headEnd/>
            <a:tailEnd/>
          </a:ln>
          <a:effectLst/>
        </p:spPr>
        <p:txBody>
          <a:bodyPr wrap="none" anchor="ctr"/>
          <a:lstStyle/>
          <a:p>
            <a:endParaRPr lang="en-US"/>
          </a:p>
        </p:txBody>
      </p:sp>
      <p:sp>
        <p:nvSpPr>
          <p:cNvPr id="1286147" name="Rectangle 3"/>
          <p:cNvSpPr>
            <a:spLocks noChangeArrowheads="1"/>
          </p:cNvSpPr>
          <p:nvPr/>
        </p:nvSpPr>
        <p:spPr bwMode="auto">
          <a:xfrm>
            <a:off x="0" y="9107488"/>
            <a:ext cx="3162300" cy="481012"/>
          </a:xfrm>
          <a:prstGeom prst="rect">
            <a:avLst/>
          </a:prstGeom>
          <a:noFill/>
          <a:ln w="12700">
            <a:noFill/>
            <a:miter lim="800000"/>
            <a:headEnd/>
            <a:tailEnd/>
          </a:ln>
          <a:effectLst/>
        </p:spPr>
        <p:txBody>
          <a:bodyPr wrap="none" anchor="ctr"/>
          <a:lstStyle/>
          <a:p>
            <a:endParaRPr lang="en-US"/>
          </a:p>
        </p:txBody>
      </p:sp>
      <p:sp>
        <p:nvSpPr>
          <p:cNvPr id="1286148" name="Rectangle 4"/>
          <p:cNvSpPr>
            <a:spLocks noChangeArrowheads="1"/>
          </p:cNvSpPr>
          <p:nvPr/>
        </p:nvSpPr>
        <p:spPr bwMode="auto">
          <a:xfrm>
            <a:off x="0" y="0"/>
            <a:ext cx="3162300" cy="476250"/>
          </a:xfrm>
          <a:prstGeom prst="rect">
            <a:avLst/>
          </a:prstGeom>
          <a:noFill/>
          <a:ln w="12700">
            <a:noFill/>
            <a:miter lim="800000"/>
            <a:headEnd/>
            <a:tailEnd/>
          </a:ln>
          <a:effectLst/>
        </p:spPr>
        <p:txBody>
          <a:bodyPr wrap="none" anchor="ctr"/>
          <a:lstStyle/>
          <a:p>
            <a:endParaRPr lang="en-US"/>
          </a:p>
        </p:txBody>
      </p:sp>
      <p:sp>
        <p:nvSpPr>
          <p:cNvPr id="1286149" name="Rectangle 5"/>
          <p:cNvSpPr>
            <a:spLocks noGrp="1" noChangeArrowheads="1"/>
          </p:cNvSpPr>
          <p:nvPr>
            <p:ph type="body" idx="1"/>
          </p:nvPr>
        </p:nvSpPr>
        <p:spPr>
          <a:xfrm>
            <a:off x="809625" y="3894138"/>
            <a:ext cx="5581650" cy="4260850"/>
          </a:xfrm>
          <a:noFill/>
          <a:ln/>
        </p:spPr>
        <p:txBody>
          <a:bodyPr lIns="95641" tIns="46981" rIns="95641" bIns="46981"/>
          <a:lstStyle/>
          <a:p>
            <a:r>
              <a:rPr lang="en-US"/>
              <a:t>In many cases, multiple box plots can provide an excellent way to compare different datasets.  For this purpose, </a:t>
            </a:r>
            <a:r>
              <a:rPr lang="en-US">
                <a:cs typeface="Times New Roman" pitchFamily="18" charset="0"/>
              </a:rPr>
              <a:t>multiple box plots can be placed on a single graph to quickly assess the differences in the datasets collected in different geographical regions or time periods, etc.  </a:t>
            </a:r>
          </a:p>
          <a:p>
            <a:pPr algn="just"/>
            <a:endParaRPr lang="en-US">
              <a:cs typeface="Times New Roman" pitchFamily="18" charset="0"/>
            </a:endParaRPr>
          </a:p>
          <a:p>
            <a:pPr algn="just"/>
            <a:r>
              <a:rPr lang="en-US">
                <a:cs typeface="Times New Roman" pitchFamily="18" charset="0"/>
              </a:rPr>
              <a:t>These plots are also useful for comparing data sets to a set of applicable background data.</a:t>
            </a:r>
            <a:endParaRPr lang="en-US"/>
          </a:p>
        </p:txBody>
      </p:sp>
      <p:sp>
        <p:nvSpPr>
          <p:cNvPr id="1286150" name="Rectangle 6"/>
          <p:cNvSpPr>
            <a:spLocks noGrp="1" noRot="1" noChangeAspect="1" noChangeArrowheads="1" noTextEdit="1"/>
          </p:cNvSpPr>
          <p:nvPr>
            <p:ph type="sldImg"/>
          </p:nvPr>
        </p:nvSpPr>
        <p:spPr>
          <a:xfrm>
            <a:off x="1557338" y="715963"/>
            <a:ext cx="3544887" cy="2660650"/>
          </a:xfrm>
          <a:ln w="12700" cap="flat">
            <a:solidFill>
              <a:schemeClr val="tx1"/>
            </a:solidFill>
          </a:ln>
        </p:spPr>
      </p:sp>
    </p:spTree>
    <p:extLst>
      <p:ext uri="{BB962C8B-B14F-4D97-AF65-F5344CB8AC3E}">
        <p14:creationId xmlns:p14="http://schemas.microsoft.com/office/powerpoint/2010/main" val="13968549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Rectangle 2"/>
          <p:cNvSpPr>
            <a:spLocks noChangeArrowheads="1"/>
          </p:cNvSpPr>
          <p:nvPr/>
        </p:nvSpPr>
        <p:spPr bwMode="auto">
          <a:xfrm>
            <a:off x="4140200" y="0"/>
            <a:ext cx="3162300" cy="476250"/>
          </a:xfrm>
          <a:prstGeom prst="rect">
            <a:avLst/>
          </a:prstGeom>
          <a:noFill/>
          <a:ln w="12700">
            <a:noFill/>
            <a:miter lim="800000"/>
            <a:headEnd/>
            <a:tailEnd/>
          </a:ln>
          <a:effectLst/>
        </p:spPr>
        <p:txBody>
          <a:bodyPr wrap="none" anchor="ctr"/>
          <a:lstStyle/>
          <a:p>
            <a:endParaRPr lang="en-US"/>
          </a:p>
        </p:txBody>
      </p:sp>
      <p:sp>
        <p:nvSpPr>
          <p:cNvPr id="1288195" name="Rectangle 3"/>
          <p:cNvSpPr>
            <a:spLocks noChangeArrowheads="1"/>
          </p:cNvSpPr>
          <p:nvPr/>
        </p:nvSpPr>
        <p:spPr bwMode="auto">
          <a:xfrm>
            <a:off x="0" y="9107488"/>
            <a:ext cx="3162300" cy="481012"/>
          </a:xfrm>
          <a:prstGeom prst="rect">
            <a:avLst/>
          </a:prstGeom>
          <a:noFill/>
          <a:ln w="12700">
            <a:noFill/>
            <a:miter lim="800000"/>
            <a:headEnd/>
            <a:tailEnd/>
          </a:ln>
          <a:effectLst/>
        </p:spPr>
        <p:txBody>
          <a:bodyPr wrap="none" anchor="ctr"/>
          <a:lstStyle/>
          <a:p>
            <a:endParaRPr lang="en-US"/>
          </a:p>
        </p:txBody>
      </p:sp>
      <p:sp>
        <p:nvSpPr>
          <p:cNvPr id="1288196" name="Rectangle 4"/>
          <p:cNvSpPr>
            <a:spLocks noChangeArrowheads="1"/>
          </p:cNvSpPr>
          <p:nvPr/>
        </p:nvSpPr>
        <p:spPr bwMode="auto">
          <a:xfrm>
            <a:off x="0" y="0"/>
            <a:ext cx="3162300" cy="476250"/>
          </a:xfrm>
          <a:prstGeom prst="rect">
            <a:avLst/>
          </a:prstGeom>
          <a:noFill/>
          <a:ln w="12700">
            <a:noFill/>
            <a:miter lim="800000"/>
            <a:headEnd/>
            <a:tailEnd/>
          </a:ln>
          <a:effectLst/>
        </p:spPr>
        <p:txBody>
          <a:bodyPr wrap="none" anchor="ctr"/>
          <a:lstStyle/>
          <a:p>
            <a:endParaRPr lang="en-US"/>
          </a:p>
        </p:txBody>
      </p:sp>
      <p:sp>
        <p:nvSpPr>
          <p:cNvPr id="1288197" name="Rectangle 5"/>
          <p:cNvSpPr>
            <a:spLocks noGrp="1" noRot="1" noChangeAspect="1" noChangeArrowheads="1" noTextEdit="1"/>
          </p:cNvSpPr>
          <p:nvPr>
            <p:ph type="sldImg"/>
          </p:nvPr>
        </p:nvSpPr>
        <p:spPr>
          <a:xfrm>
            <a:off x="1557338" y="715963"/>
            <a:ext cx="3544887" cy="2660650"/>
          </a:xfrm>
          <a:ln w="12700" cap="flat">
            <a:solidFill>
              <a:schemeClr val="tx1"/>
            </a:solidFill>
          </a:ln>
        </p:spPr>
      </p:sp>
      <p:sp>
        <p:nvSpPr>
          <p:cNvPr id="1288198" name="Rectangle 6"/>
          <p:cNvSpPr>
            <a:spLocks noGrp="1" noChangeArrowheads="1"/>
          </p:cNvSpPr>
          <p:nvPr>
            <p:ph type="body" idx="1"/>
          </p:nvPr>
        </p:nvSpPr>
        <p:spPr>
          <a:xfrm>
            <a:off x="809625" y="3894138"/>
            <a:ext cx="5581650" cy="4260850"/>
          </a:xfrm>
          <a:noFill/>
          <a:ln/>
        </p:spPr>
        <p:txBody>
          <a:bodyPr lIns="95641" tIns="46981" rIns="95641" bIns="46981"/>
          <a:lstStyle/>
          <a:p>
            <a:pPr algn="just"/>
            <a:r>
              <a:rPr lang="en-US">
                <a:cs typeface="Times New Roman" pitchFamily="18" charset="0"/>
              </a:rPr>
              <a:t>Another effective way to visually assess the sample set distribution is the probability plot.</a:t>
            </a:r>
          </a:p>
          <a:p>
            <a:pPr algn="just"/>
            <a:endParaRPr lang="en-US">
              <a:cs typeface="Times New Roman" pitchFamily="18" charset="0"/>
            </a:endParaRPr>
          </a:p>
          <a:p>
            <a:pPr algn="just"/>
            <a:r>
              <a:rPr lang="en-US">
                <a:cs typeface="Times New Roman" pitchFamily="18" charset="0"/>
              </a:rPr>
              <a:t>Probability plots depict observed data vs. their expected values or probabilities based on  specified distribution models</a:t>
            </a:r>
          </a:p>
          <a:p>
            <a:pPr algn="just"/>
            <a:endParaRPr lang="en-US">
              <a:cs typeface="Times New Roman" pitchFamily="18" charset="0"/>
            </a:endParaRPr>
          </a:p>
          <a:p>
            <a:pPr algn="just"/>
            <a:r>
              <a:rPr lang="en-US">
                <a:cs typeface="Times New Roman" pitchFamily="18" charset="0"/>
              </a:rPr>
              <a:t>Probability plots are used for:</a:t>
            </a:r>
          </a:p>
          <a:p>
            <a:pPr lvl="1" algn="just">
              <a:buFontTx/>
              <a:buChar char="•"/>
            </a:pPr>
            <a:r>
              <a:rPr lang="en-US">
                <a:cs typeface="Times New Roman" pitchFamily="18" charset="0"/>
              </a:rPr>
              <a:t> Check if the sample set fits a specified probability model</a:t>
            </a:r>
          </a:p>
          <a:p>
            <a:pPr lvl="1" algn="just">
              <a:buFontTx/>
              <a:buChar char="•"/>
            </a:pPr>
            <a:r>
              <a:rPr lang="en-US">
                <a:cs typeface="Times New Roman" pitchFamily="18" charset="0"/>
              </a:rPr>
              <a:t> Identify outliers</a:t>
            </a:r>
          </a:p>
          <a:p>
            <a:pPr lvl="1" algn="just">
              <a:buFontTx/>
              <a:buChar char="•"/>
            </a:pPr>
            <a:r>
              <a:rPr lang="en-US">
                <a:cs typeface="Times New Roman" pitchFamily="18" charset="0"/>
              </a:rPr>
              <a:t> Determine if the data set consists of a single or multiple populations</a:t>
            </a:r>
          </a:p>
          <a:p>
            <a:pPr algn="just"/>
            <a:endParaRPr lang="en-US">
              <a:cs typeface="Times New Roman" pitchFamily="18" charset="0"/>
            </a:endParaRPr>
          </a:p>
          <a:p>
            <a:pPr algn="just"/>
            <a:r>
              <a:rPr lang="en-US">
                <a:cs typeface="Times New Roman" pitchFamily="18" charset="0"/>
              </a:rPr>
              <a:t>There are different Types of Probability Plots, including:</a:t>
            </a:r>
          </a:p>
          <a:p>
            <a:pPr lvl="1" algn="just">
              <a:buFontTx/>
              <a:buChar char="•"/>
            </a:pPr>
            <a:r>
              <a:rPr lang="en-US">
                <a:cs typeface="Times New Roman" pitchFamily="18" charset="0"/>
              </a:rPr>
              <a:t> Normal Probability Graph Papers</a:t>
            </a:r>
          </a:p>
          <a:p>
            <a:pPr lvl="1" algn="just">
              <a:buFontTx/>
              <a:buChar char="•"/>
            </a:pPr>
            <a:r>
              <a:rPr lang="en-US">
                <a:cs typeface="Times New Roman" pitchFamily="18" charset="0"/>
              </a:rPr>
              <a:t> Probability-Probability or P-P Plots</a:t>
            </a:r>
          </a:p>
          <a:p>
            <a:pPr lvl="1" algn="just">
              <a:buFontTx/>
              <a:buChar char="•"/>
            </a:pPr>
            <a:r>
              <a:rPr lang="en-US">
                <a:cs typeface="Times New Roman" pitchFamily="18" charset="0"/>
              </a:rPr>
              <a:t> Quantile-Quantile or Q-Q Plots</a:t>
            </a:r>
          </a:p>
          <a:p>
            <a:pPr algn="just"/>
            <a:endParaRPr lang="en-US">
              <a:cs typeface="Times New Roman" pitchFamily="18" charset="0"/>
            </a:endParaRPr>
          </a:p>
          <a:p>
            <a:pPr algn="just"/>
            <a:r>
              <a:rPr lang="en-US">
                <a:cs typeface="Times New Roman" pitchFamily="18" charset="0"/>
              </a:rPr>
              <a:t>We now explore these types of probability plots.</a:t>
            </a:r>
            <a:endParaRPr lang="en-US">
              <a:latin typeface="Helvetica" pitchFamily="34" charset="0"/>
              <a:cs typeface="Times New Roman" pitchFamily="18" charset="0"/>
            </a:endParaRPr>
          </a:p>
          <a:p>
            <a:pPr algn="just"/>
            <a:endParaRPr lang="en-US">
              <a:cs typeface="Times New Roman" pitchFamily="18" charset="0"/>
            </a:endParaRPr>
          </a:p>
          <a:p>
            <a:endParaRPr lang="en-US"/>
          </a:p>
        </p:txBody>
      </p:sp>
    </p:spTree>
    <p:extLst>
      <p:ext uri="{BB962C8B-B14F-4D97-AF65-F5344CB8AC3E}">
        <p14:creationId xmlns:p14="http://schemas.microsoft.com/office/powerpoint/2010/main" val="17826247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74" name="Rectangle 2"/>
          <p:cNvSpPr>
            <a:spLocks noGrp="1" noRot="1" noChangeAspect="1" noChangeArrowheads="1" noTextEdit="1"/>
          </p:cNvSpPr>
          <p:nvPr>
            <p:ph type="sldImg"/>
          </p:nvPr>
        </p:nvSpPr>
        <p:spPr>
          <a:xfrm>
            <a:off x="1522413" y="685800"/>
            <a:ext cx="3622675" cy="2717800"/>
          </a:xfrm>
          <a:ln/>
        </p:spPr>
      </p:sp>
      <p:sp>
        <p:nvSpPr>
          <p:cNvPr id="1513475" name="Rectangle 3"/>
          <p:cNvSpPr>
            <a:spLocks noGrp="1" noChangeArrowheads="1"/>
          </p:cNvSpPr>
          <p:nvPr>
            <p:ph type="body" idx="1"/>
          </p:nvPr>
        </p:nvSpPr>
        <p:spPr/>
        <p:txBody>
          <a:bodyPr/>
          <a:lstStyle/>
          <a:p>
            <a:pPr algn="just"/>
            <a:r>
              <a:rPr lang="en-US" sz="1000">
                <a:cs typeface="Times New Roman" pitchFamily="18" charset="0"/>
              </a:rPr>
              <a:t>This is the old fashioned probability plot that requires a special graph paper.  Nowadays with the advent of statistical software, the normal graph papers are less used.  The process is easy:</a:t>
            </a:r>
          </a:p>
          <a:p>
            <a:endParaRPr lang="en-US" sz="1000"/>
          </a:p>
          <a:p>
            <a:r>
              <a:rPr lang="en-US" sz="1000"/>
              <a:t>Plot ranked data (ascending) vs. their observed cumulative probability (rank divided by sample size + 1) on a “normal” probability graph.</a:t>
            </a:r>
          </a:p>
          <a:p>
            <a:endParaRPr lang="en-US" sz="1000"/>
          </a:p>
          <a:p>
            <a:r>
              <a:rPr lang="en-US" sz="1000"/>
              <a:t>The X-axis of this plot shows cumulative probabilities consistent with a normal distribution: 50% is at the center, and as we move toward the tails, we approach, 0% and 100% at a diminishing rate – just like the bell shape of the normal distribution.</a:t>
            </a:r>
          </a:p>
          <a:p>
            <a:endParaRPr lang="en-US" sz="1000"/>
          </a:p>
          <a:p>
            <a:r>
              <a:rPr lang="en-US" sz="1000"/>
              <a:t>If we use a linear-scale Y-axis, then the graph is assuming a normal distribution.</a:t>
            </a:r>
          </a:p>
          <a:p>
            <a:r>
              <a:rPr lang="en-US" sz="1000"/>
              <a:t>If we use a log-scale Y-axis, then the graph is assuming a log-normal distribution.</a:t>
            </a:r>
          </a:p>
          <a:p>
            <a:endParaRPr lang="en-US" sz="1000"/>
          </a:p>
          <a:p>
            <a:r>
              <a:rPr lang="en-US" sz="1000"/>
              <a:t>If plotted points form a straight line, then the specified model is a good fit.  </a:t>
            </a:r>
          </a:p>
          <a:p>
            <a:endParaRPr lang="en-US" sz="1000"/>
          </a:p>
          <a:p>
            <a:r>
              <a:rPr lang="en-US" sz="1000"/>
              <a:t>In this example, the top plot is a poor fit, because it dies not form a straight line.  The bottom plot, however, is a good fit.  This plot has a log-scale Y-axis, and thus, the data is log-normal.</a:t>
            </a:r>
          </a:p>
          <a:p>
            <a:endParaRPr lang="en-US" sz="1000"/>
          </a:p>
          <a:p>
            <a:r>
              <a:rPr lang="en-US" sz="1000"/>
              <a:t>The normal graphs are only limited to normal and log-normal models.  Other probability plots, however, can be easily applied to a variety of distributions.</a:t>
            </a:r>
          </a:p>
        </p:txBody>
      </p:sp>
    </p:spTree>
    <p:extLst>
      <p:ext uri="{BB962C8B-B14F-4D97-AF65-F5344CB8AC3E}">
        <p14:creationId xmlns:p14="http://schemas.microsoft.com/office/powerpoint/2010/main" val="1701953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546" name="Rectangle 2"/>
          <p:cNvSpPr>
            <a:spLocks noGrp="1" noRot="1" noChangeAspect="1" noChangeArrowheads="1" noTextEdit="1"/>
          </p:cNvSpPr>
          <p:nvPr>
            <p:ph type="sldImg"/>
          </p:nvPr>
        </p:nvSpPr>
        <p:spPr>
          <a:xfrm>
            <a:off x="1522413" y="685800"/>
            <a:ext cx="3622675" cy="2717800"/>
          </a:xfrm>
          <a:ln/>
        </p:spPr>
      </p:sp>
      <p:sp>
        <p:nvSpPr>
          <p:cNvPr id="1516547" name="Rectangle 3"/>
          <p:cNvSpPr>
            <a:spLocks noGrp="1" noChangeArrowheads="1"/>
          </p:cNvSpPr>
          <p:nvPr>
            <p:ph type="body" idx="1"/>
          </p:nvPr>
        </p:nvSpPr>
        <p:spPr/>
        <p:txBody>
          <a:bodyPr/>
          <a:lstStyle/>
          <a:p>
            <a:r>
              <a:rPr lang="en-US"/>
              <a:t>Let’s now look at the applications of probability plots.</a:t>
            </a:r>
          </a:p>
          <a:p>
            <a:endParaRPr lang="en-US"/>
          </a:p>
          <a:p>
            <a:r>
              <a:rPr lang="en-US"/>
              <a:t>In this slide we use Q-Q plots to determine the probability distribution of lead data in Exercise 1.</a:t>
            </a:r>
          </a:p>
          <a:p>
            <a:endParaRPr lang="en-US"/>
          </a:p>
          <a:p>
            <a:r>
              <a:rPr lang="en-US"/>
              <a:t>Conclusion: lead data are log-normally distributed.  There is also a possible outlier.</a:t>
            </a:r>
          </a:p>
        </p:txBody>
      </p:sp>
    </p:spTree>
    <p:extLst>
      <p:ext uri="{BB962C8B-B14F-4D97-AF65-F5344CB8AC3E}">
        <p14:creationId xmlns:p14="http://schemas.microsoft.com/office/powerpoint/2010/main" val="14422356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242" name="Rectangle 2"/>
          <p:cNvSpPr>
            <a:spLocks noGrp="1" noRot="1" noChangeAspect="1" noChangeArrowheads="1" noTextEdit="1"/>
          </p:cNvSpPr>
          <p:nvPr>
            <p:ph type="sldImg"/>
          </p:nvPr>
        </p:nvSpPr>
        <p:spPr>
          <a:xfrm>
            <a:off x="1636713" y="711200"/>
            <a:ext cx="3444875" cy="2584450"/>
          </a:xfrm>
          <a:ln/>
        </p:spPr>
      </p:sp>
      <p:sp>
        <p:nvSpPr>
          <p:cNvPr id="1418243" name="Rectangle 3"/>
          <p:cNvSpPr>
            <a:spLocks noGrp="1" noChangeArrowheads="1"/>
          </p:cNvSpPr>
          <p:nvPr>
            <p:ph type="body" idx="1"/>
          </p:nvPr>
        </p:nvSpPr>
        <p:spPr>
          <a:noFill/>
          <a:ln/>
        </p:spPr>
        <p:txBody>
          <a:bodyPr/>
          <a:lstStyle/>
          <a:p>
            <a:r>
              <a:rPr lang="en-US"/>
              <a:t>Probability plots also use multiple populations by yielding segmented and gaped plots.</a:t>
            </a:r>
          </a:p>
          <a:p>
            <a:endParaRPr lang="en-US"/>
          </a:p>
          <a:p>
            <a:r>
              <a:rPr lang="en-US"/>
              <a:t>Here we see 3 distinct populations represented by three separate straight lines with distinct changes in the slope.</a:t>
            </a:r>
          </a:p>
          <a:p>
            <a:endParaRPr lang="en-US"/>
          </a:p>
          <a:p>
            <a:r>
              <a:rPr lang="en-US"/>
              <a:t>This graphical tool is used in background analysis to distinguish a natural or manmade background constituent from a release.</a:t>
            </a:r>
          </a:p>
        </p:txBody>
      </p:sp>
    </p:spTree>
    <p:extLst>
      <p:ext uri="{BB962C8B-B14F-4D97-AF65-F5344CB8AC3E}">
        <p14:creationId xmlns:p14="http://schemas.microsoft.com/office/powerpoint/2010/main" val="23595711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4" name="Rectangle 2"/>
          <p:cNvSpPr>
            <a:spLocks noGrp="1" noRot="1" noChangeAspect="1" noChangeArrowheads="1" noTextEdit="1"/>
          </p:cNvSpPr>
          <p:nvPr>
            <p:ph type="sldImg"/>
          </p:nvPr>
        </p:nvSpPr>
        <p:spPr>
          <a:xfrm>
            <a:off x="1522413" y="685800"/>
            <a:ext cx="3622675" cy="2717800"/>
          </a:xfrm>
          <a:ln/>
        </p:spPr>
      </p:sp>
      <p:sp>
        <p:nvSpPr>
          <p:cNvPr id="1646595" name="Rectangle 3"/>
          <p:cNvSpPr>
            <a:spLocks noGrp="1" noChangeArrowheads="1"/>
          </p:cNvSpPr>
          <p:nvPr>
            <p:ph type="body" idx="1"/>
          </p:nvPr>
        </p:nvSpPr>
        <p:spPr/>
        <p:txBody>
          <a:bodyPr/>
          <a:lstStyle/>
          <a:p>
            <a:r>
              <a:rPr lang="en-US"/>
              <a:t>NewFields ArcGIS application (NF_Geostat) offers normal and log-normal probability plots.</a:t>
            </a:r>
          </a:p>
        </p:txBody>
      </p:sp>
    </p:spTree>
    <p:extLst>
      <p:ext uri="{BB962C8B-B14F-4D97-AF65-F5344CB8AC3E}">
        <p14:creationId xmlns:p14="http://schemas.microsoft.com/office/powerpoint/2010/main" val="7970206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546" name="Rectangle 2"/>
          <p:cNvSpPr>
            <a:spLocks noGrp="1" noRot="1" noChangeAspect="1" noChangeArrowheads="1" noTextEdit="1"/>
          </p:cNvSpPr>
          <p:nvPr>
            <p:ph type="sldImg"/>
          </p:nvPr>
        </p:nvSpPr>
        <p:spPr>
          <a:xfrm>
            <a:off x="1522413" y="685800"/>
            <a:ext cx="3622675" cy="2717800"/>
          </a:xfrm>
          <a:ln/>
        </p:spPr>
      </p:sp>
      <p:sp>
        <p:nvSpPr>
          <p:cNvPr id="1644547" name="Rectangle 3"/>
          <p:cNvSpPr>
            <a:spLocks noGrp="1" noChangeArrowheads="1"/>
          </p:cNvSpPr>
          <p:nvPr>
            <p:ph type="body" idx="1"/>
          </p:nvPr>
        </p:nvSpPr>
        <p:spPr/>
        <p:txBody>
          <a:bodyPr/>
          <a:lstStyle/>
          <a:p>
            <a:r>
              <a:rPr lang="en-US"/>
              <a:t>NewFields ArcGIS application (NF_Geostat) offers normal and log-normal probability plots.</a:t>
            </a:r>
          </a:p>
        </p:txBody>
      </p:sp>
    </p:spTree>
    <p:extLst>
      <p:ext uri="{BB962C8B-B14F-4D97-AF65-F5344CB8AC3E}">
        <p14:creationId xmlns:p14="http://schemas.microsoft.com/office/powerpoint/2010/main" val="2508365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386" name="Rectangle 2"/>
          <p:cNvSpPr>
            <a:spLocks noGrp="1" noRot="1" noChangeAspect="1" noChangeArrowheads="1" noTextEdit="1"/>
          </p:cNvSpPr>
          <p:nvPr>
            <p:ph type="sldImg"/>
          </p:nvPr>
        </p:nvSpPr>
        <p:spPr>
          <a:xfrm>
            <a:off x="1636713" y="711200"/>
            <a:ext cx="3444875" cy="2584450"/>
          </a:xfrm>
          <a:ln/>
        </p:spPr>
      </p:sp>
      <p:sp>
        <p:nvSpPr>
          <p:cNvPr id="1424387" name="Rectangle 3"/>
          <p:cNvSpPr>
            <a:spLocks noGrp="1" noChangeArrowheads="1"/>
          </p:cNvSpPr>
          <p:nvPr>
            <p:ph type="body" idx="1"/>
          </p:nvPr>
        </p:nvSpPr>
        <p:spPr>
          <a:noFill/>
          <a:ln/>
        </p:spPr>
        <p:txBody>
          <a:bodyPr/>
          <a:lstStyle/>
          <a:p>
            <a:r>
              <a:rPr lang="en-US"/>
              <a:t>In many cases, statistics can help us to answer certain types of questions.  If the answers to these questions are of a “yes-no” type, then hypothesis testing may be applicable, which is the next topic.</a:t>
            </a:r>
          </a:p>
        </p:txBody>
      </p:sp>
    </p:spTree>
    <p:extLst>
      <p:ext uri="{BB962C8B-B14F-4D97-AF65-F5344CB8AC3E}">
        <p14:creationId xmlns:p14="http://schemas.microsoft.com/office/powerpoint/2010/main" val="22629713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8" name="Rectangle 2"/>
          <p:cNvSpPr>
            <a:spLocks noChangeArrowheads="1"/>
          </p:cNvSpPr>
          <p:nvPr/>
        </p:nvSpPr>
        <p:spPr bwMode="auto">
          <a:xfrm>
            <a:off x="4140200" y="0"/>
            <a:ext cx="3162300" cy="476250"/>
          </a:xfrm>
          <a:prstGeom prst="rect">
            <a:avLst/>
          </a:prstGeom>
          <a:noFill/>
          <a:ln w="12700">
            <a:noFill/>
            <a:miter lim="800000"/>
            <a:headEnd/>
            <a:tailEnd/>
          </a:ln>
          <a:effectLst/>
        </p:spPr>
        <p:txBody>
          <a:bodyPr wrap="none" anchor="ctr"/>
          <a:lstStyle/>
          <a:p>
            <a:endParaRPr lang="en-US"/>
          </a:p>
        </p:txBody>
      </p:sp>
      <p:sp>
        <p:nvSpPr>
          <p:cNvPr id="1309699" name="Rectangle 3"/>
          <p:cNvSpPr>
            <a:spLocks noChangeArrowheads="1"/>
          </p:cNvSpPr>
          <p:nvPr/>
        </p:nvSpPr>
        <p:spPr bwMode="auto">
          <a:xfrm>
            <a:off x="0" y="9107488"/>
            <a:ext cx="3162300" cy="481012"/>
          </a:xfrm>
          <a:prstGeom prst="rect">
            <a:avLst/>
          </a:prstGeom>
          <a:noFill/>
          <a:ln w="12700">
            <a:noFill/>
            <a:miter lim="800000"/>
            <a:headEnd/>
            <a:tailEnd/>
          </a:ln>
          <a:effectLst/>
        </p:spPr>
        <p:txBody>
          <a:bodyPr wrap="none" anchor="ctr"/>
          <a:lstStyle/>
          <a:p>
            <a:endParaRPr lang="en-US"/>
          </a:p>
        </p:txBody>
      </p:sp>
      <p:sp>
        <p:nvSpPr>
          <p:cNvPr id="1309700" name="Rectangle 4"/>
          <p:cNvSpPr>
            <a:spLocks noChangeArrowheads="1"/>
          </p:cNvSpPr>
          <p:nvPr/>
        </p:nvSpPr>
        <p:spPr bwMode="auto">
          <a:xfrm>
            <a:off x="0" y="0"/>
            <a:ext cx="3162300" cy="476250"/>
          </a:xfrm>
          <a:prstGeom prst="rect">
            <a:avLst/>
          </a:prstGeom>
          <a:noFill/>
          <a:ln w="12700">
            <a:noFill/>
            <a:miter lim="800000"/>
            <a:headEnd/>
            <a:tailEnd/>
          </a:ln>
          <a:effectLst/>
        </p:spPr>
        <p:txBody>
          <a:bodyPr wrap="none" anchor="ctr"/>
          <a:lstStyle/>
          <a:p>
            <a:endParaRPr lang="en-US"/>
          </a:p>
        </p:txBody>
      </p:sp>
      <p:sp>
        <p:nvSpPr>
          <p:cNvPr id="1309701" name="Rectangle 5"/>
          <p:cNvSpPr>
            <a:spLocks noGrp="1" noRot="1" noChangeAspect="1" noChangeArrowheads="1" noTextEdit="1"/>
          </p:cNvSpPr>
          <p:nvPr>
            <p:ph type="sldImg"/>
          </p:nvPr>
        </p:nvSpPr>
        <p:spPr>
          <a:xfrm>
            <a:off x="1557338" y="715963"/>
            <a:ext cx="3544887" cy="2660650"/>
          </a:xfrm>
          <a:ln w="12700" cap="flat">
            <a:solidFill>
              <a:schemeClr val="tx1"/>
            </a:solidFill>
          </a:ln>
        </p:spPr>
      </p:sp>
      <p:sp>
        <p:nvSpPr>
          <p:cNvPr id="1309702" name="Rectangle 6"/>
          <p:cNvSpPr>
            <a:spLocks noGrp="1" noChangeArrowheads="1"/>
          </p:cNvSpPr>
          <p:nvPr>
            <p:ph type="body" idx="1"/>
          </p:nvPr>
        </p:nvSpPr>
        <p:spPr>
          <a:xfrm>
            <a:off x="809625" y="3894138"/>
            <a:ext cx="5581650" cy="4260850"/>
          </a:xfrm>
          <a:noFill/>
          <a:ln/>
        </p:spPr>
        <p:txBody>
          <a:bodyPr lIns="95641" tIns="46981" rIns="95641" bIns="46981"/>
          <a:lstStyle/>
          <a:p>
            <a:r>
              <a:rPr lang="en-US"/>
              <a:t>Why do we use hypothesis testing?  In environmental applications, there are many instances that we have to make a decision based on a yes or no to a specific question.  For example:</a:t>
            </a:r>
          </a:p>
          <a:p>
            <a:endParaRPr lang="en-US"/>
          </a:p>
          <a:p>
            <a:pPr>
              <a:buFontTx/>
              <a:buChar char="•"/>
            </a:pPr>
            <a:r>
              <a:rPr lang="en-US"/>
              <a:t> Before computing the exposure concentration, we are faced with a question: Are sample data normally distributed? </a:t>
            </a:r>
          </a:p>
          <a:p>
            <a:pPr>
              <a:buFontTx/>
              <a:buChar char="•"/>
            </a:pPr>
            <a:r>
              <a:rPr lang="en-US"/>
              <a:t> Are site data significantly higher than the background? Is the site impacted or simply part of background condition?</a:t>
            </a:r>
          </a:p>
          <a:p>
            <a:pPr>
              <a:buFontTx/>
              <a:buChar char="•"/>
            </a:pPr>
            <a:r>
              <a:rPr lang="en-US"/>
              <a:t> Is there a trend in the groundwater data time series over time?  Is there a release or not?</a:t>
            </a:r>
          </a:p>
          <a:p>
            <a:pPr>
              <a:buFontTx/>
              <a:buChar char="•"/>
            </a:pPr>
            <a:r>
              <a:rPr lang="en-US"/>
              <a:t> Did a groundwater treatment system reduce groundwater pollution levels?  Is the pump-and-treat system effective or just a waste of time-and-money?</a:t>
            </a:r>
          </a:p>
          <a:p>
            <a:pPr>
              <a:buFontTx/>
              <a:buChar char="•"/>
            </a:pPr>
            <a:endParaRPr lang="en-US"/>
          </a:p>
          <a:p>
            <a:r>
              <a:rPr lang="en-US"/>
              <a:t>All these questions may be answered through hypothesis testing.  The main advantages of these tests are: (1) they are quantitative; (2) they are consistent, and (3) they are repeatable.  So others can reach the same conclusion, if they repeat the process.</a:t>
            </a:r>
          </a:p>
          <a:p>
            <a:endParaRPr lang="en-US"/>
          </a:p>
        </p:txBody>
      </p:sp>
    </p:spTree>
    <p:extLst>
      <p:ext uri="{BB962C8B-B14F-4D97-AF65-F5344CB8AC3E}">
        <p14:creationId xmlns:p14="http://schemas.microsoft.com/office/powerpoint/2010/main" val="2519660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p:cNvSpPr>
            <a:spLocks noGrp="1" noRot="1" noChangeAspect="1" noChangeArrowheads="1" noTextEdit="1"/>
          </p:cNvSpPr>
          <p:nvPr>
            <p:ph type="sldImg"/>
          </p:nvPr>
        </p:nvSpPr>
        <p:spPr>
          <a:xfrm>
            <a:off x="1522413" y="685800"/>
            <a:ext cx="3622675" cy="2717800"/>
          </a:xfrm>
          <a:ln/>
        </p:spPr>
      </p:sp>
      <p:sp>
        <p:nvSpPr>
          <p:cNvPr id="1014787" name="Rectangle 3"/>
          <p:cNvSpPr>
            <a:spLocks noGrp="1" noChangeArrowheads="1"/>
          </p:cNvSpPr>
          <p:nvPr>
            <p:ph type="body" idx="1"/>
          </p:nvPr>
        </p:nvSpPr>
        <p:spPr/>
        <p:txBody>
          <a:bodyPr/>
          <a:lstStyle/>
          <a:p>
            <a:r>
              <a:rPr lang="en-US" sz="1000"/>
              <a:t>Site characterization data have been collected to delineate the vertical and horizontal extent of impact.  Now the question is: “are the elevated concentrations indicative of impact or background?”  And if there is impact, what is the background cutoff?</a:t>
            </a:r>
          </a:p>
          <a:p>
            <a:endParaRPr lang="en-US" sz="1000"/>
          </a:p>
          <a:p>
            <a:r>
              <a:rPr lang="en-US" sz="1000"/>
              <a:t>Statistics provides tool to address this problem by modeling both background and impact concentrations as random variables, i.e. variables that cover a range of concentrations.  </a:t>
            </a:r>
          </a:p>
          <a:p>
            <a:endParaRPr lang="en-US" sz="1000"/>
          </a:p>
          <a:p>
            <a:r>
              <a:rPr lang="en-US" sz="1000"/>
              <a:t>Under this statistical approach, the background and site datasets are compared to determine whether the site dataset is “significantly” higher than the background dataset.  This analysis is often referred to as the “Comparative Method.”  </a:t>
            </a:r>
          </a:p>
          <a:p>
            <a:endParaRPr lang="en-US" sz="1000"/>
          </a:p>
          <a:p>
            <a:r>
              <a:rPr lang="en-US" sz="1000"/>
              <a:t>Anomalous concentrations, which are substantially higher than background concentrations, are indicative of impact.  On the other hand, in many instances, presence of few isolated values, may not indicate impact.  Statistics provides tools to address these issues in a quantitative manner.</a:t>
            </a:r>
          </a:p>
          <a:p>
            <a:endParaRPr lang="en-US" sz="1000"/>
          </a:p>
          <a:p>
            <a:r>
              <a:rPr lang="en-US" sz="1000"/>
              <a:t>Furthermore, if site data proved to be indicative of impact, Statistics offers procedures to determine the upper threshold value of background (“background cutoff”).  This cutoff will be computed consistent with a specified confidence, i.e. the preferred “safety factor”:  </a:t>
            </a:r>
          </a:p>
          <a:p>
            <a:pPr lvl="1">
              <a:buFontTx/>
              <a:buChar char="•"/>
            </a:pPr>
            <a:r>
              <a:rPr lang="en-US" sz="1000"/>
              <a:t> Higher safety factor </a:t>
            </a:r>
            <a:r>
              <a:rPr lang="en-US" sz="1000">
                <a:sym typeface="Symbol" pitchFamily="18" charset="2"/>
              </a:rPr>
              <a:t> </a:t>
            </a:r>
            <a:r>
              <a:rPr lang="en-US" sz="1000"/>
              <a:t>lower background cutoff</a:t>
            </a:r>
          </a:p>
          <a:p>
            <a:endParaRPr lang="en-US" sz="1000"/>
          </a:p>
          <a:p>
            <a:r>
              <a:rPr lang="en-US" sz="1000"/>
              <a:t>(Invite participants to discuss their own similar projects.)</a:t>
            </a:r>
          </a:p>
        </p:txBody>
      </p:sp>
    </p:spTree>
    <p:extLst>
      <p:ext uri="{BB962C8B-B14F-4D97-AF65-F5344CB8AC3E}">
        <p14:creationId xmlns:p14="http://schemas.microsoft.com/office/powerpoint/2010/main" val="13768873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Rectangle 2"/>
          <p:cNvSpPr>
            <a:spLocks noChangeArrowheads="1"/>
          </p:cNvSpPr>
          <p:nvPr/>
        </p:nvSpPr>
        <p:spPr bwMode="auto">
          <a:xfrm>
            <a:off x="4140200" y="0"/>
            <a:ext cx="3162300" cy="476250"/>
          </a:xfrm>
          <a:prstGeom prst="rect">
            <a:avLst/>
          </a:prstGeom>
          <a:noFill/>
          <a:ln w="12700">
            <a:noFill/>
            <a:miter lim="800000"/>
            <a:headEnd/>
            <a:tailEnd/>
          </a:ln>
          <a:effectLst/>
        </p:spPr>
        <p:txBody>
          <a:bodyPr wrap="none" anchor="ctr"/>
          <a:lstStyle/>
          <a:p>
            <a:endParaRPr lang="en-US"/>
          </a:p>
        </p:txBody>
      </p:sp>
      <p:sp>
        <p:nvSpPr>
          <p:cNvPr id="1311747" name="Rectangle 3"/>
          <p:cNvSpPr>
            <a:spLocks noChangeArrowheads="1"/>
          </p:cNvSpPr>
          <p:nvPr/>
        </p:nvSpPr>
        <p:spPr bwMode="auto">
          <a:xfrm>
            <a:off x="0" y="9107488"/>
            <a:ext cx="3162300" cy="481012"/>
          </a:xfrm>
          <a:prstGeom prst="rect">
            <a:avLst/>
          </a:prstGeom>
          <a:noFill/>
          <a:ln w="12700">
            <a:noFill/>
            <a:miter lim="800000"/>
            <a:headEnd/>
            <a:tailEnd/>
          </a:ln>
          <a:effectLst/>
        </p:spPr>
        <p:txBody>
          <a:bodyPr wrap="none" anchor="ctr"/>
          <a:lstStyle/>
          <a:p>
            <a:endParaRPr lang="en-US"/>
          </a:p>
        </p:txBody>
      </p:sp>
      <p:sp>
        <p:nvSpPr>
          <p:cNvPr id="1311748" name="Rectangle 4"/>
          <p:cNvSpPr>
            <a:spLocks noChangeArrowheads="1"/>
          </p:cNvSpPr>
          <p:nvPr/>
        </p:nvSpPr>
        <p:spPr bwMode="auto">
          <a:xfrm>
            <a:off x="0" y="0"/>
            <a:ext cx="3162300" cy="476250"/>
          </a:xfrm>
          <a:prstGeom prst="rect">
            <a:avLst/>
          </a:prstGeom>
          <a:noFill/>
          <a:ln w="12700">
            <a:noFill/>
            <a:miter lim="800000"/>
            <a:headEnd/>
            <a:tailEnd/>
          </a:ln>
          <a:effectLst/>
        </p:spPr>
        <p:txBody>
          <a:bodyPr wrap="none" anchor="ctr"/>
          <a:lstStyle/>
          <a:p>
            <a:endParaRPr lang="en-US"/>
          </a:p>
        </p:txBody>
      </p:sp>
      <p:sp>
        <p:nvSpPr>
          <p:cNvPr id="1311749" name="Rectangle 5"/>
          <p:cNvSpPr>
            <a:spLocks noGrp="1" noRot="1" noChangeAspect="1" noChangeArrowheads="1" noTextEdit="1"/>
          </p:cNvSpPr>
          <p:nvPr>
            <p:ph type="sldImg"/>
          </p:nvPr>
        </p:nvSpPr>
        <p:spPr>
          <a:xfrm>
            <a:off x="1557338" y="715963"/>
            <a:ext cx="3544887" cy="2660650"/>
          </a:xfrm>
          <a:ln w="12700" cap="flat">
            <a:solidFill>
              <a:schemeClr val="tx1"/>
            </a:solidFill>
          </a:ln>
        </p:spPr>
      </p:sp>
      <p:sp>
        <p:nvSpPr>
          <p:cNvPr id="1311750" name="Rectangle 6"/>
          <p:cNvSpPr>
            <a:spLocks noGrp="1" noChangeArrowheads="1"/>
          </p:cNvSpPr>
          <p:nvPr>
            <p:ph type="body" idx="1"/>
          </p:nvPr>
        </p:nvSpPr>
        <p:spPr>
          <a:xfrm>
            <a:off x="809625" y="3894138"/>
            <a:ext cx="5581650" cy="4260850"/>
          </a:xfrm>
          <a:noFill/>
          <a:ln/>
        </p:spPr>
        <p:txBody>
          <a:bodyPr lIns="95641" tIns="46981" rIns="95641" bIns="46981"/>
          <a:lstStyle/>
          <a:p>
            <a:r>
              <a:rPr lang="en-US"/>
              <a:t>Hypothesis testing provides a yes-no answer to a specific question.</a:t>
            </a:r>
          </a:p>
          <a:p>
            <a:endParaRPr lang="en-US"/>
          </a:p>
          <a:p>
            <a:r>
              <a:rPr lang="en-US"/>
              <a:t>Examples:</a:t>
            </a:r>
          </a:p>
          <a:p>
            <a:r>
              <a:rPr lang="en-US"/>
              <a:t>Are sample data normal? Yes or No?</a:t>
            </a:r>
          </a:p>
          <a:p>
            <a:r>
              <a:rPr lang="en-US"/>
              <a:t>Are site data greater than background? Yes or No?</a:t>
            </a:r>
          </a:p>
          <a:p>
            <a:endParaRPr lang="en-US"/>
          </a:p>
          <a:p>
            <a:r>
              <a:rPr lang="en-US"/>
              <a:t>Hypothesis testing takes into account the: Variability of data; and Uncertainty of statistical estimates (e.g., sample means, variances, proportions, distributions, trends)</a:t>
            </a:r>
          </a:p>
          <a:p>
            <a:endParaRPr lang="en-US"/>
          </a:p>
        </p:txBody>
      </p:sp>
    </p:spTree>
    <p:extLst>
      <p:ext uri="{BB962C8B-B14F-4D97-AF65-F5344CB8AC3E}">
        <p14:creationId xmlns:p14="http://schemas.microsoft.com/office/powerpoint/2010/main" val="2549212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722" name="Rectangle 2"/>
          <p:cNvSpPr>
            <a:spLocks noGrp="1" noChangeArrowheads="1"/>
          </p:cNvSpPr>
          <p:nvPr>
            <p:ph type="body" idx="1"/>
          </p:nvPr>
        </p:nvSpPr>
        <p:spPr>
          <a:xfrm>
            <a:off x="973138" y="4556125"/>
            <a:ext cx="5356225" cy="4313238"/>
          </a:xfrm>
          <a:noFill/>
          <a:ln/>
        </p:spPr>
        <p:txBody>
          <a:bodyPr lIns="96505" tIns="48251" rIns="96505" bIns="48251"/>
          <a:lstStyle/>
          <a:p>
            <a:r>
              <a:rPr lang="en-US"/>
              <a:t>Before you conduct a test, you need to define your null hypothesis. The null hypothesis or Ho is a statement that is consistent with your current state of knowledge.  In environmental applications, this knowledge is referred to as the “site knowledge”. </a:t>
            </a:r>
          </a:p>
          <a:p>
            <a:endParaRPr lang="en-US"/>
          </a:p>
          <a:p>
            <a:r>
              <a:rPr lang="en-US"/>
              <a:t>Ho is </a:t>
            </a:r>
            <a:r>
              <a:rPr lang="en-US" u="sng"/>
              <a:t>not</a:t>
            </a:r>
            <a:r>
              <a:rPr lang="en-US"/>
              <a:t> be an arbitrary choice. It must reflect your site knowledge.  </a:t>
            </a:r>
          </a:p>
          <a:p>
            <a:r>
              <a:rPr lang="en-US"/>
              <a:t/>
            </a:r>
            <a:br>
              <a:rPr lang="en-US"/>
            </a:br>
            <a:r>
              <a:rPr lang="en-US"/>
              <a:t>Without an adequate site knowledge, testing of a null hypothesis is useless.</a:t>
            </a:r>
          </a:p>
          <a:p>
            <a:endParaRPr lang="en-US"/>
          </a:p>
          <a:p>
            <a:r>
              <a:rPr lang="en-US"/>
              <a:t>Hypothesis testing is geared toward </a:t>
            </a:r>
            <a:r>
              <a:rPr lang="en-US" u="sng"/>
              <a:t>rejecting</a:t>
            </a:r>
            <a:r>
              <a:rPr lang="en-US"/>
              <a:t> the null hypothesis</a:t>
            </a:r>
          </a:p>
          <a:p>
            <a:endParaRPr lang="en-US"/>
          </a:p>
          <a:p>
            <a:r>
              <a:rPr lang="en-US"/>
              <a:t>Example: Chemical X in Site Y is background </a:t>
            </a:r>
          </a:p>
          <a:p>
            <a:endParaRPr lang="en-US"/>
          </a:p>
          <a:p>
            <a:r>
              <a:rPr lang="en-US"/>
              <a:t>The alternative hypothesis or Ha is the opposite of the null hypothesis.</a:t>
            </a:r>
          </a:p>
          <a:p>
            <a:endParaRPr lang="en-US"/>
          </a:p>
          <a:p>
            <a:r>
              <a:rPr lang="en-US"/>
              <a:t>If Ho is rejected, then Ha must be adopted.</a:t>
            </a:r>
          </a:p>
          <a:p>
            <a:endParaRPr lang="en-US"/>
          </a:p>
          <a:p>
            <a:r>
              <a:rPr lang="en-US"/>
              <a:t>Example: Chemical X in Site Y is a COPC.</a:t>
            </a:r>
          </a:p>
        </p:txBody>
      </p:sp>
      <p:sp>
        <p:nvSpPr>
          <p:cNvPr id="1438723" name="Rectangle 3"/>
          <p:cNvSpPr>
            <a:spLocks noGrp="1" noRot="1" noChangeAspect="1" noChangeArrowheads="1" noTextEdit="1"/>
          </p:cNvSpPr>
          <p:nvPr>
            <p:ph type="sldImg"/>
          </p:nvPr>
        </p:nvSpPr>
        <p:spPr>
          <a:xfrm>
            <a:off x="1412875" y="719138"/>
            <a:ext cx="4476750" cy="3357562"/>
          </a:xfrm>
          <a:ln>
            <a:solidFill>
              <a:schemeClr val="tx1"/>
            </a:solidFill>
          </a:ln>
        </p:spPr>
      </p:sp>
    </p:spTree>
    <p:extLst>
      <p:ext uri="{BB962C8B-B14F-4D97-AF65-F5344CB8AC3E}">
        <p14:creationId xmlns:p14="http://schemas.microsoft.com/office/powerpoint/2010/main" val="22446240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4" name="Rectangle 2"/>
          <p:cNvSpPr>
            <a:spLocks noGrp="1" noRot="1" noChangeAspect="1" noChangeArrowheads="1" noTextEdit="1"/>
          </p:cNvSpPr>
          <p:nvPr>
            <p:ph type="sldImg"/>
          </p:nvPr>
        </p:nvSpPr>
        <p:spPr>
          <a:xfrm>
            <a:off x="1522413" y="685800"/>
            <a:ext cx="3622675" cy="2717800"/>
          </a:xfrm>
          <a:ln/>
        </p:spPr>
      </p:sp>
      <p:sp>
        <p:nvSpPr>
          <p:cNvPr id="1876995" name="Rectangle 3"/>
          <p:cNvSpPr>
            <a:spLocks noGrp="1" noChangeArrowheads="1"/>
          </p:cNvSpPr>
          <p:nvPr>
            <p:ph type="body" idx="1"/>
          </p:nvPr>
        </p:nvSpPr>
        <p:spPr/>
        <p:txBody>
          <a:bodyPr/>
          <a:lstStyle/>
          <a:p>
            <a:r>
              <a:rPr lang="en-US"/>
              <a:t>Next few pages cover a common example of hypothesis testing, i.e. evaluating the attainment of cleanup standards.</a:t>
            </a:r>
          </a:p>
        </p:txBody>
      </p:sp>
    </p:spTree>
    <p:extLst>
      <p:ext uri="{BB962C8B-B14F-4D97-AF65-F5344CB8AC3E}">
        <p14:creationId xmlns:p14="http://schemas.microsoft.com/office/powerpoint/2010/main" val="2761215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p:cNvSpPr>
            <a:spLocks noGrp="1" noChangeArrowheads="1"/>
          </p:cNvSpPr>
          <p:nvPr>
            <p:ph type="body" idx="1"/>
          </p:nvPr>
        </p:nvSpPr>
        <p:spPr>
          <a:xfrm>
            <a:off x="973138" y="4556125"/>
            <a:ext cx="5356225" cy="4313238"/>
          </a:xfrm>
          <a:noFill/>
          <a:ln/>
        </p:spPr>
        <p:txBody>
          <a:bodyPr lIns="96505" tIns="48251" rIns="96505" bIns="48251"/>
          <a:lstStyle/>
          <a:p>
            <a:r>
              <a:rPr lang="en-US"/>
              <a:t>True State are the actual conditions, such as Site is clean.  Our decisions are based on our sample data.  So we can make two errors: Type I and Type II with likelihood of </a:t>
            </a:r>
            <a:r>
              <a:rPr lang="el-GR">
                <a:cs typeface="Arial" pitchFamily="34" charset="0"/>
              </a:rPr>
              <a:t>α</a:t>
            </a:r>
            <a:r>
              <a:rPr lang="en-US">
                <a:cs typeface="Arial" pitchFamily="34" charset="0"/>
              </a:rPr>
              <a:t> and </a:t>
            </a:r>
            <a:r>
              <a:rPr lang="el-GR">
                <a:cs typeface="Arial" pitchFamily="34" charset="0"/>
              </a:rPr>
              <a:t>β</a:t>
            </a:r>
            <a:r>
              <a:rPr lang="en-US">
                <a:cs typeface="Arial" pitchFamily="34" charset="0"/>
              </a:rPr>
              <a:t>, respectively.</a:t>
            </a:r>
          </a:p>
          <a:p>
            <a:endParaRPr lang="en-US">
              <a:cs typeface="Arial" pitchFamily="34" charset="0"/>
            </a:endParaRPr>
          </a:p>
          <a:p>
            <a:r>
              <a:rPr lang="en-US">
                <a:cs typeface="Arial" pitchFamily="34" charset="0"/>
              </a:rPr>
              <a:t>A good test is a test whose sum of these error are minimized.</a:t>
            </a:r>
          </a:p>
          <a:p>
            <a:endParaRPr lang="en-US">
              <a:cs typeface="Arial" pitchFamily="34" charset="0"/>
            </a:endParaRPr>
          </a:p>
          <a:p>
            <a:r>
              <a:rPr lang="en-US">
                <a:cs typeface="Arial" pitchFamily="34" charset="0"/>
              </a:rPr>
              <a:t>Note that sometimes you may get tempted to design a test that favors one error over another.  But there is no trade off between these errors, i.e. you </a:t>
            </a:r>
            <a:r>
              <a:rPr lang="en-US" u="sng">
                <a:cs typeface="Arial" pitchFamily="34" charset="0"/>
              </a:rPr>
              <a:t>cannot</a:t>
            </a:r>
            <a:r>
              <a:rPr lang="en-US">
                <a:cs typeface="Arial" pitchFamily="34" charset="0"/>
              </a:rPr>
              <a:t> design a reliable test that favors </a:t>
            </a:r>
            <a:r>
              <a:rPr lang="el-GR">
                <a:cs typeface="Arial" pitchFamily="34" charset="0"/>
              </a:rPr>
              <a:t>α</a:t>
            </a:r>
            <a:r>
              <a:rPr lang="en-US">
                <a:cs typeface="Arial" pitchFamily="34" charset="0"/>
              </a:rPr>
              <a:t> over </a:t>
            </a:r>
            <a:r>
              <a:rPr lang="el-GR">
                <a:cs typeface="Arial" pitchFamily="34" charset="0"/>
              </a:rPr>
              <a:t>β</a:t>
            </a:r>
            <a:r>
              <a:rPr lang="en-US">
                <a:cs typeface="Arial" pitchFamily="34" charset="0"/>
              </a:rPr>
              <a:t>, or vice-versa.  </a:t>
            </a:r>
          </a:p>
          <a:p>
            <a:endParaRPr lang="en-US">
              <a:cs typeface="Arial" pitchFamily="34" charset="0"/>
            </a:endParaRPr>
          </a:p>
          <a:p>
            <a:r>
              <a:rPr lang="en-US">
                <a:cs typeface="Arial" pitchFamily="34" charset="0"/>
              </a:rPr>
              <a:t>For example, imagine that we set </a:t>
            </a:r>
            <a:r>
              <a:rPr lang="el-GR">
                <a:cs typeface="Arial" pitchFamily="34" charset="0"/>
              </a:rPr>
              <a:t>α</a:t>
            </a:r>
            <a:r>
              <a:rPr lang="en-US">
                <a:cs typeface="Arial" pitchFamily="34" charset="0"/>
              </a:rPr>
              <a:t>=0.0001%.  This means that the difference between our site mean concentration must very large before we call the site contaminated.  </a:t>
            </a:r>
          </a:p>
          <a:p>
            <a:endParaRPr lang="en-US">
              <a:cs typeface="Arial" pitchFamily="34" charset="0"/>
            </a:endParaRPr>
          </a:p>
          <a:p>
            <a:r>
              <a:rPr lang="en-US">
                <a:cs typeface="Arial" pitchFamily="34" charset="0"/>
              </a:rPr>
              <a:t>Some people may prefer such results, but the problem is that under this scheme, there will a very high likelihood that truly impacted sites will go unnoticed.  So this test is inherently flawed and unreliable.</a:t>
            </a:r>
          </a:p>
          <a:p>
            <a:endParaRPr lang="el-GR">
              <a:cs typeface="Arial" pitchFamily="34" charset="0"/>
            </a:endParaRPr>
          </a:p>
          <a:p>
            <a:r>
              <a:rPr lang="en-US">
                <a:cs typeface="Arial" pitchFamily="34" charset="0"/>
              </a:rPr>
              <a:t>In summary, a good test has a minimum </a:t>
            </a:r>
            <a:r>
              <a:rPr lang="el-GR">
                <a:cs typeface="Arial" pitchFamily="34" charset="0"/>
              </a:rPr>
              <a:t>α</a:t>
            </a:r>
            <a:r>
              <a:rPr lang="en-US">
                <a:cs typeface="Arial" pitchFamily="34" charset="0"/>
              </a:rPr>
              <a:t>+</a:t>
            </a:r>
            <a:r>
              <a:rPr lang="el-GR">
                <a:cs typeface="Arial" pitchFamily="34" charset="0"/>
              </a:rPr>
              <a:t>β</a:t>
            </a:r>
            <a:r>
              <a:rPr lang="en-US">
                <a:cs typeface="Arial" pitchFamily="34" charset="0"/>
              </a:rPr>
              <a:t>.  In contrast, a test that has a large </a:t>
            </a:r>
            <a:r>
              <a:rPr lang="el-GR">
                <a:cs typeface="Arial" pitchFamily="34" charset="0"/>
              </a:rPr>
              <a:t>α</a:t>
            </a:r>
            <a:r>
              <a:rPr lang="en-US">
                <a:cs typeface="Arial" pitchFamily="34" charset="0"/>
              </a:rPr>
              <a:t> or </a:t>
            </a:r>
            <a:r>
              <a:rPr lang="el-GR">
                <a:cs typeface="Arial" pitchFamily="34" charset="0"/>
              </a:rPr>
              <a:t>β</a:t>
            </a:r>
            <a:r>
              <a:rPr lang="en-US">
                <a:cs typeface="Arial" pitchFamily="34" charset="0"/>
              </a:rPr>
              <a:t> is inherently unreliable, and should be avoided at all cost.</a:t>
            </a:r>
            <a:endParaRPr lang="el-GR">
              <a:cs typeface="Arial" pitchFamily="34" charset="0"/>
            </a:endParaRPr>
          </a:p>
        </p:txBody>
      </p:sp>
      <p:sp>
        <p:nvSpPr>
          <p:cNvPr id="1875971" name="Rectangle 3"/>
          <p:cNvSpPr>
            <a:spLocks noGrp="1" noRot="1" noChangeAspect="1" noChangeArrowheads="1" noTextEdit="1"/>
          </p:cNvSpPr>
          <p:nvPr>
            <p:ph type="sldImg"/>
          </p:nvPr>
        </p:nvSpPr>
        <p:spPr>
          <a:xfrm>
            <a:off x="1412875" y="719138"/>
            <a:ext cx="4476750" cy="3357562"/>
          </a:xfrm>
          <a:ln>
            <a:solidFill>
              <a:schemeClr val="tx1"/>
            </a:solidFill>
          </a:ln>
        </p:spPr>
      </p:sp>
    </p:spTree>
    <p:extLst>
      <p:ext uri="{BB962C8B-B14F-4D97-AF65-F5344CB8AC3E}">
        <p14:creationId xmlns:p14="http://schemas.microsoft.com/office/powerpoint/2010/main" val="27878030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0066" name="Rectangle 2"/>
          <p:cNvSpPr>
            <a:spLocks noGrp="1" noChangeArrowheads="1"/>
          </p:cNvSpPr>
          <p:nvPr>
            <p:ph type="body" idx="1"/>
          </p:nvPr>
        </p:nvSpPr>
        <p:spPr>
          <a:xfrm>
            <a:off x="973138" y="4556125"/>
            <a:ext cx="5356225" cy="4313238"/>
          </a:xfrm>
          <a:noFill/>
          <a:ln/>
        </p:spPr>
        <p:txBody>
          <a:bodyPr lIns="96505" tIns="48251" rIns="96505" bIns="48251"/>
          <a:lstStyle/>
          <a:p>
            <a:r>
              <a:rPr lang="en-US" sz="1000"/>
              <a:t>Remember that in a hypothesis test, you either </a:t>
            </a:r>
            <a:r>
              <a:rPr lang="en-US" sz="1000" u="sng"/>
              <a:t>reject</a:t>
            </a:r>
            <a:r>
              <a:rPr lang="en-US" sz="1000"/>
              <a:t> or </a:t>
            </a:r>
            <a:r>
              <a:rPr lang="en-US" sz="1000" u="sng"/>
              <a:t>not-reject</a:t>
            </a:r>
            <a:r>
              <a:rPr lang="en-US" sz="1000"/>
              <a:t> a null hypothesis.  The significance and confidence of any hypothesis tests is directly related to the type of errors that can be made.</a:t>
            </a:r>
          </a:p>
          <a:p>
            <a:endParaRPr lang="en-US" sz="1000"/>
          </a:p>
          <a:p>
            <a:r>
              <a:rPr lang="el-GR" sz="1000">
                <a:cs typeface="Arial" pitchFamily="34" charset="0"/>
              </a:rPr>
              <a:t>α</a:t>
            </a:r>
            <a:r>
              <a:rPr lang="en-US" sz="1000"/>
              <a:t> = False Positive = Type I Error; This is the probability of incorrectly rejecting the null hypothesis. Also known as “significance level.” The tolerable level of false positive is always defined by convention to be 10, 5, or 1%.  </a:t>
            </a:r>
          </a:p>
          <a:p>
            <a:endParaRPr lang="en-US" sz="1000"/>
          </a:p>
          <a:p>
            <a:r>
              <a:rPr lang="en-US" sz="1000"/>
              <a:t>This is an error that you are willing to make in order to ensure the conservative nature of your analysis.  1-</a:t>
            </a:r>
            <a:r>
              <a:rPr lang="el-GR" sz="1000">
                <a:cs typeface="Arial" pitchFamily="34" charset="0"/>
              </a:rPr>
              <a:t>α</a:t>
            </a:r>
            <a:r>
              <a:rPr lang="en-US" sz="1000">
                <a:cs typeface="Arial" pitchFamily="34" charset="0"/>
              </a:rPr>
              <a:t> is defined as “confidence”.</a:t>
            </a:r>
            <a:r>
              <a:rPr lang="en-US" sz="1000"/>
              <a:t>  </a:t>
            </a:r>
          </a:p>
          <a:p>
            <a:endParaRPr lang="en-US" sz="1000"/>
          </a:p>
          <a:p>
            <a:r>
              <a:rPr lang="el-GR" sz="1000">
                <a:cs typeface="Arial" pitchFamily="34" charset="0"/>
              </a:rPr>
              <a:t>β</a:t>
            </a:r>
            <a:r>
              <a:rPr lang="en-US" sz="1000"/>
              <a:t> = False Negative = Type II Error; This is the probability of incorrectly not-rejecting (accepting) the null hypothesis.  This is the error that regulators are especially concerned about.  </a:t>
            </a:r>
          </a:p>
          <a:p>
            <a:endParaRPr lang="en-US" sz="1000"/>
          </a:p>
          <a:p>
            <a:r>
              <a:rPr lang="en-US" sz="1000"/>
              <a:t>In cases, where small </a:t>
            </a:r>
            <a:r>
              <a:rPr lang="el-GR" sz="1000">
                <a:cs typeface="Arial" pitchFamily="34" charset="0"/>
              </a:rPr>
              <a:t>β</a:t>
            </a:r>
            <a:r>
              <a:rPr lang="en-US" sz="1000">
                <a:cs typeface="Arial" pitchFamily="34" charset="0"/>
              </a:rPr>
              <a:t> requires an infeasible number of samples, it is set at </a:t>
            </a:r>
            <a:r>
              <a:rPr lang="en-US" sz="1000"/>
              <a:t>higher rate than </a:t>
            </a:r>
            <a:r>
              <a:rPr lang="el-GR" sz="1000">
                <a:cs typeface="Arial" pitchFamily="34" charset="0"/>
              </a:rPr>
              <a:t>α</a:t>
            </a:r>
            <a:r>
              <a:rPr lang="en-US" sz="1000"/>
              <a:t>, such as 10 or 20%</a:t>
            </a:r>
          </a:p>
          <a:p>
            <a:endParaRPr lang="en-US" sz="1000"/>
          </a:p>
          <a:p>
            <a:r>
              <a:rPr lang="en-US" sz="1000"/>
              <a:t>Test Power = 100% – </a:t>
            </a:r>
            <a:r>
              <a:rPr lang="el-GR" sz="1000">
                <a:cs typeface="Arial" pitchFamily="34" charset="0"/>
              </a:rPr>
              <a:t>β</a:t>
            </a:r>
            <a:r>
              <a:rPr lang="en-US" sz="1000">
                <a:cs typeface="Arial" pitchFamily="34" charset="0"/>
              </a:rPr>
              <a:t>; This is the </a:t>
            </a:r>
            <a:r>
              <a:rPr lang="en-US" sz="1000"/>
              <a:t>probability of correctly rejecting the null hypothesis.</a:t>
            </a:r>
          </a:p>
          <a:p>
            <a:endParaRPr lang="en-US" sz="1000"/>
          </a:p>
          <a:p>
            <a:r>
              <a:rPr lang="en-US" sz="1000"/>
              <a:t>Next slide shows these errors in a graphical manner.</a:t>
            </a:r>
          </a:p>
          <a:p>
            <a:endParaRPr lang="en-US" sz="1000"/>
          </a:p>
        </p:txBody>
      </p:sp>
      <p:sp>
        <p:nvSpPr>
          <p:cNvPr id="1880067" name="Rectangle 3"/>
          <p:cNvSpPr>
            <a:spLocks noGrp="1" noRot="1" noChangeAspect="1" noChangeArrowheads="1" noTextEdit="1"/>
          </p:cNvSpPr>
          <p:nvPr>
            <p:ph type="sldImg"/>
          </p:nvPr>
        </p:nvSpPr>
        <p:spPr>
          <a:xfrm>
            <a:off x="1412875" y="719138"/>
            <a:ext cx="4476750" cy="3357562"/>
          </a:xfrm>
          <a:ln>
            <a:solidFill>
              <a:schemeClr val="tx1"/>
            </a:solidFill>
          </a:ln>
        </p:spPr>
      </p:sp>
    </p:spTree>
    <p:extLst>
      <p:ext uri="{BB962C8B-B14F-4D97-AF65-F5344CB8AC3E}">
        <p14:creationId xmlns:p14="http://schemas.microsoft.com/office/powerpoint/2010/main" val="16519175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114" name="Rectangle 2"/>
          <p:cNvSpPr>
            <a:spLocks noGrp="1" noChangeArrowheads="1"/>
          </p:cNvSpPr>
          <p:nvPr>
            <p:ph type="body" idx="1"/>
          </p:nvPr>
        </p:nvSpPr>
        <p:spPr>
          <a:xfrm>
            <a:off x="973138" y="4556125"/>
            <a:ext cx="5356225" cy="4313238"/>
          </a:xfrm>
          <a:noFill/>
          <a:ln/>
        </p:spPr>
        <p:txBody>
          <a:bodyPr lIns="96505" tIns="48251" rIns="96505" bIns="48251"/>
          <a:lstStyle/>
          <a:p>
            <a:r>
              <a:rPr lang="en-US"/>
              <a:t>For a reliable test, more measurements are required, if:</a:t>
            </a:r>
          </a:p>
          <a:p>
            <a:endParaRPr lang="en-US"/>
          </a:p>
          <a:p>
            <a:r>
              <a:rPr lang="en-US"/>
              <a:t>Its Type I error or significance decreases (In other words, its confidence increases)</a:t>
            </a:r>
          </a:p>
          <a:p>
            <a:endParaRPr lang="en-US"/>
          </a:p>
          <a:p>
            <a:r>
              <a:rPr lang="en-US"/>
              <a:t>Its Type II error decreases (in other words, its power increases)</a:t>
            </a:r>
          </a:p>
          <a:p>
            <a:endParaRPr lang="en-US"/>
          </a:p>
          <a:p>
            <a:r>
              <a:rPr lang="en-US"/>
              <a:t>Test power is related to the desired resolution of the test, i.e. the “Minimum detectable difference for correctly rejecting the null hypothesis”</a:t>
            </a:r>
          </a:p>
          <a:p>
            <a:endParaRPr lang="en-US"/>
          </a:p>
          <a:p>
            <a:r>
              <a:rPr lang="en-US"/>
              <a:t>Example:  You want to be 90% sure that you will identify a COPC, if its site mean concentration is more than 15% greater than its background mean concentration</a:t>
            </a:r>
          </a:p>
          <a:p>
            <a:endParaRPr lang="en-US"/>
          </a:p>
        </p:txBody>
      </p:sp>
      <p:sp>
        <p:nvSpPr>
          <p:cNvPr id="1882115" name="Rectangle 3"/>
          <p:cNvSpPr>
            <a:spLocks noGrp="1" noRot="1" noChangeAspect="1" noChangeArrowheads="1" noTextEdit="1"/>
          </p:cNvSpPr>
          <p:nvPr>
            <p:ph type="sldImg"/>
          </p:nvPr>
        </p:nvSpPr>
        <p:spPr>
          <a:xfrm>
            <a:off x="1412875" y="719138"/>
            <a:ext cx="4476750" cy="3357562"/>
          </a:xfrm>
          <a:ln>
            <a:solidFill>
              <a:schemeClr val="tx1"/>
            </a:solidFill>
          </a:ln>
        </p:spPr>
      </p:sp>
    </p:spTree>
    <p:extLst>
      <p:ext uri="{BB962C8B-B14F-4D97-AF65-F5344CB8AC3E}">
        <p14:creationId xmlns:p14="http://schemas.microsoft.com/office/powerpoint/2010/main" val="2513983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8018" name="Rectangle 2"/>
          <p:cNvSpPr>
            <a:spLocks noGrp="1" noRot="1" noChangeAspect="1" noChangeArrowheads="1" noTextEdit="1"/>
          </p:cNvSpPr>
          <p:nvPr>
            <p:ph type="sldImg"/>
          </p:nvPr>
        </p:nvSpPr>
        <p:spPr>
          <a:xfrm>
            <a:off x="1522413" y="685800"/>
            <a:ext cx="3622675" cy="2717800"/>
          </a:xfrm>
          <a:ln/>
        </p:spPr>
      </p:sp>
      <p:sp>
        <p:nvSpPr>
          <p:cNvPr id="1878019" name="Rectangle 3"/>
          <p:cNvSpPr>
            <a:spLocks noGrp="1" noChangeArrowheads="1"/>
          </p:cNvSpPr>
          <p:nvPr>
            <p:ph type="body" idx="1"/>
          </p:nvPr>
        </p:nvSpPr>
        <p:spPr/>
        <p:txBody>
          <a:bodyPr/>
          <a:lstStyle/>
          <a:p>
            <a:r>
              <a:rPr lang="en-US"/>
              <a:t>The hypothesis test structure can be used to determine the minimum number of samples necessary to achieve a pre-determined </a:t>
            </a:r>
            <a:r>
              <a:rPr lang="en-US">
                <a:sym typeface="Symbol" pitchFamily="18" charset="2"/>
              </a:rPr>
              <a:t> and </a:t>
            </a:r>
            <a:r>
              <a:rPr lang="el-GR">
                <a:latin typeface="Tahoma" pitchFamily="34" charset="0"/>
                <a:cs typeface="Tahoma" pitchFamily="34" charset="0"/>
                <a:sym typeface="Symbol" pitchFamily="18" charset="2"/>
              </a:rPr>
              <a:t>β</a:t>
            </a:r>
            <a:r>
              <a:rPr lang="en-US">
                <a:latin typeface="Tahoma" pitchFamily="34" charset="0"/>
                <a:cs typeface="Tahoma" pitchFamily="34" charset="0"/>
                <a:sym typeface="Symbol" pitchFamily="18" charset="2"/>
              </a:rPr>
              <a:t>.</a:t>
            </a:r>
          </a:p>
          <a:p>
            <a:endParaRPr lang="en-US">
              <a:latin typeface="Tahoma" pitchFamily="34" charset="0"/>
              <a:cs typeface="Tahoma" pitchFamily="34" charset="0"/>
              <a:sym typeface="Symbol" pitchFamily="18" charset="2"/>
            </a:endParaRPr>
          </a:p>
          <a:p>
            <a:r>
              <a:rPr lang="en-US">
                <a:latin typeface="Tahoma" pitchFamily="34" charset="0"/>
                <a:cs typeface="Tahoma" pitchFamily="34" charset="0"/>
                <a:sym typeface="Symbol" pitchFamily="18" charset="2"/>
              </a:rPr>
              <a:t>As EPA technical document (Singh et al. 1999) indicates:  “It is very well possible that it may not be feasible to achieve the desired performance parameters without taking an enormous number of samples. This is especially true when a lognormal model is assumed. Therefore, it becomes necessary to find a balance between the choice of performance parameters (error rates, power) and the number of samples needed for hypothesis testing. For example, when more (or less) samples are taken, then the gain (or loss) in levels of performance standards for the various approximate formulas need to be investigated. Keeping some of these practical considerations in mind, the regulators may have to settle for reduced values of performance standards.”</a:t>
            </a:r>
            <a:endParaRPr lang="el-GR">
              <a:latin typeface="Tahoma" pitchFamily="34" charset="0"/>
              <a:cs typeface="Tahoma" pitchFamily="34" charset="0"/>
              <a:sym typeface="Symbol" pitchFamily="18" charset="2"/>
            </a:endParaRPr>
          </a:p>
        </p:txBody>
      </p:sp>
    </p:spTree>
    <p:extLst>
      <p:ext uri="{BB962C8B-B14F-4D97-AF65-F5344CB8AC3E}">
        <p14:creationId xmlns:p14="http://schemas.microsoft.com/office/powerpoint/2010/main" val="17835883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Rectangle 2"/>
          <p:cNvSpPr>
            <a:spLocks noGrp="1" noRot="1" noChangeAspect="1" noChangeArrowheads="1" noTextEdit="1"/>
          </p:cNvSpPr>
          <p:nvPr>
            <p:ph type="sldImg"/>
          </p:nvPr>
        </p:nvSpPr>
        <p:spPr>
          <a:xfrm>
            <a:off x="1217613" y="473075"/>
            <a:ext cx="4870450" cy="3652838"/>
          </a:xfrm>
          <a:ln/>
        </p:spPr>
      </p:sp>
      <p:sp>
        <p:nvSpPr>
          <p:cNvPr id="1652739" name="Rectangle 3"/>
          <p:cNvSpPr>
            <a:spLocks noGrp="1" noChangeArrowheads="1"/>
          </p:cNvSpPr>
          <p:nvPr>
            <p:ph type="body" idx="1"/>
          </p:nvPr>
        </p:nvSpPr>
        <p:spPr>
          <a:xfrm>
            <a:off x="974725" y="4476750"/>
            <a:ext cx="5353050" cy="4314825"/>
          </a:xfrm>
          <a:noFill/>
          <a:ln/>
        </p:spPr>
        <p:txBody>
          <a:bodyPr lIns="97180" tIns="48590" rIns="97180" bIns="48590"/>
          <a:lstStyle/>
          <a:p>
            <a:r>
              <a:rPr lang="en-US"/>
              <a:t>Tests can also be divided based on their underlying assumptions.</a:t>
            </a:r>
          </a:p>
        </p:txBody>
      </p:sp>
    </p:spTree>
    <p:extLst>
      <p:ext uri="{BB962C8B-B14F-4D97-AF65-F5344CB8AC3E}">
        <p14:creationId xmlns:p14="http://schemas.microsoft.com/office/powerpoint/2010/main" val="791344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Rot="1" noChangeAspect="1" noChangeArrowheads="1" noTextEdit="1"/>
          </p:cNvSpPr>
          <p:nvPr>
            <p:ph type="sldImg"/>
          </p:nvPr>
        </p:nvSpPr>
        <p:spPr>
          <a:xfrm>
            <a:off x="1522413" y="685800"/>
            <a:ext cx="3622675" cy="2717800"/>
          </a:xfrm>
          <a:ln/>
        </p:spPr>
      </p:sp>
      <p:sp>
        <p:nvSpPr>
          <p:cNvPr id="1660931" name="Rectangle 3"/>
          <p:cNvSpPr>
            <a:spLocks noGrp="1" noChangeArrowheads="1"/>
          </p:cNvSpPr>
          <p:nvPr>
            <p:ph type="body" idx="1"/>
          </p:nvPr>
        </p:nvSpPr>
        <p:spPr/>
        <p:txBody>
          <a:bodyPr/>
          <a:lstStyle/>
          <a:p>
            <a:r>
              <a:rPr lang="en-US"/>
              <a:t>Other common tests evaluate the presence of a possible relationship between two variables.</a:t>
            </a:r>
          </a:p>
          <a:p>
            <a:endParaRPr lang="en-US"/>
          </a:p>
          <a:p>
            <a:r>
              <a:rPr lang="en-US"/>
              <a:t>These tests are not designed to determine cause-effect, instead they can be used to confirm or reject a cause-effect hypothesis.</a:t>
            </a:r>
          </a:p>
          <a:p>
            <a:endParaRPr lang="en-US"/>
          </a:p>
          <a:p>
            <a:r>
              <a:rPr lang="en-US"/>
              <a:t>Insignificant correlations can yield misleading results.</a:t>
            </a:r>
          </a:p>
          <a:p>
            <a:endParaRPr lang="en-US"/>
          </a:p>
          <a:p>
            <a:r>
              <a:rPr lang="en-US"/>
              <a:t>Thorough examination of bivariate plots are highly recommended before conducting such tests.</a:t>
            </a:r>
          </a:p>
          <a:p>
            <a:endParaRPr lang="en-US"/>
          </a:p>
        </p:txBody>
      </p:sp>
    </p:spTree>
    <p:extLst>
      <p:ext uri="{BB962C8B-B14F-4D97-AF65-F5344CB8AC3E}">
        <p14:creationId xmlns:p14="http://schemas.microsoft.com/office/powerpoint/2010/main" val="42435500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xfrm>
            <a:off x="1522413" y="685800"/>
            <a:ext cx="3622675" cy="2717800"/>
          </a:xfrm>
          <a:ln/>
        </p:spPr>
      </p:sp>
      <p:sp>
        <p:nvSpPr>
          <p:cNvPr id="1661955" name="Rectangle 3"/>
          <p:cNvSpPr>
            <a:spLocks noGrp="1" noChangeArrowheads="1"/>
          </p:cNvSpPr>
          <p:nvPr>
            <p:ph type="body" idx="1"/>
          </p:nvPr>
        </p:nvSpPr>
        <p:spPr/>
        <p:txBody>
          <a:bodyPr/>
          <a:lstStyle/>
          <a:p>
            <a:r>
              <a:rPr lang="en-US"/>
              <a:t>Non-parametric tests are designed to assess non-linear relationship.  These tests are rank-based, which can yield misleading results.</a:t>
            </a:r>
          </a:p>
          <a:p>
            <a:endParaRPr lang="en-US"/>
          </a:p>
          <a:p>
            <a:r>
              <a:rPr lang="en-US"/>
              <a:t>Thorough examination of bivariate plots are highly recommended before conducting such tests.</a:t>
            </a:r>
          </a:p>
        </p:txBody>
      </p:sp>
    </p:spTree>
    <p:extLst>
      <p:ext uri="{BB962C8B-B14F-4D97-AF65-F5344CB8AC3E}">
        <p14:creationId xmlns:p14="http://schemas.microsoft.com/office/powerpoint/2010/main" val="3239524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Rot="1" noChangeAspect="1" noChangeArrowheads="1" noTextEdit="1"/>
          </p:cNvSpPr>
          <p:nvPr>
            <p:ph type="sldImg"/>
          </p:nvPr>
        </p:nvSpPr>
        <p:spPr>
          <a:xfrm>
            <a:off x="1522413" y="685800"/>
            <a:ext cx="3622675" cy="2717800"/>
          </a:xfrm>
          <a:ln/>
        </p:spPr>
      </p:sp>
      <p:sp>
        <p:nvSpPr>
          <p:cNvPr id="1013763" name="Rectangle 3"/>
          <p:cNvSpPr>
            <a:spLocks noGrp="1" noChangeArrowheads="1"/>
          </p:cNvSpPr>
          <p:nvPr>
            <p:ph type="body" idx="1"/>
          </p:nvPr>
        </p:nvSpPr>
        <p:spPr/>
        <p:txBody>
          <a:bodyPr/>
          <a:lstStyle/>
          <a:p>
            <a:r>
              <a:rPr lang="en-US" sz="1000"/>
              <a:t>Consider now the problem of designing a sampling plan for confirmation of attainment of soil cleanup goals at an excavation site.</a:t>
            </a:r>
          </a:p>
          <a:p>
            <a:endParaRPr lang="en-US" sz="1000"/>
          </a:p>
          <a:p>
            <a:r>
              <a:rPr lang="en-US" sz="1000"/>
              <a:t>If you expected little or no variations in post-removal soil concentrations, one sample would be adequate.  However, there is always some variations due to natural variability of background soil concentrations, as well as the possibility of leaving some impacted soil behind.  As a result you need more than one sample, and so the question: “how many samples are needed to adequately confirm the attainment of cleanup goals?”</a:t>
            </a:r>
          </a:p>
          <a:p>
            <a:endParaRPr lang="en-US" sz="1000"/>
          </a:p>
          <a:p>
            <a:r>
              <a:rPr lang="en-US" sz="1000"/>
              <a:t>Statistics provides procedures to address this problem by viewing the soil concentrations along the excavation boundary as a random variable with a mean </a:t>
            </a:r>
            <a:r>
              <a:rPr lang="en-US" sz="1000" u="sng"/>
              <a:t>+</a:t>
            </a:r>
            <a:r>
              <a:rPr lang="en-US" sz="1000"/>
              <a:t> a variability.  Under this scheme, the number of samples depends on:</a:t>
            </a:r>
          </a:p>
          <a:p>
            <a:pPr lvl="1">
              <a:buFontTx/>
              <a:buChar char="•"/>
            </a:pPr>
            <a:r>
              <a:rPr lang="en-US" sz="1000"/>
              <a:t>  Soil concentrations variability:  Higher variability </a:t>
            </a:r>
            <a:r>
              <a:rPr lang="en-US" sz="1000">
                <a:sym typeface="Symbol" pitchFamily="18" charset="2"/>
              </a:rPr>
              <a:t> </a:t>
            </a:r>
            <a:r>
              <a:rPr lang="en-US" sz="1000"/>
              <a:t>more samples </a:t>
            </a:r>
          </a:p>
          <a:p>
            <a:pPr lvl="2"/>
            <a:r>
              <a:rPr lang="en-US" sz="1000"/>
              <a:t>(More samples are needed in order to cover the entire range of possible concentrations)</a:t>
            </a:r>
          </a:p>
          <a:p>
            <a:pPr lvl="1">
              <a:buFontTx/>
              <a:buChar char="•"/>
            </a:pPr>
            <a:r>
              <a:rPr lang="en-US" sz="1000"/>
              <a:t>  Reliability of conclusions:  More reliability </a:t>
            </a:r>
            <a:r>
              <a:rPr lang="en-US" sz="1000">
                <a:sym typeface="Symbol" pitchFamily="18" charset="2"/>
              </a:rPr>
              <a:t> </a:t>
            </a:r>
            <a:r>
              <a:rPr lang="en-US" sz="1000"/>
              <a:t>more samples</a:t>
            </a:r>
          </a:p>
          <a:p>
            <a:pPr lvl="2"/>
            <a:r>
              <a:rPr lang="en-US" sz="1000"/>
              <a:t>(More samples result in a reduced likelihood of errors, and thus, higher reliability.)</a:t>
            </a:r>
          </a:p>
          <a:p>
            <a:pPr lvl="1">
              <a:buFontTx/>
              <a:buChar char="•"/>
            </a:pPr>
            <a:r>
              <a:rPr lang="en-US" sz="1000"/>
              <a:t>  Cleanup goals: Lower cleanup goal </a:t>
            </a:r>
            <a:r>
              <a:rPr lang="en-US" sz="1000">
                <a:sym typeface="Symbol" pitchFamily="18" charset="2"/>
              </a:rPr>
              <a:t> more samples</a:t>
            </a:r>
          </a:p>
          <a:p>
            <a:pPr lvl="2"/>
            <a:r>
              <a:rPr lang="en-US" sz="1000"/>
              <a:t>(As the cleanup target decreases, more samples are needed to ensure that the remaining soil meet the target.)</a:t>
            </a:r>
          </a:p>
          <a:p>
            <a:endParaRPr lang="en-US" sz="1000"/>
          </a:p>
          <a:p>
            <a:r>
              <a:rPr lang="en-US" sz="1000"/>
              <a:t>(Invite participants to discuss their own similar projects)</a:t>
            </a:r>
          </a:p>
        </p:txBody>
      </p:sp>
    </p:spTree>
    <p:extLst>
      <p:ext uri="{BB962C8B-B14F-4D97-AF65-F5344CB8AC3E}">
        <p14:creationId xmlns:p14="http://schemas.microsoft.com/office/powerpoint/2010/main" val="20719405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098" name="Rectangle 2"/>
          <p:cNvSpPr>
            <a:spLocks noGrp="1" noRot="1" noChangeAspect="1" noChangeArrowheads="1" noTextEdit="1"/>
          </p:cNvSpPr>
          <p:nvPr>
            <p:ph type="sldImg"/>
          </p:nvPr>
        </p:nvSpPr>
        <p:spPr>
          <a:xfrm>
            <a:off x="1574800" y="522288"/>
            <a:ext cx="3886200" cy="2914650"/>
          </a:xfrm>
          <a:ln/>
        </p:spPr>
      </p:sp>
      <p:sp>
        <p:nvSpPr>
          <p:cNvPr id="1668099" name="Rectangle 3"/>
          <p:cNvSpPr>
            <a:spLocks noGrp="1" noChangeArrowheads="1"/>
          </p:cNvSpPr>
          <p:nvPr>
            <p:ph type="body" idx="1"/>
          </p:nvPr>
        </p:nvSpPr>
        <p:spPr>
          <a:noFill/>
          <a:ln/>
        </p:spPr>
        <p:txBody>
          <a:bodyPr/>
          <a:lstStyle/>
          <a:p>
            <a:r>
              <a:rPr lang="en-US"/>
              <a:t>Another group of common hypothesis test address the following important groundwater monitoring issue:</a:t>
            </a:r>
          </a:p>
          <a:p>
            <a:endParaRPr lang="en-US"/>
          </a:p>
          <a:p>
            <a:r>
              <a:rPr lang="en-US"/>
              <a:t>Is there a groundwater release at a site? </a:t>
            </a:r>
          </a:p>
          <a:p>
            <a:pPr lvl="1"/>
            <a:r>
              <a:rPr lang="en-US"/>
              <a:t>Situation: In absence of any information regarding a release, the null hypothesis is: “Downgradient and upgradient well samples have the same mean concentrations (i.e. no release).</a:t>
            </a:r>
          </a:p>
          <a:p>
            <a:endParaRPr lang="en-US"/>
          </a:p>
          <a:p>
            <a:r>
              <a:rPr lang="en-US"/>
              <a:t>For this purpose, the two-sample t test can be used, especially if long time series are available, and if our site knowledge indicate an absence of release</a:t>
            </a:r>
          </a:p>
          <a:p>
            <a:endParaRPr lang="en-US"/>
          </a:p>
          <a:p>
            <a:r>
              <a:rPr lang="en-US"/>
              <a:t>Under this condition, the null hypothesis if the downgradient and the upgradient wells are similar, and thus, the null hypothesis is rejected, if test t &gt; t95%.</a:t>
            </a:r>
          </a:p>
          <a:p>
            <a:endParaRPr lang="en-US"/>
          </a:p>
        </p:txBody>
      </p:sp>
    </p:spTree>
    <p:extLst>
      <p:ext uri="{BB962C8B-B14F-4D97-AF65-F5344CB8AC3E}">
        <p14:creationId xmlns:p14="http://schemas.microsoft.com/office/powerpoint/2010/main" val="19240936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62" name="Rectangle 2"/>
          <p:cNvSpPr>
            <a:spLocks noGrp="1" noRot="1" noChangeAspect="1" noChangeArrowheads="1" noTextEdit="1"/>
          </p:cNvSpPr>
          <p:nvPr>
            <p:ph type="sldImg"/>
          </p:nvPr>
        </p:nvSpPr>
        <p:spPr>
          <a:xfrm>
            <a:off x="374650" y="719138"/>
            <a:ext cx="6534150" cy="4900612"/>
          </a:xfrm>
          <a:ln w="12700" cap="flat">
            <a:solidFill>
              <a:schemeClr val="tx1"/>
            </a:solidFill>
          </a:ln>
        </p:spPr>
      </p:sp>
      <p:sp>
        <p:nvSpPr>
          <p:cNvPr id="1884163" name="Rectangle 3"/>
          <p:cNvSpPr>
            <a:spLocks noChangeArrowheads="1"/>
          </p:cNvSpPr>
          <p:nvPr/>
        </p:nvSpPr>
        <p:spPr bwMode="auto">
          <a:xfrm>
            <a:off x="4137025" y="0"/>
            <a:ext cx="3165475" cy="479425"/>
          </a:xfrm>
          <a:prstGeom prst="rect">
            <a:avLst/>
          </a:prstGeom>
          <a:noFill/>
          <a:ln w="12700">
            <a:noFill/>
            <a:miter lim="800000"/>
            <a:headEnd/>
            <a:tailEnd/>
          </a:ln>
          <a:effectLst/>
        </p:spPr>
        <p:txBody>
          <a:bodyPr wrap="none" anchor="ctr"/>
          <a:lstStyle/>
          <a:p>
            <a:endParaRPr lang="en-US"/>
          </a:p>
        </p:txBody>
      </p:sp>
      <p:sp>
        <p:nvSpPr>
          <p:cNvPr id="1884164" name="Rectangle 4"/>
          <p:cNvSpPr>
            <a:spLocks noChangeArrowheads="1"/>
          </p:cNvSpPr>
          <p:nvPr/>
        </p:nvSpPr>
        <p:spPr bwMode="auto">
          <a:xfrm>
            <a:off x="0" y="9107488"/>
            <a:ext cx="3165475" cy="481012"/>
          </a:xfrm>
          <a:prstGeom prst="rect">
            <a:avLst/>
          </a:prstGeom>
          <a:noFill/>
          <a:ln w="12700">
            <a:noFill/>
            <a:miter lim="800000"/>
            <a:headEnd/>
            <a:tailEnd/>
          </a:ln>
          <a:effectLst/>
        </p:spPr>
        <p:txBody>
          <a:bodyPr wrap="none" anchor="ctr"/>
          <a:lstStyle/>
          <a:p>
            <a:endParaRPr lang="en-US"/>
          </a:p>
        </p:txBody>
      </p:sp>
      <p:sp>
        <p:nvSpPr>
          <p:cNvPr id="1884165" name="Rectangle 5"/>
          <p:cNvSpPr>
            <a:spLocks noChangeArrowheads="1"/>
          </p:cNvSpPr>
          <p:nvPr/>
        </p:nvSpPr>
        <p:spPr bwMode="auto">
          <a:xfrm>
            <a:off x="0" y="0"/>
            <a:ext cx="3165475" cy="479425"/>
          </a:xfrm>
          <a:prstGeom prst="rect">
            <a:avLst/>
          </a:prstGeom>
          <a:noFill/>
          <a:ln w="12700">
            <a:noFill/>
            <a:miter lim="800000"/>
            <a:headEnd/>
            <a:tailEnd/>
          </a:ln>
          <a:effectLst/>
        </p:spPr>
        <p:txBody>
          <a:bodyPr wrap="none" anchor="ctr"/>
          <a:lstStyle/>
          <a:p>
            <a:endParaRPr lang="en-US"/>
          </a:p>
        </p:txBody>
      </p:sp>
      <p:sp>
        <p:nvSpPr>
          <p:cNvPr id="1884166" name="Rectangle 6"/>
          <p:cNvSpPr>
            <a:spLocks noGrp="1" noChangeArrowheads="1"/>
          </p:cNvSpPr>
          <p:nvPr>
            <p:ph type="body" idx="1"/>
          </p:nvPr>
        </p:nvSpPr>
        <p:spPr>
          <a:xfrm>
            <a:off x="914400" y="5788025"/>
            <a:ext cx="5354638" cy="2795588"/>
          </a:xfrm>
          <a:ln/>
        </p:spPr>
        <p:txBody>
          <a:bodyPr lIns="95479" tIns="46900" rIns="95479" bIns="46900"/>
          <a:lstStyle/>
          <a:p>
            <a:pPr defTabSz="931863">
              <a:spcBef>
                <a:spcPct val="0"/>
              </a:spcBef>
            </a:pPr>
            <a:endParaRPr lang="en-US" sz="2400">
              <a:latin typeface="Times New Roman" pitchFamily="18" charset="0"/>
            </a:endParaRPr>
          </a:p>
        </p:txBody>
      </p:sp>
    </p:spTree>
    <p:extLst>
      <p:ext uri="{BB962C8B-B14F-4D97-AF65-F5344CB8AC3E}">
        <p14:creationId xmlns:p14="http://schemas.microsoft.com/office/powerpoint/2010/main" val="13210314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Rectangle 2"/>
          <p:cNvSpPr>
            <a:spLocks noGrp="1" noChangeArrowheads="1"/>
          </p:cNvSpPr>
          <p:nvPr>
            <p:ph type="body" idx="1"/>
          </p:nvPr>
        </p:nvSpPr>
        <p:spPr>
          <a:xfrm>
            <a:off x="973138" y="4556125"/>
            <a:ext cx="5356225" cy="4313238"/>
          </a:xfrm>
          <a:noFill/>
          <a:ln/>
        </p:spPr>
        <p:txBody>
          <a:bodyPr lIns="96505" tIns="48251" rIns="96505" bIns="48251"/>
          <a:lstStyle/>
          <a:p>
            <a:r>
              <a:rPr lang="en-US"/>
              <a:t>NAVFAC provides a comprehensive guidance for background analysis.</a:t>
            </a:r>
          </a:p>
        </p:txBody>
      </p:sp>
      <p:sp>
        <p:nvSpPr>
          <p:cNvPr id="1655811" name="Rectangle 3"/>
          <p:cNvSpPr>
            <a:spLocks noGrp="1" noRot="1" noChangeAspect="1" noChangeArrowheads="1" noTextEdit="1"/>
          </p:cNvSpPr>
          <p:nvPr>
            <p:ph type="sldImg"/>
          </p:nvPr>
        </p:nvSpPr>
        <p:spPr>
          <a:xfrm>
            <a:off x="1412875" y="719138"/>
            <a:ext cx="4476750" cy="3357562"/>
          </a:xfrm>
          <a:ln>
            <a:solidFill>
              <a:schemeClr val="tx1"/>
            </a:solidFill>
          </a:ln>
        </p:spPr>
      </p:sp>
    </p:spTree>
    <p:extLst>
      <p:ext uri="{BB962C8B-B14F-4D97-AF65-F5344CB8AC3E}">
        <p14:creationId xmlns:p14="http://schemas.microsoft.com/office/powerpoint/2010/main" val="40151854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p:cNvSpPr>
            <a:spLocks noGrp="1" noRot="1" noChangeAspect="1" noChangeArrowheads="1" noTextEdit="1"/>
          </p:cNvSpPr>
          <p:nvPr>
            <p:ph type="sldImg"/>
          </p:nvPr>
        </p:nvSpPr>
        <p:spPr>
          <a:xfrm>
            <a:off x="1514475" y="582613"/>
            <a:ext cx="4197350" cy="3149600"/>
          </a:xfrm>
          <a:ln w="12700" cap="flat">
            <a:solidFill>
              <a:schemeClr val="tx1"/>
            </a:solidFill>
          </a:ln>
        </p:spPr>
      </p:sp>
      <p:sp>
        <p:nvSpPr>
          <p:cNvPr id="1474563" name="Rectangle 3"/>
          <p:cNvSpPr>
            <a:spLocks noChangeArrowheads="1"/>
          </p:cNvSpPr>
          <p:nvPr/>
        </p:nvSpPr>
        <p:spPr bwMode="auto">
          <a:xfrm>
            <a:off x="4137025" y="0"/>
            <a:ext cx="3165475" cy="479425"/>
          </a:xfrm>
          <a:prstGeom prst="rect">
            <a:avLst/>
          </a:prstGeom>
          <a:noFill/>
          <a:ln w="12700">
            <a:noFill/>
            <a:miter lim="800000"/>
            <a:headEnd/>
            <a:tailEnd/>
          </a:ln>
          <a:effectLst/>
        </p:spPr>
        <p:txBody>
          <a:bodyPr wrap="none" anchor="ctr"/>
          <a:lstStyle/>
          <a:p>
            <a:endParaRPr lang="en-US"/>
          </a:p>
        </p:txBody>
      </p:sp>
      <p:sp>
        <p:nvSpPr>
          <p:cNvPr id="1474564" name="Rectangle 4"/>
          <p:cNvSpPr>
            <a:spLocks noChangeArrowheads="1"/>
          </p:cNvSpPr>
          <p:nvPr/>
        </p:nvSpPr>
        <p:spPr bwMode="auto">
          <a:xfrm>
            <a:off x="0" y="9107488"/>
            <a:ext cx="3165475" cy="481012"/>
          </a:xfrm>
          <a:prstGeom prst="rect">
            <a:avLst/>
          </a:prstGeom>
          <a:noFill/>
          <a:ln w="12700">
            <a:noFill/>
            <a:miter lim="800000"/>
            <a:headEnd/>
            <a:tailEnd/>
          </a:ln>
          <a:effectLst/>
        </p:spPr>
        <p:txBody>
          <a:bodyPr wrap="none" anchor="ctr"/>
          <a:lstStyle/>
          <a:p>
            <a:endParaRPr lang="en-US"/>
          </a:p>
        </p:txBody>
      </p:sp>
      <p:sp>
        <p:nvSpPr>
          <p:cNvPr id="1474565" name="Rectangle 5"/>
          <p:cNvSpPr>
            <a:spLocks noChangeArrowheads="1"/>
          </p:cNvSpPr>
          <p:nvPr/>
        </p:nvSpPr>
        <p:spPr bwMode="auto">
          <a:xfrm>
            <a:off x="0" y="0"/>
            <a:ext cx="3165475" cy="479425"/>
          </a:xfrm>
          <a:prstGeom prst="rect">
            <a:avLst/>
          </a:prstGeom>
          <a:noFill/>
          <a:ln w="12700">
            <a:noFill/>
            <a:miter lim="800000"/>
            <a:headEnd/>
            <a:tailEnd/>
          </a:ln>
          <a:effectLst/>
        </p:spPr>
        <p:txBody>
          <a:bodyPr wrap="none" anchor="ctr"/>
          <a:lstStyle/>
          <a:p>
            <a:endParaRPr lang="en-US"/>
          </a:p>
        </p:txBody>
      </p:sp>
      <p:sp>
        <p:nvSpPr>
          <p:cNvPr id="1474567" name="Rectangle 7"/>
          <p:cNvSpPr>
            <a:spLocks noGrp="1" noChangeArrowheads="1"/>
          </p:cNvSpPr>
          <p:nvPr>
            <p:ph type="body" idx="1"/>
          </p:nvPr>
        </p:nvSpPr>
        <p:spPr>
          <a:xfrm>
            <a:off x="974725" y="4476750"/>
            <a:ext cx="5353050" cy="4314825"/>
          </a:xfrm>
          <a:noFill/>
          <a:ln/>
        </p:spPr>
        <p:txBody>
          <a:bodyPr lIns="96510" tIns="48255" rIns="96510" bIns="48255"/>
          <a:lstStyle/>
          <a:p>
            <a:r>
              <a:rPr lang="en-US"/>
              <a:t>Not all hypothesis tests are reliable.  In fact, some of the ones used in environmental applications are quite flawed.  </a:t>
            </a:r>
          </a:p>
          <a:p>
            <a:endParaRPr lang="en-US"/>
          </a:p>
          <a:p>
            <a:r>
              <a:rPr lang="en-US"/>
              <a:t>An example include the so-called “background threshold test.”  In this test, every single measurement is compared to the background threshold value (usually the top 5% of background data are ignored, so they use the 95%-tile value as background threshold).  </a:t>
            </a:r>
          </a:p>
          <a:p>
            <a:endParaRPr lang="en-US"/>
          </a:p>
          <a:p>
            <a:r>
              <a:rPr lang="en-US"/>
              <a:t>Then if a single measurement exceeds the background threshold test, the chemical is viewed as a COPC.</a:t>
            </a:r>
          </a:p>
          <a:p>
            <a:endParaRPr lang="en-US"/>
          </a:p>
          <a:p>
            <a:r>
              <a:rPr lang="en-US"/>
              <a:t>If you are dealing with a single measurement, then there is 5% chance that you incorrectly identify a chemical as a COPC.  In many cases, this level of error is tolerable, i.e. ensures the conservative nature of our decisions.  However, as the number of site measurements increases, this error rate rises.</a:t>
            </a:r>
          </a:p>
        </p:txBody>
      </p:sp>
    </p:spTree>
    <p:extLst>
      <p:ext uri="{BB962C8B-B14F-4D97-AF65-F5344CB8AC3E}">
        <p14:creationId xmlns:p14="http://schemas.microsoft.com/office/powerpoint/2010/main" val="15858203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6" name="Rectangle 2"/>
          <p:cNvSpPr>
            <a:spLocks noGrp="1" noRot="1" noChangeAspect="1" noChangeArrowheads="1" noTextEdit="1"/>
          </p:cNvSpPr>
          <p:nvPr>
            <p:ph type="sldImg"/>
          </p:nvPr>
        </p:nvSpPr>
        <p:spPr>
          <a:xfrm>
            <a:off x="1217613" y="473075"/>
            <a:ext cx="4870450" cy="3652838"/>
          </a:xfrm>
          <a:ln/>
        </p:spPr>
      </p:sp>
      <p:sp>
        <p:nvSpPr>
          <p:cNvPr id="1434627" name="Rectangle 3"/>
          <p:cNvSpPr>
            <a:spLocks noGrp="1" noChangeArrowheads="1"/>
          </p:cNvSpPr>
          <p:nvPr>
            <p:ph type="body" idx="1"/>
          </p:nvPr>
        </p:nvSpPr>
        <p:spPr>
          <a:xfrm>
            <a:off x="952500" y="4479925"/>
            <a:ext cx="5397500" cy="4322763"/>
          </a:xfrm>
          <a:noFill/>
          <a:ln/>
        </p:spPr>
        <p:txBody>
          <a:bodyPr lIns="94710" tIns="47356" rIns="94710" bIns="47356"/>
          <a:lstStyle/>
          <a:p>
            <a:r>
              <a:rPr lang="en-US"/>
              <a:t>In fact, as shown in this table, by the time you have 30 or more site measurements the threshold test yields nearly 80% chance of Type I error.</a:t>
            </a:r>
          </a:p>
          <a:p>
            <a:endParaRPr lang="en-US"/>
          </a:p>
          <a:p>
            <a:r>
              <a:rPr lang="en-US"/>
              <a:t>In other words, if you have 30 site measurements, there is an 80% chance that at least one of them exceed the background threshold, even if both sample sets come from the same population.</a:t>
            </a:r>
          </a:p>
          <a:p>
            <a:endParaRPr lang="en-US"/>
          </a:p>
          <a:p>
            <a:r>
              <a:rPr lang="en-US"/>
              <a:t>By the time you have 60 site measurements (a very common situation), this error rate approaches 95%.</a:t>
            </a:r>
          </a:p>
          <a:p>
            <a:endParaRPr lang="en-US"/>
          </a:p>
          <a:p>
            <a:r>
              <a:rPr lang="en-US"/>
              <a:t>This means that the conclusion of this test is almost pre-determined.  This is not really a test; it is a guaranteed condemnation.  Such flawed test should be avoided at all cost.  </a:t>
            </a:r>
          </a:p>
        </p:txBody>
      </p:sp>
    </p:spTree>
    <p:extLst>
      <p:ext uri="{BB962C8B-B14F-4D97-AF65-F5344CB8AC3E}">
        <p14:creationId xmlns:p14="http://schemas.microsoft.com/office/powerpoint/2010/main" val="37333864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Grp="1" noRot="1" noChangeAspect="1" noChangeArrowheads="1" noTextEdit="1"/>
          </p:cNvSpPr>
          <p:nvPr>
            <p:ph type="sldImg"/>
          </p:nvPr>
        </p:nvSpPr>
        <p:spPr>
          <a:xfrm>
            <a:off x="1636713" y="711200"/>
            <a:ext cx="3444875" cy="2584450"/>
          </a:xfrm>
          <a:ln/>
        </p:spPr>
      </p:sp>
      <p:sp>
        <p:nvSpPr>
          <p:cNvPr id="1486851" name="Rectangle 3"/>
          <p:cNvSpPr>
            <a:spLocks noGrp="1" noChangeArrowheads="1"/>
          </p:cNvSpPr>
          <p:nvPr>
            <p:ph type="body" idx="1"/>
          </p:nvPr>
        </p:nvSpPr>
        <p:spPr>
          <a:noFill/>
          <a:ln/>
        </p:spPr>
        <p:txBody>
          <a:bodyPr/>
          <a:lstStyle/>
          <a:p>
            <a:r>
              <a:rPr lang="en-US"/>
              <a:t>Our last topic is probably as important as all the other topics combined.  So far we have talked about ideal cases, with occasional hints that our field data may be inconsistent with the underlying assumptions of our statistical tools.</a:t>
            </a:r>
          </a:p>
          <a:p>
            <a:endParaRPr lang="en-US"/>
          </a:p>
          <a:p>
            <a:r>
              <a:rPr lang="en-US"/>
              <a:t>I refer to these inconsistencies as our “field challenges”.  We especially need to understand the practical implications of these challenges. </a:t>
            </a:r>
          </a:p>
        </p:txBody>
      </p:sp>
    </p:spTree>
    <p:extLst>
      <p:ext uri="{BB962C8B-B14F-4D97-AF65-F5344CB8AC3E}">
        <p14:creationId xmlns:p14="http://schemas.microsoft.com/office/powerpoint/2010/main" val="36872239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Rot="1" noChangeAspect="1" noChangeArrowheads="1" noTextEdit="1"/>
          </p:cNvSpPr>
          <p:nvPr>
            <p:ph type="sldImg"/>
          </p:nvPr>
        </p:nvSpPr>
        <p:spPr>
          <a:xfrm>
            <a:off x="1293813" y="625475"/>
            <a:ext cx="4105275" cy="3079750"/>
          </a:xfrm>
          <a:ln/>
        </p:spPr>
      </p:sp>
      <p:sp>
        <p:nvSpPr>
          <p:cNvPr id="1380355" name="Rectangle 3"/>
          <p:cNvSpPr>
            <a:spLocks noGrp="1" noChangeArrowheads="1"/>
          </p:cNvSpPr>
          <p:nvPr>
            <p:ph type="body" idx="1"/>
          </p:nvPr>
        </p:nvSpPr>
        <p:spPr>
          <a:noFill/>
          <a:ln/>
        </p:spPr>
        <p:txBody>
          <a:bodyPr/>
          <a:lstStyle/>
          <a:p>
            <a:pPr>
              <a:lnSpc>
                <a:spcPct val="90000"/>
              </a:lnSpc>
            </a:pPr>
            <a:r>
              <a:rPr lang="en-US" sz="1000"/>
              <a:t>Our “field challenges” stem from the fact that statistical techniques are based on the assumption that our sample set is an ideal and representative dataset, i.e.</a:t>
            </a:r>
          </a:p>
          <a:p>
            <a:pPr lvl="1">
              <a:lnSpc>
                <a:spcPct val="90000"/>
              </a:lnSpc>
              <a:buFontTx/>
              <a:buChar char="•"/>
            </a:pPr>
            <a:r>
              <a:rPr lang="en-US" sz="1000"/>
              <a:t> Random samples (free of any bias toward a specific portion of the site)</a:t>
            </a:r>
          </a:p>
          <a:p>
            <a:pPr lvl="1">
              <a:lnSpc>
                <a:spcPct val="90000"/>
              </a:lnSpc>
              <a:buFontTx/>
              <a:buChar char="•"/>
            </a:pPr>
            <a:r>
              <a:rPr lang="en-US" sz="1000"/>
              <a:t> Unclustered data (there are no undue clustering – over-presentation of repetitive data)</a:t>
            </a:r>
          </a:p>
          <a:p>
            <a:pPr lvl="1">
              <a:lnSpc>
                <a:spcPct val="90000"/>
              </a:lnSpc>
              <a:buFontTx/>
              <a:buChar char="•"/>
            </a:pPr>
            <a:r>
              <a:rPr lang="en-US" sz="1000"/>
              <a:t> Uncorrelated data (the measurements are uncorrelated, so each sample contains an equal amount of “new” information)</a:t>
            </a:r>
          </a:p>
          <a:p>
            <a:pPr lvl="1">
              <a:lnSpc>
                <a:spcPct val="90000"/>
              </a:lnSpc>
              <a:buFontTx/>
              <a:buChar char="•"/>
            </a:pPr>
            <a:r>
              <a:rPr lang="en-US" sz="1000"/>
              <a:t> Representing a single population (the investigated variable can be modeled as a single population)</a:t>
            </a:r>
          </a:p>
          <a:p>
            <a:pPr lvl="1">
              <a:lnSpc>
                <a:spcPct val="90000"/>
              </a:lnSpc>
              <a:buFontTx/>
              <a:buChar char="•"/>
            </a:pPr>
            <a:r>
              <a:rPr lang="en-US" sz="1000"/>
              <a:t> Known values with no measurement errors (every measurement is a unique values free of any error)</a:t>
            </a:r>
          </a:p>
          <a:p>
            <a:pPr>
              <a:lnSpc>
                <a:spcPct val="90000"/>
              </a:lnSpc>
              <a:buFontTx/>
              <a:buChar char="•"/>
            </a:pPr>
            <a:endParaRPr lang="en-US" sz="1000"/>
          </a:p>
          <a:p>
            <a:pPr>
              <a:lnSpc>
                <a:spcPct val="90000"/>
              </a:lnSpc>
            </a:pPr>
            <a:r>
              <a:rPr lang="en-US" sz="1000"/>
              <a:t>Unfortunately, none of these conditions are met by our field data:</a:t>
            </a:r>
          </a:p>
          <a:p>
            <a:pPr lvl="1">
              <a:lnSpc>
                <a:spcPct val="90000"/>
              </a:lnSpc>
              <a:buFontTx/>
              <a:buChar char="•"/>
            </a:pPr>
            <a:r>
              <a:rPr lang="en-US" sz="1000"/>
              <a:t> Our data are always biased toward impacted zones = Non-random</a:t>
            </a:r>
          </a:p>
          <a:p>
            <a:pPr lvl="1">
              <a:lnSpc>
                <a:spcPct val="90000"/>
              </a:lnSpc>
              <a:buFontTx/>
              <a:buChar char="•"/>
            </a:pPr>
            <a:r>
              <a:rPr lang="en-US" sz="1000"/>
              <a:t> They are always clustered around impacted spots</a:t>
            </a:r>
          </a:p>
          <a:p>
            <a:pPr lvl="1">
              <a:lnSpc>
                <a:spcPct val="90000"/>
              </a:lnSpc>
              <a:buFontTx/>
              <a:buChar char="•"/>
            </a:pPr>
            <a:r>
              <a:rPr lang="en-US" sz="1000"/>
              <a:t> In many instances, due to release patterns, our data are correlated</a:t>
            </a:r>
          </a:p>
          <a:p>
            <a:pPr lvl="1">
              <a:lnSpc>
                <a:spcPct val="90000"/>
              </a:lnSpc>
              <a:buFontTx/>
              <a:buChar char="•"/>
            </a:pPr>
            <a:r>
              <a:rPr lang="en-US" sz="1000"/>
              <a:t> We always have a mixture of clean + impacted samples</a:t>
            </a:r>
          </a:p>
          <a:p>
            <a:pPr lvl="1">
              <a:lnSpc>
                <a:spcPct val="90000"/>
              </a:lnSpc>
              <a:buFontTx/>
              <a:buChar char="•"/>
            </a:pPr>
            <a:r>
              <a:rPr lang="en-US" sz="1000"/>
              <a:t> and there are always laboratory uncertainty, plus numerous non-detects</a:t>
            </a:r>
          </a:p>
          <a:p>
            <a:pPr lvl="1">
              <a:lnSpc>
                <a:spcPct val="90000"/>
              </a:lnSpc>
            </a:pPr>
            <a:endParaRPr lang="en-US" sz="1000"/>
          </a:p>
          <a:p>
            <a:pPr>
              <a:lnSpc>
                <a:spcPct val="90000"/>
              </a:lnSpc>
            </a:pPr>
            <a:r>
              <a:rPr lang="en-US" sz="1000"/>
              <a:t>The questions that immediately arises are:</a:t>
            </a:r>
          </a:p>
          <a:p>
            <a:pPr lvl="1">
              <a:lnSpc>
                <a:spcPct val="90000"/>
              </a:lnSpc>
              <a:buFontTx/>
              <a:buChar char="•"/>
            </a:pPr>
            <a:r>
              <a:rPr lang="en-US" sz="1000"/>
              <a:t> What are the effects of these inconsistencies?</a:t>
            </a:r>
          </a:p>
          <a:p>
            <a:pPr lvl="1">
              <a:lnSpc>
                <a:spcPct val="90000"/>
              </a:lnSpc>
              <a:buFontTx/>
              <a:buChar char="•"/>
            </a:pPr>
            <a:r>
              <a:rPr lang="en-US" sz="1000"/>
              <a:t> Are the results of statistical analyses reliable?</a:t>
            </a:r>
          </a:p>
          <a:p>
            <a:pPr lvl="1">
              <a:lnSpc>
                <a:spcPct val="90000"/>
              </a:lnSpc>
              <a:buFontTx/>
              <a:buChar char="•"/>
            </a:pPr>
            <a:r>
              <a:rPr lang="en-US" sz="1000"/>
              <a:t> Are we producing over-conservative results based on computational artifacts?</a:t>
            </a:r>
          </a:p>
          <a:p>
            <a:pPr lvl="1">
              <a:lnSpc>
                <a:spcPct val="90000"/>
              </a:lnSpc>
              <a:buFontTx/>
              <a:buChar char="•"/>
            </a:pPr>
            <a:r>
              <a:rPr lang="en-US" sz="1000"/>
              <a:t> What can we do to minimize the effects of these computation artifacts?</a:t>
            </a:r>
          </a:p>
          <a:p>
            <a:pPr>
              <a:lnSpc>
                <a:spcPct val="90000"/>
              </a:lnSpc>
            </a:pPr>
            <a:endParaRPr lang="en-US" sz="1000"/>
          </a:p>
          <a:p>
            <a:pPr>
              <a:lnSpc>
                <a:spcPct val="90000"/>
              </a:lnSpc>
            </a:pPr>
            <a:endParaRPr lang="en-US" sz="1000"/>
          </a:p>
          <a:p>
            <a:pPr>
              <a:lnSpc>
                <a:spcPct val="90000"/>
              </a:lnSpc>
            </a:pPr>
            <a:endParaRPr lang="en-US" sz="1000"/>
          </a:p>
        </p:txBody>
      </p:sp>
    </p:spTree>
    <p:extLst>
      <p:ext uri="{BB962C8B-B14F-4D97-AF65-F5344CB8AC3E}">
        <p14:creationId xmlns:p14="http://schemas.microsoft.com/office/powerpoint/2010/main" val="17671266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Rectangle 2"/>
          <p:cNvSpPr>
            <a:spLocks noGrp="1" noRot="1" noChangeAspect="1" noChangeArrowheads="1" noTextEdit="1"/>
          </p:cNvSpPr>
          <p:nvPr>
            <p:ph type="sldImg"/>
          </p:nvPr>
        </p:nvSpPr>
        <p:spPr>
          <a:xfrm>
            <a:off x="1522413" y="685800"/>
            <a:ext cx="3622675" cy="2717800"/>
          </a:xfrm>
          <a:ln/>
        </p:spPr>
      </p:sp>
      <p:sp>
        <p:nvSpPr>
          <p:cNvPr id="1122307" name="Rectangle 3"/>
          <p:cNvSpPr>
            <a:spLocks noGrp="1" noChangeArrowheads="1"/>
          </p:cNvSpPr>
          <p:nvPr>
            <p:ph type="body" idx="1"/>
          </p:nvPr>
        </p:nvSpPr>
        <p:spPr/>
        <p:txBody>
          <a:bodyPr/>
          <a:lstStyle/>
          <a:p>
            <a:r>
              <a:rPr lang="en-US" sz="1000"/>
              <a:t>In environmental site investigations, we </a:t>
            </a:r>
            <a:r>
              <a:rPr lang="en-US" sz="1000" u="sng"/>
              <a:t>do not</a:t>
            </a:r>
            <a:r>
              <a:rPr lang="en-US" sz="1000"/>
              <a:t> have full knowledge of our population.  Instead, all our decisions (i.e. inferences) are made based on our </a:t>
            </a:r>
            <a:r>
              <a:rPr lang="en-US" sz="1000" u="sng"/>
              <a:t>sample estimates</a:t>
            </a:r>
            <a:r>
              <a:rPr lang="en-US" sz="1000"/>
              <a:t>.  So it is very important to understand the significance of the sampling policy.</a:t>
            </a:r>
          </a:p>
          <a:p>
            <a:r>
              <a:rPr lang="en-US" sz="1000"/>
              <a:t>  </a:t>
            </a:r>
          </a:p>
          <a:p>
            <a:r>
              <a:rPr lang="en-US" sz="1000"/>
              <a:t>Statistics tells us that we need representative samples that give us an unbiased picture of the investigated variable.</a:t>
            </a:r>
          </a:p>
          <a:p>
            <a:endParaRPr lang="en-US" sz="1000"/>
          </a:p>
          <a:p>
            <a:r>
              <a:rPr lang="en-US" sz="1000"/>
              <a:t>It is precisely for this reason that statisticians always prefer “random samples” – samples that are devoid of any bias to any specific portion or portions of the population.</a:t>
            </a:r>
          </a:p>
          <a:p>
            <a:endParaRPr lang="en-US" sz="1000"/>
          </a:p>
          <a:p>
            <a:r>
              <a:rPr lang="en-US" sz="1000"/>
              <a:t>Consider the case of a pollster that calls about a 1000 people to survey public opinion.  To ensure representativeness of the samples, the pollster usually randomly generates phone numbers to call.  The 1000 answers to the same question then form a basis to evaluate public opinion.  This is an example of random sampling process.</a:t>
            </a:r>
          </a:p>
          <a:p>
            <a:endParaRPr lang="en-US" sz="1000"/>
          </a:p>
          <a:p>
            <a:r>
              <a:rPr lang="en-US" sz="1000"/>
              <a:t>Consider now the case of a “lazy” pollster who abandons the random calling process, and instead, repeatedly calls few numbers.  We intuitively know that repeated answers from few households are worthless because the samples are biased to the targeted households.  </a:t>
            </a:r>
          </a:p>
          <a:p>
            <a:endParaRPr lang="en-US" sz="1000"/>
          </a:p>
          <a:p>
            <a:r>
              <a:rPr lang="en-US" sz="1000"/>
              <a:t>Unfortunately, in environmental applications, that is exactly what we do by focusing on sampling impacted portions of the site.  </a:t>
            </a:r>
          </a:p>
          <a:p>
            <a:endParaRPr lang="en-US" sz="1000"/>
          </a:p>
          <a:p>
            <a:r>
              <a:rPr lang="en-US" sz="1000"/>
              <a:t>So what are the effects of such sampling on our statistical estimates?</a:t>
            </a:r>
          </a:p>
        </p:txBody>
      </p:sp>
    </p:spTree>
    <p:extLst>
      <p:ext uri="{BB962C8B-B14F-4D97-AF65-F5344CB8AC3E}">
        <p14:creationId xmlns:p14="http://schemas.microsoft.com/office/powerpoint/2010/main" val="25379544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Rectangle 2"/>
          <p:cNvSpPr>
            <a:spLocks noGrp="1" noRot="1" noChangeAspect="1" noChangeArrowheads="1" noTextEdit="1"/>
          </p:cNvSpPr>
          <p:nvPr>
            <p:ph type="sldImg"/>
          </p:nvPr>
        </p:nvSpPr>
        <p:spPr>
          <a:xfrm>
            <a:off x="1522413" y="685800"/>
            <a:ext cx="3622675" cy="2717800"/>
          </a:xfrm>
          <a:ln/>
        </p:spPr>
      </p:sp>
      <p:sp>
        <p:nvSpPr>
          <p:cNvPr id="1160195" name="Rectangle 3"/>
          <p:cNvSpPr>
            <a:spLocks noGrp="1" noChangeArrowheads="1"/>
          </p:cNvSpPr>
          <p:nvPr>
            <p:ph type="body" idx="1"/>
          </p:nvPr>
        </p:nvSpPr>
        <p:spPr/>
        <p:txBody>
          <a:bodyPr/>
          <a:lstStyle/>
          <a:p>
            <a:r>
              <a:rPr lang="en-US" sz="1000"/>
              <a:t>Let’s look at this problem through an example.</a:t>
            </a:r>
          </a:p>
          <a:p>
            <a:endParaRPr lang="en-US" sz="1000"/>
          </a:p>
          <a:p>
            <a:r>
              <a:rPr lang="en-US" sz="1000"/>
              <a:t>Statistical approaches demand an unbiased, representative sample set, i.e. random sampling.  </a:t>
            </a:r>
          </a:p>
          <a:p>
            <a:endParaRPr lang="en-US" sz="1000"/>
          </a:p>
          <a:p>
            <a:r>
              <a:rPr lang="en-US" sz="1000"/>
              <a:t>In environmental site investigations, samples are rarely random.  In fact, the choice of sampling locations are dependent on our site history and knowledge.</a:t>
            </a:r>
          </a:p>
          <a:p>
            <a:endParaRPr lang="en-US" sz="1000"/>
          </a:p>
          <a:p>
            <a:r>
              <a:rPr lang="en-US" sz="1000"/>
              <a:t>The resulting samples are often biased, clustered, and correlated toward locations of historical impacts.  </a:t>
            </a:r>
          </a:p>
          <a:p>
            <a:endParaRPr lang="en-US" sz="1000"/>
          </a:p>
          <a:p>
            <a:r>
              <a:rPr lang="en-US" sz="1000"/>
              <a:t>In general, we usually collect few samples from the highest impacted locations; many samples from impact boundary locations; followed by relatively small number of samples from the clean portions of the site.</a:t>
            </a:r>
          </a:p>
          <a:p>
            <a:endParaRPr lang="en-US" sz="1000"/>
          </a:p>
          <a:p>
            <a:r>
              <a:rPr lang="en-US" sz="1000"/>
              <a:t>This type of biased sampling is driven by:</a:t>
            </a:r>
          </a:p>
          <a:p>
            <a:pPr lvl="1"/>
            <a:r>
              <a:rPr lang="en-US" sz="1000"/>
              <a:t>(a) economic factors (limited budget forces us to focus on critical zones); and </a:t>
            </a:r>
          </a:p>
          <a:p>
            <a:pPr lvl="1"/>
            <a:r>
              <a:rPr lang="en-US" sz="1000"/>
              <a:t>(b) regulatory preferences (stakeholders are only interested in the extent of impact)</a:t>
            </a:r>
          </a:p>
          <a:p>
            <a:endParaRPr lang="en-US" sz="1000"/>
          </a:p>
          <a:p>
            <a:r>
              <a:rPr lang="en-US" sz="1000"/>
              <a:t>Let’s investigate the effects of this type of sampling on a common statistical inference, i.e. calculating mean and UCL.</a:t>
            </a:r>
          </a:p>
        </p:txBody>
      </p:sp>
    </p:spTree>
    <p:extLst>
      <p:ext uri="{BB962C8B-B14F-4D97-AF65-F5344CB8AC3E}">
        <p14:creationId xmlns:p14="http://schemas.microsoft.com/office/powerpoint/2010/main" val="34442284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6690" name="Rectangle 2"/>
          <p:cNvSpPr>
            <a:spLocks noGrp="1" noRot="1" noChangeAspect="1" noChangeArrowheads="1" noTextEdit="1"/>
          </p:cNvSpPr>
          <p:nvPr>
            <p:ph type="sldImg"/>
          </p:nvPr>
        </p:nvSpPr>
        <p:spPr>
          <a:xfrm>
            <a:off x="1522413" y="685800"/>
            <a:ext cx="3622675" cy="2717800"/>
          </a:xfrm>
          <a:ln/>
        </p:spPr>
      </p:sp>
      <p:sp>
        <p:nvSpPr>
          <p:cNvPr id="1906691" name="Rectangle 3"/>
          <p:cNvSpPr>
            <a:spLocks noGrp="1" noChangeArrowheads="1"/>
          </p:cNvSpPr>
          <p:nvPr>
            <p:ph type="body" idx="1"/>
          </p:nvPr>
        </p:nvSpPr>
        <p:spPr/>
        <p:txBody>
          <a:bodyPr/>
          <a:lstStyle/>
          <a:p>
            <a:r>
              <a:rPr lang="en-US"/>
              <a:t>Given: A typical biased soil sampling is conducted.  The site is 10 acres, where about 1.5 acres of it is likely to be impacted.</a:t>
            </a:r>
          </a:p>
          <a:p>
            <a:endParaRPr lang="en-US"/>
          </a:p>
          <a:p>
            <a:r>
              <a:rPr lang="en-US"/>
              <a:t>Problem: Calculate the 95%UCL of the mean</a:t>
            </a:r>
          </a:p>
          <a:p>
            <a:pPr lvl="1">
              <a:buFontTx/>
              <a:buChar char="•"/>
            </a:pPr>
            <a:r>
              <a:rPr lang="en-US"/>
              <a:t> Ignore the bias  </a:t>
            </a:r>
          </a:p>
          <a:p>
            <a:pPr lvl="1">
              <a:buFontTx/>
              <a:buChar char="•"/>
            </a:pPr>
            <a:r>
              <a:rPr lang="en-US"/>
              <a:t> First generate the probability plots (try normal and lognormal alternatives)</a:t>
            </a:r>
          </a:p>
          <a:p>
            <a:pPr lvl="1">
              <a:buFontTx/>
              <a:buChar char="•"/>
            </a:pPr>
            <a:r>
              <a:rPr lang="en-US"/>
              <a:t> Then, using the probability plots, identify the appropriate distributional assumptions about the mean (i.e. normal z, Student’s t, or H-statistics?), </a:t>
            </a:r>
          </a:p>
          <a:p>
            <a:pPr lvl="1">
              <a:buFontTx/>
              <a:buChar char="•"/>
            </a:pPr>
            <a:r>
              <a:rPr lang="en-US"/>
              <a:t> and finally calculate the 95%UCL for the entire site.</a:t>
            </a:r>
          </a:p>
        </p:txBody>
      </p:sp>
    </p:spTree>
    <p:extLst>
      <p:ext uri="{BB962C8B-B14F-4D97-AF65-F5344CB8AC3E}">
        <p14:creationId xmlns:p14="http://schemas.microsoft.com/office/powerpoint/2010/main" val="3556919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Rot="1" noChangeAspect="1" noChangeArrowheads="1" noTextEdit="1"/>
          </p:cNvSpPr>
          <p:nvPr>
            <p:ph type="sldImg"/>
          </p:nvPr>
        </p:nvSpPr>
        <p:spPr>
          <a:xfrm>
            <a:off x="1522413" y="685800"/>
            <a:ext cx="3622675" cy="2717800"/>
          </a:xfrm>
          <a:ln/>
        </p:spPr>
      </p:sp>
      <p:sp>
        <p:nvSpPr>
          <p:cNvPr id="1079299" name="Rectangle 3"/>
          <p:cNvSpPr>
            <a:spLocks noGrp="1" noChangeArrowheads="1"/>
          </p:cNvSpPr>
          <p:nvPr>
            <p:ph type="body" idx="1"/>
          </p:nvPr>
        </p:nvSpPr>
        <p:spPr/>
        <p:txBody>
          <a:bodyPr/>
          <a:lstStyle/>
          <a:p>
            <a:r>
              <a:rPr lang="en-US"/>
              <a:t>Now the results of confirmation samples are available, which may include few elevated hits.  Have we attained soil cleanup goals or should we pursue more excavation?</a:t>
            </a:r>
          </a:p>
          <a:p>
            <a:endParaRPr lang="en-US"/>
          </a:p>
          <a:p>
            <a:r>
              <a:rPr lang="en-US"/>
              <a:t>As early as late 1970s, EPA planners realized that even the most meticulous excavation procedures may leave “</a:t>
            </a:r>
            <a:r>
              <a:rPr lang="en-US" u="sng"/>
              <a:t>insignificant pockets of contamination</a:t>
            </a:r>
            <a:r>
              <a:rPr lang="en-US"/>
              <a:t>.”  The question is: Should we consider these “pockets of contamination” as insignificant or pursue more excavation?</a:t>
            </a:r>
          </a:p>
          <a:p>
            <a:endParaRPr lang="en-US"/>
          </a:p>
          <a:p>
            <a:r>
              <a:rPr lang="en-US"/>
              <a:t>Statistics provides tools to address this question by computing conservative estimates of mean concentrations, which are referred to as the “upper confidence limit of the mean” or simply “UCL”.  </a:t>
            </a:r>
          </a:p>
          <a:p>
            <a:endParaRPr lang="en-US"/>
          </a:p>
          <a:p>
            <a:r>
              <a:rPr lang="en-US"/>
              <a:t>UCLs are driven by computed mean, observed variability, preferred confidence level, and number of samples.  As long as UCLs are below the target level, confirmation hits are viewed as “insignificant pockets of contamination.”  In contrast, elevated UCLs would point to additional sampling or excavation.</a:t>
            </a:r>
          </a:p>
          <a:p>
            <a:endParaRPr lang="en-US"/>
          </a:p>
          <a:p>
            <a:r>
              <a:rPr lang="en-US"/>
              <a:t>(Invite participants to discuss their own similar projects.)</a:t>
            </a:r>
          </a:p>
        </p:txBody>
      </p:sp>
    </p:spTree>
    <p:extLst>
      <p:ext uri="{BB962C8B-B14F-4D97-AF65-F5344CB8AC3E}">
        <p14:creationId xmlns:p14="http://schemas.microsoft.com/office/powerpoint/2010/main" val="6695920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42" name="Rectangle 2"/>
          <p:cNvSpPr>
            <a:spLocks noGrp="1" noRot="1" noChangeAspect="1" noChangeArrowheads="1" noTextEdit="1"/>
          </p:cNvSpPr>
          <p:nvPr>
            <p:ph type="sldImg"/>
          </p:nvPr>
        </p:nvSpPr>
        <p:spPr>
          <a:xfrm>
            <a:off x="1522413" y="685800"/>
            <a:ext cx="3622675" cy="2717800"/>
          </a:xfrm>
          <a:ln/>
        </p:spPr>
      </p:sp>
      <p:sp>
        <p:nvSpPr>
          <p:cNvPr id="1904643" name="Rectangle 3"/>
          <p:cNvSpPr>
            <a:spLocks noGrp="1" noChangeArrowheads="1"/>
          </p:cNvSpPr>
          <p:nvPr>
            <p:ph type="body" idx="1"/>
          </p:nvPr>
        </p:nvSpPr>
        <p:spPr/>
        <p:txBody>
          <a:bodyPr/>
          <a:lstStyle/>
          <a:p>
            <a:r>
              <a:rPr lang="en-US"/>
              <a:t>Given: A typical biased soil sampling is conducted.  The site is 10 acres, where about 1.5 acres of it is likely to be impacted.</a:t>
            </a:r>
          </a:p>
          <a:p>
            <a:endParaRPr lang="en-US"/>
          </a:p>
          <a:p>
            <a:r>
              <a:rPr lang="en-US"/>
              <a:t>Problem: Calculate the 95%UCL of the mean</a:t>
            </a:r>
          </a:p>
          <a:p>
            <a:pPr lvl="1">
              <a:buFontTx/>
              <a:buChar char="•"/>
            </a:pPr>
            <a:r>
              <a:rPr lang="en-US"/>
              <a:t> Ignore the bias  </a:t>
            </a:r>
          </a:p>
          <a:p>
            <a:pPr lvl="1">
              <a:buFontTx/>
              <a:buChar char="•"/>
            </a:pPr>
            <a:r>
              <a:rPr lang="en-US"/>
              <a:t> First generate the probability plots (try normal and lognormal alternatives)</a:t>
            </a:r>
          </a:p>
          <a:p>
            <a:pPr lvl="1">
              <a:buFontTx/>
              <a:buChar char="•"/>
            </a:pPr>
            <a:r>
              <a:rPr lang="en-US"/>
              <a:t> Then, using the probability plots, identify the appropriate distributional assumptions about the mean (i.e. normal z, Student’s t, or H-statistics?), </a:t>
            </a:r>
          </a:p>
          <a:p>
            <a:pPr lvl="1">
              <a:buFontTx/>
              <a:buChar char="•"/>
            </a:pPr>
            <a:r>
              <a:rPr lang="en-US"/>
              <a:t> and finally calculate the 95%UCL for the entire site.</a:t>
            </a:r>
          </a:p>
        </p:txBody>
      </p:sp>
    </p:spTree>
    <p:extLst>
      <p:ext uri="{BB962C8B-B14F-4D97-AF65-F5344CB8AC3E}">
        <p14:creationId xmlns:p14="http://schemas.microsoft.com/office/powerpoint/2010/main" val="568683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Rectangle 2"/>
          <p:cNvSpPr>
            <a:spLocks noGrp="1" noRot="1" noChangeAspect="1" noChangeArrowheads="1" noTextEdit="1"/>
          </p:cNvSpPr>
          <p:nvPr>
            <p:ph type="sldImg"/>
          </p:nvPr>
        </p:nvSpPr>
        <p:spPr>
          <a:xfrm>
            <a:off x="1522413" y="685800"/>
            <a:ext cx="3622675" cy="2717800"/>
          </a:xfrm>
          <a:ln/>
        </p:spPr>
      </p:sp>
      <p:sp>
        <p:nvSpPr>
          <p:cNvPr id="1567747" name="Rectangle 3"/>
          <p:cNvSpPr>
            <a:spLocks noGrp="1" noChangeArrowheads="1"/>
          </p:cNvSpPr>
          <p:nvPr>
            <p:ph type="body" idx="1"/>
          </p:nvPr>
        </p:nvSpPr>
        <p:spPr/>
        <p:txBody>
          <a:bodyPr/>
          <a:lstStyle/>
          <a:p>
            <a:r>
              <a:rPr lang="en-US"/>
              <a:t>The sample set is lognormal with 95%UCL = 293 ppm.</a:t>
            </a:r>
          </a:p>
          <a:p>
            <a:endParaRPr lang="en-US"/>
          </a:p>
          <a:p>
            <a:r>
              <a:rPr lang="en-US"/>
              <a:t>However, the statistical inferences are based on the assumption that the dataset is unbiased and equally representative of the entire site.</a:t>
            </a:r>
          </a:p>
          <a:p>
            <a:endParaRPr lang="en-US"/>
          </a:p>
          <a:p>
            <a:r>
              <a:rPr lang="en-US"/>
              <a:t>Is this true? Just look at this figure, which shows the strong bias toward the impacted area.  So our data are neither random, nor unbiased.  The emphasis is obviously toward the impacted area.</a:t>
            </a:r>
          </a:p>
          <a:p>
            <a:endParaRPr lang="en-US"/>
          </a:p>
          <a:p>
            <a:r>
              <a:rPr lang="en-US"/>
              <a:t>So given that our assumptions are not true, are we sure about the reliability of the computed UCL?”</a:t>
            </a:r>
          </a:p>
          <a:p>
            <a:endParaRPr lang="en-US"/>
          </a:p>
          <a:p>
            <a:r>
              <a:rPr lang="en-US"/>
              <a:t>Before doing the calculations, what is your gut feeling about the computed UCL?  Is over- or under-estimated?</a:t>
            </a:r>
          </a:p>
          <a:p>
            <a:endParaRPr lang="en-US"/>
          </a:p>
          <a:p>
            <a:r>
              <a:rPr lang="en-US"/>
              <a:t>(Group Discussion)</a:t>
            </a:r>
          </a:p>
          <a:p>
            <a:endParaRPr lang="en-US"/>
          </a:p>
          <a:p>
            <a:r>
              <a:rPr lang="en-US"/>
              <a:t>Now answer this question quantitatively. </a:t>
            </a:r>
          </a:p>
          <a:p>
            <a:endParaRPr lang="en-US"/>
          </a:p>
        </p:txBody>
      </p:sp>
    </p:spTree>
    <p:extLst>
      <p:ext uri="{BB962C8B-B14F-4D97-AF65-F5344CB8AC3E}">
        <p14:creationId xmlns:p14="http://schemas.microsoft.com/office/powerpoint/2010/main" val="14323555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Rectangle 2"/>
          <p:cNvSpPr>
            <a:spLocks noGrp="1" noRot="1" noChangeAspect="1" noChangeArrowheads="1" noTextEdit="1"/>
          </p:cNvSpPr>
          <p:nvPr>
            <p:ph type="sldImg"/>
          </p:nvPr>
        </p:nvSpPr>
        <p:spPr>
          <a:xfrm>
            <a:off x="1522413" y="685800"/>
            <a:ext cx="3622675" cy="2717800"/>
          </a:xfrm>
          <a:ln/>
        </p:spPr>
      </p:sp>
      <p:sp>
        <p:nvSpPr>
          <p:cNvPr id="1584131" name="Rectangle 3"/>
          <p:cNvSpPr>
            <a:spLocks noGrp="1" noChangeArrowheads="1"/>
          </p:cNvSpPr>
          <p:nvPr>
            <p:ph type="body" idx="1"/>
          </p:nvPr>
        </p:nvSpPr>
        <p:spPr/>
        <p:txBody>
          <a:bodyPr/>
          <a:lstStyle/>
          <a:p>
            <a:r>
              <a:rPr lang="en-US"/>
              <a:t>Here is the answer.</a:t>
            </a:r>
          </a:p>
          <a:p>
            <a:endParaRPr lang="en-US"/>
          </a:p>
          <a:p>
            <a:r>
              <a:rPr lang="en-US"/>
              <a:t>The 95%UCL in clean area is 103 ppm, while the impacted area is 437 ppm.</a:t>
            </a:r>
          </a:p>
          <a:p>
            <a:endParaRPr lang="en-US"/>
          </a:p>
          <a:p>
            <a:r>
              <a:rPr lang="en-US"/>
              <a:t>Note that the standard deviation of log data in both areas are much lower than the mixed sample set.  The artificial increase in variability is a common feature of mixed samples.  So we should expect a lower overall UCLs!</a:t>
            </a:r>
          </a:p>
          <a:p>
            <a:endParaRPr lang="en-US"/>
          </a:p>
          <a:p>
            <a:r>
              <a:rPr lang="en-US"/>
              <a:t>Now, I calculated a weighted 95%UCL to compare it to the previously calculated UCL.  For this purpose, the clean area, which is 8.5 acres out of 10 acres, receives a weight of 85%, while the remaining 15% is assigned to the impacted area.  </a:t>
            </a:r>
          </a:p>
          <a:p>
            <a:endParaRPr lang="en-US"/>
          </a:p>
          <a:p>
            <a:r>
              <a:rPr lang="en-US"/>
              <a:t>The resulting 95%UCL is only 153 ppm, which is nearly ½ of the previous UCL.  </a:t>
            </a:r>
          </a:p>
          <a:p>
            <a:endParaRPr lang="en-US"/>
          </a:p>
          <a:p>
            <a:r>
              <a:rPr lang="en-US"/>
              <a:t>This example illustrates the significant over-estimation that occurs when biased samples are used. </a:t>
            </a:r>
          </a:p>
        </p:txBody>
      </p:sp>
    </p:spTree>
    <p:extLst>
      <p:ext uri="{BB962C8B-B14F-4D97-AF65-F5344CB8AC3E}">
        <p14:creationId xmlns:p14="http://schemas.microsoft.com/office/powerpoint/2010/main" val="13653335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2" name="Rectangle 2"/>
          <p:cNvSpPr>
            <a:spLocks noGrp="1" noRot="1" noChangeAspect="1" noChangeArrowheads="1" noTextEdit="1"/>
          </p:cNvSpPr>
          <p:nvPr>
            <p:ph type="sldImg"/>
          </p:nvPr>
        </p:nvSpPr>
        <p:spPr>
          <a:xfrm>
            <a:off x="1522413" y="685800"/>
            <a:ext cx="3622675" cy="2717800"/>
          </a:xfrm>
          <a:ln/>
        </p:spPr>
      </p:sp>
      <p:sp>
        <p:nvSpPr>
          <p:cNvPr id="1536003" name="Rectangle 3"/>
          <p:cNvSpPr>
            <a:spLocks noGrp="1" noChangeArrowheads="1"/>
          </p:cNvSpPr>
          <p:nvPr>
            <p:ph type="body" idx="1"/>
          </p:nvPr>
        </p:nvSpPr>
        <p:spPr/>
        <p:txBody>
          <a:bodyPr/>
          <a:lstStyle/>
          <a:p>
            <a:r>
              <a:rPr lang="en-US"/>
              <a:t>Unfortunately, our field challenges are not limited to biased samples.  There are also other issues.  For examples:</a:t>
            </a:r>
          </a:p>
          <a:p>
            <a:endParaRPr lang="en-US"/>
          </a:p>
          <a:p>
            <a:r>
              <a:rPr lang="en-US"/>
              <a:t>Clustered and Correlated Data</a:t>
            </a:r>
          </a:p>
          <a:p>
            <a:pPr lvl="1"/>
            <a:r>
              <a:rPr lang="en-US"/>
              <a:t>Bias results toward properties of the clustered samples (typically bias high)</a:t>
            </a:r>
          </a:p>
          <a:p>
            <a:pPr lvl="1"/>
            <a:r>
              <a:rPr lang="en-US"/>
              <a:t>Ignoring correlation leads to erroneous measures of variability </a:t>
            </a:r>
          </a:p>
          <a:p>
            <a:endParaRPr lang="en-US"/>
          </a:p>
          <a:p>
            <a:r>
              <a:rPr lang="en-US"/>
              <a:t>Multiple Populations (Impacted + Clean) </a:t>
            </a:r>
          </a:p>
          <a:p>
            <a:pPr lvl="1"/>
            <a:r>
              <a:rPr lang="en-US"/>
              <a:t>Mixed sample sets are artificially skewed, while exhibiting elevated variability</a:t>
            </a:r>
          </a:p>
          <a:p>
            <a:endParaRPr lang="en-US"/>
          </a:p>
          <a:p>
            <a:r>
              <a:rPr lang="en-US"/>
              <a:t>Lab error and Below-detections  </a:t>
            </a:r>
          </a:p>
          <a:p>
            <a:pPr lvl="1"/>
            <a:r>
              <a:rPr lang="en-US"/>
              <a:t>Such data infuse additional uncertainty that often remained unaccounted for.</a:t>
            </a:r>
          </a:p>
          <a:p>
            <a:endParaRPr lang="en-US"/>
          </a:p>
        </p:txBody>
      </p:sp>
    </p:spTree>
    <p:extLst>
      <p:ext uri="{BB962C8B-B14F-4D97-AF65-F5344CB8AC3E}">
        <p14:creationId xmlns:p14="http://schemas.microsoft.com/office/powerpoint/2010/main" val="22158061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Rectangle 2"/>
          <p:cNvSpPr>
            <a:spLocks noGrp="1" noRot="1" noChangeAspect="1" noChangeArrowheads="1" noTextEdit="1"/>
          </p:cNvSpPr>
          <p:nvPr>
            <p:ph type="sldImg"/>
          </p:nvPr>
        </p:nvSpPr>
        <p:spPr>
          <a:xfrm>
            <a:off x="1522413" y="685800"/>
            <a:ext cx="3622675" cy="2717800"/>
          </a:xfrm>
          <a:ln/>
        </p:spPr>
      </p:sp>
      <p:sp>
        <p:nvSpPr>
          <p:cNvPr id="1165315" name="Rectangle 3"/>
          <p:cNvSpPr>
            <a:spLocks noGrp="1" noChangeArrowheads="1"/>
          </p:cNvSpPr>
          <p:nvPr>
            <p:ph type="body" idx="1"/>
          </p:nvPr>
        </p:nvSpPr>
        <p:spPr/>
        <p:txBody>
          <a:bodyPr/>
          <a:lstStyle/>
          <a:p>
            <a:r>
              <a:rPr lang="en-US"/>
              <a:t>Now our dilemma, that is: how can we avoid over-estimated and/or unreliable statistical results?</a:t>
            </a:r>
          </a:p>
          <a:p>
            <a:endParaRPr lang="en-US"/>
          </a:p>
          <a:p>
            <a:r>
              <a:rPr lang="en-US"/>
              <a:t>The key is to apply statistics to datasets that “nearly” match the ideal random set.  For this purpose, follow these advices:</a:t>
            </a:r>
          </a:p>
          <a:p>
            <a:pPr lvl="1"/>
            <a:r>
              <a:rPr lang="en-US"/>
              <a:t>Avoid blind statistical applications</a:t>
            </a:r>
          </a:p>
          <a:p>
            <a:pPr lvl="1"/>
            <a:r>
              <a:rPr lang="en-US"/>
              <a:t>Conduct a thorough spatial analysis of the site, and then divide your site into approximately “homogenous” areas, i.e. areas which display same level of impact.</a:t>
            </a:r>
          </a:p>
          <a:p>
            <a:endParaRPr lang="en-US"/>
          </a:p>
        </p:txBody>
      </p:sp>
    </p:spTree>
    <p:extLst>
      <p:ext uri="{BB962C8B-B14F-4D97-AF65-F5344CB8AC3E}">
        <p14:creationId xmlns:p14="http://schemas.microsoft.com/office/powerpoint/2010/main" val="33707066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Rectangle 2"/>
          <p:cNvSpPr>
            <a:spLocks noGrp="1" noRot="1" noChangeAspect="1" noChangeArrowheads="1" noTextEdit="1"/>
          </p:cNvSpPr>
          <p:nvPr>
            <p:ph type="sldImg"/>
          </p:nvPr>
        </p:nvSpPr>
        <p:spPr>
          <a:xfrm>
            <a:off x="1522413" y="685800"/>
            <a:ext cx="3622675" cy="2717800"/>
          </a:xfrm>
          <a:ln/>
        </p:spPr>
      </p:sp>
      <p:sp>
        <p:nvSpPr>
          <p:cNvPr id="1208323" name="Rectangle 3"/>
          <p:cNvSpPr>
            <a:spLocks noGrp="1" noChangeArrowheads="1"/>
          </p:cNvSpPr>
          <p:nvPr>
            <p:ph type="body" idx="1"/>
          </p:nvPr>
        </p:nvSpPr>
        <p:spPr/>
        <p:txBody>
          <a:bodyPr/>
          <a:lstStyle/>
          <a:p>
            <a:r>
              <a:rPr lang="en-US"/>
              <a:t>Post plots, which are generated easily by any GIS database, are useful tools to initiate the exploration of your site data.  </a:t>
            </a:r>
          </a:p>
          <a:p>
            <a:endParaRPr lang="en-US"/>
          </a:p>
          <a:p>
            <a:r>
              <a:rPr lang="en-US"/>
              <a:t>I am sure many of you are already familiar with this technique. </a:t>
            </a:r>
          </a:p>
          <a:p>
            <a:endParaRPr lang="en-US"/>
          </a:p>
          <a:p>
            <a:r>
              <a:rPr lang="en-US"/>
              <a:t>Post plots depict the location and concentration of samples taken in the field. </a:t>
            </a:r>
          </a:p>
          <a:p>
            <a:endParaRPr lang="en-US"/>
          </a:p>
          <a:p>
            <a:r>
              <a:rPr lang="en-US"/>
              <a:t>They are used to look for areas of elevated concentrations, spatial patterns and trends, or data gaps or errors. </a:t>
            </a:r>
          </a:p>
          <a:p>
            <a:endParaRPr lang="en-US"/>
          </a:p>
          <a:p>
            <a:r>
              <a:rPr lang="en-US"/>
              <a:t>These plots are most effective when laid over a site map or areal photograph to enable additional insight as to sources and spread of contamination.</a:t>
            </a:r>
          </a:p>
          <a:p>
            <a:endParaRPr lang="en-US"/>
          </a:p>
          <a:p>
            <a:r>
              <a:rPr lang="en-US"/>
              <a:t>A post plot can provide with initial boundaries between likely-clean and likely-impacted areas.  </a:t>
            </a:r>
          </a:p>
        </p:txBody>
      </p:sp>
    </p:spTree>
    <p:extLst>
      <p:ext uri="{BB962C8B-B14F-4D97-AF65-F5344CB8AC3E}">
        <p14:creationId xmlns:p14="http://schemas.microsoft.com/office/powerpoint/2010/main" val="35169128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Rectangle 2"/>
          <p:cNvSpPr>
            <a:spLocks noGrp="1" noRot="1" noChangeAspect="1" noChangeArrowheads="1" noTextEdit="1"/>
          </p:cNvSpPr>
          <p:nvPr>
            <p:ph type="sldImg"/>
          </p:nvPr>
        </p:nvSpPr>
        <p:spPr>
          <a:xfrm>
            <a:off x="1636713" y="711200"/>
            <a:ext cx="3444875" cy="2584450"/>
          </a:xfrm>
          <a:ln/>
        </p:spPr>
      </p:sp>
      <p:sp>
        <p:nvSpPr>
          <p:cNvPr id="1214467" name="Rectangle 3"/>
          <p:cNvSpPr>
            <a:spLocks noGrp="1" noChangeArrowheads="1"/>
          </p:cNvSpPr>
          <p:nvPr>
            <p:ph type="body" idx="1"/>
          </p:nvPr>
        </p:nvSpPr>
        <p:spPr>
          <a:xfrm>
            <a:off x="811213" y="3868738"/>
            <a:ext cx="5578475" cy="4314825"/>
          </a:xfrm>
          <a:noFill/>
          <a:ln/>
        </p:spPr>
        <p:txBody>
          <a:bodyPr lIns="96513" tIns="48257" rIns="96513" bIns="48257"/>
          <a:lstStyle/>
          <a:p>
            <a:r>
              <a:rPr lang="en-US"/>
              <a:t>Univariate plots also allow you to compare and segregate your data from many different angles, such as different locations, layers, soil type, sampling periods, etc.  </a:t>
            </a:r>
          </a:p>
          <a:p>
            <a:endParaRPr lang="en-US"/>
          </a:p>
          <a:p>
            <a:r>
              <a:rPr lang="en-US"/>
              <a:t>This graphical tool can assist you to distinguish between possible populations.</a:t>
            </a:r>
          </a:p>
          <a:p>
            <a:r>
              <a:rPr lang="en-US"/>
              <a:t>  </a:t>
            </a:r>
          </a:p>
          <a:p>
            <a:r>
              <a:rPr lang="en-US"/>
              <a:t>Univariate plots are often used in background analysis to determine if a constituent is a background chemical or the result of a release.</a:t>
            </a:r>
          </a:p>
        </p:txBody>
      </p:sp>
    </p:spTree>
    <p:extLst>
      <p:ext uri="{BB962C8B-B14F-4D97-AF65-F5344CB8AC3E}">
        <p14:creationId xmlns:p14="http://schemas.microsoft.com/office/powerpoint/2010/main" val="35945817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Rectangle 2"/>
          <p:cNvSpPr>
            <a:spLocks noGrp="1" noRot="1" noChangeAspect="1" noChangeArrowheads="1" noTextEdit="1"/>
          </p:cNvSpPr>
          <p:nvPr>
            <p:ph type="sldImg"/>
          </p:nvPr>
        </p:nvSpPr>
        <p:spPr>
          <a:xfrm>
            <a:off x="1565275" y="657225"/>
            <a:ext cx="3246438" cy="2433638"/>
          </a:xfrm>
          <a:ln/>
        </p:spPr>
      </p:sp>
      <p:sp>
        <p:nvSpPr>
          <p:cNvPr id="1212419" name="Rectangle 3"/>
          <p:cNvSpPr>
            <a:spLocks noGrp="1" noChangeArrowheads="1"/>
          </p:cNvSpPr>
          <p:nvPr>
            <p:ph type="body" idx="1"/>
          </p:nvPr>
        </p:nvSpPr>
        <p:spPr>
          <a:noFill/>
          <a:ln/>
        </p:spPr>
        <p:txBody>
          <a:bodyPr/>
          <a:lstStyle/>
          <a:p>
            <a:pPr>
              <a:lnSpc>
                <a:spcPct val="80000"/>
              </a:lnSpc>
            </a:pPr>
            <a:endParaRPr lang="en-US" sz="900" dirty="0"/>
          </a:p>
        </p:txBody>
      </p:sp>
    </p:spTree>
    <p:extLst>
      <p:ext uri="{BB962C8B-B14F-4D97-AF65-F5344CB8AC3E}">
        <p14:creationId xmlns:p14="http://schemas.microsoft.com/office/powerpoint/2010/main" val="19607760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586" name="Rectangle 2"/>
          <p:cNvSpPr>
            <a:spLocks noGrp="1" noRot="1" noChangeAspect="1" noChangeArrowheads="1" noTextEdit="1"/>
          </p:cNvSpPr>
          <p:nvPr>
            <p:ph type="sldImg"/>
          </p:nvPr>
        </p:nvSpPr>
        <p:spPr>
          <a:xfrm>
            <a:off x="1520825" y="685800"/>
            <a:ext cx="3627438" cy="2719388"/>
          </a:xfrm>
          <a:ln/>
        </p:spPr>
      </p:sp>
      <p:sp>
        <p:nvSpPr>
          <p:cNvPr id="185958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155233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Grp="1" noRot="1" noChangeAspect="1" noChangeArrowheads="1" noTextEdit="1"/>
          </p:cNvSpPr>
          <p:nvPr>
            <p:ph type="sldImg"/>
          </p:nvPr>
        </p:nvSpPr>
        <p:spPr>
          <a:xfrm>
            <a:off x="1262063" y="725488"/>
            <a:ext cx="4778375" cy="3582987"/>
          </a:xfrm>
          <a:ln/>
        </p:spPr>
      </p:sp>
      <p:sp>
        <p:nvSpPr>
          <p:cNvPr id="1862659" name="Rectangle 3"/>
          <p:cNvSpPr>
            <a:spLocks noGrp="1" noChangeArrowheads="1"/>
          </p:cNvSpPr>
          <p:nvPr>
            <p:ph type="body" idx="1"/>
          </p:nvPr>
        </p:nvSpPr>
        <p:spPr>
          <a:xfrm>
            <a:off x="973139" y="4554539"/>
            <a:ext cx="5356225" cy="4314825"/>
          </a:xfrm>
        </p:spPr>
        <p:txBody>
          <a:bodyPr/>
          <a:lstStyle/>
          <a:p>
            <a:endParaRPr lang="en-US" dirty="0"/>
          </a:p>
        </p:txBody>
      </p:sp>
    </p:spTree>
    <p:extLst>
      <p:ext uri="{BB962C8B-B14F-4D97-AF65-F5344CB8AC3E}">
        <p14:creationId xmlns:p14="http://schemas.microsoft.com/office/powerpoint/2010/main" val="57025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p:cNvSpPr>
            <a:spLocks noGrp="1" noRot="1" noChangeAspect="1" noChangeArrowheads="1" noTextEdit="1"/>
          </p:cNvSpPr>
          <p:nvPr>
            <p:ph type="sldImg"/>
          </p:nvPr>
        </p:nvSpPr>
        <p:spPr>
          <a:xfrm>
            <a:off x="1522413" y="685800"/>
            <a:ext cx="3622675" cy="2717800"/>
          </a:xfrm>
          <a:ln/>
        </p:spPr>
      </p:sp>
      <p:sp>
        <p:nvSpPr>
          <p:cNvPr id="1077251" name="Rectangle 3"/>
          <p:cNvSpPr>
            <a:spLocks noGrp="1" noChangeArrowheads="1"/>
          </p:cNvSpPr>
          <p:nvPr>
            <p:ph type="body" idx="1"/>
          </p:nvPr>
        </p:nvSpPr>
        <p:spPr/>
        <p:txBody>
          <a:bodyPr/>
          <a:lstStyle/>
          <a:p>
            <a:r>
              <a:rPr lang="en-US" sz="1000"/>
              <a:t>Consider now a typical risk assessment problem.  Usually a large number of samples have been collected and analyzed for a variety of contaminants.  The immediate task is to compute the level of environmental risks posed by the site “contaminates of potential concern” or “COPCs” or simply “COCs”.</a:t>
            </a:r>
          </a:p>
          <a:p>
            <a:endParaRPr lang="en-US" sz="1000"/>
          </a:p>
          <a:p>
            <a:r>
              <a:rPr lang="en-US" sz="1000"/>
              <a:t>The first question is: which chemicals are COCs, and which ones are background chemicals?  Statistics provides tools to compare site and background datasets to determine if a chemical is background or not.  These procedures are commonly referred to as “two sample tests.” </a:t>
            </a:r>
          </a:p>
          <a:p>
            <a:pPr lvl="1"/>
            <a:endParaRPr lang="en-US" sz="1000"/>
          </a:p>
          <a:p>
            <a:r>
              <a:rPr lang="en-US" sz="1000"/>
              <a:t>If a chemical proves to be a COC, then its representative concentration must be computed.  EPA Risk Assessment Guidance for Superfund Sites or “RAGS” indicates that this concentration must be representative of mean concentration of the COC over the exposure area.</a:t>
            </a:r>
          </a:p>
          <a:p>
            <a:endParaRPr lang="en-US" sz="1000"/>
          </a:p>
          <a:p>
            <a:r>
              <a:rPr lang="en-US" sz="1000"/>
              <a:t>Exposure areas are usually much smaller than our site, so we may only have few samples per exposure area.  The mean of few samples within an exposure area is not a reliable estimate of its true mean concentrations.  </a:t>
            </a:r>
          </a:p>
          <a:p>
            <a:endParaRPr lang="en-US" sz="1000"/>
          </a:p>
          <a:p>
            <a:r>
              <a:rPr lang="en-US" sz="1000"/>
              <a:t>For such cases, statistics provides procedures to compute a conservative estimate of COC’s mean concentration.  For this purpose, it adds a “safety factor” to the actual computed mean.  This factor of safety will be high if the available chemical data shows high variability, or if the number of samples is limited.</a:t>
            </a:r>
          </a:p>
          <a:p>
            <a:endParaRPr lang="en-US" sz="1000"/>
          </a:p>
          <a:p>
            <a:r>
              <a:rPr lang="en-US" sz="1000"/>
              <a:t>(Invite participants to discuss their own similar projects.)</a:t>
            </a:r>
          </a:p>
        </p:txBody>
      </p:sp>
    </p:spTree>
    <p:extLst>
      <p:ext uri="{BB962C8B-B14F-4D97-AF65-F5344CB8AC3E}">
        <p14:creationId xmlns:p14="http://schemas.microsoft.com/office/powerpoint/2010/main" val="24331651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8562" name="Rectangle 2"/>
          <p:cNvSpPr>
            <a:spLocks noGrp="1" noRot="1" noChangeAspect="1" noChangeArrowheads="1" noTextEdit="1"/>
          </p:cNvSpPr>
          <p:nvPr>
            <p:ph type="sldImg"/>
          </p:nvPr>
        </p:nvSpPr>
        <p:spPr>
          <a:xfrm>
            <a:off x="1520825" y="685800"/>
            <a:ext cx="3627438" cy="2719388"/>
          </a:xfrm>
          <a:ln/>
        </p:spPr>
      </p:sp>
      <p:sp>
        <p:nvSpPr>
          <p:cNvPr id="185856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360016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0914" name="Rectangle 2"/>
          <p:cNvSpPr>
            <a:spLocks noGrp="1" noRot="1" noChangeAspect="1" noChangeArrowheads="1" noTextEdit="1"/>
          </p:cNvSpPr>
          <p:nvPr>
            <p:ph type="sldImg"/>
          </p:nvPr>
        </p:nvSpPr>
        <p:spPr>
          <a:xfrm>
            <a:off x="1262063" y="725488"/>
            <a:ext cx="4778375" cy="3582987"/>
          </a:xfrm>
          <a:ln/>
        </p:spPr>
      </p:sp>
      <p:sp>
        <p:nvSpPr>
          <p:cNvPr id="1830915" name="Rectangle 3"/>
          <p:cNvSpPr>
            <a:spLocks noGrp="1" noChangeArrowheads="1"/>
          </p:cNvSpPr>
          <p:nvPr>
            <p:ph type="body" idx="1"/>
          </p:nvPr>
        </p:nvSpPr>
        <p:spPr>
          <a:xfrm>
            <a:off x="973139" y="4554539"/>
            <a:ext cx="5356225" cy="4314825"/>
          </a:xfrm>
        </p:spPr>
        <p:txBody>
          <a:bodyPr/>
          <a:lstStyle/>
          <a:p>
            <a:endParaRPr lang="en-US" dirty="0"/>
          </a:p>
        </p:txBody>
      </p:sp>
    </p:spTree>
    <p:extLst>
      <p:ext uri="{BB962C8B-B14F-4D97-AF65-F5344CB8AC3E}">
        <p14:creationId xmlns:p14="http://schemas.microsoft.com/office/powerpoint/2010/main" val="1368007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62" name="Rectangle 2"/>
          <p:cNvSpPr>
            <a:spLocks noGrp="1" noRot="1" noChangeAspect="1" noChangeArrowheads="1" noTextEdit="1"/>
          </p:cNvSpPr>
          <p:nvPr>
            <p:ph type="sldImg"/>
          </p:nvPr>
        </p:nvSpPr>
        <p:spPr>
          <a:xfrm>
            <a:off x="1262063" y="725488"/>
            <a:ext cx="4778375" cy="3582987"/>
          </a:xfrm>
          <a:ln/>
        </p:spPr>
      </p:sp>
      <p:sp>
        <p:nvSpPr>
          <p:cNvPr id="1832963" name="Rectangle 3"/>
          <p:cNvSpPr>
            <a:spLocks noGrp="1" noChangeArrowheads="1"/>
          </p:cNvSpPr>
          <p:nvPr>
            <p:ph type="body" idx="1"/>
          </p:nvPr>
        </p:nvSpPr>
        <p:spPr>
          <a:xfrm>
            <a:off x="973139" y="4554539"/>
            <a:ext cx="5356225" cy="4314825"/>
          </a:xfrm>
        </p:spPr>
        <p:txBody>
          <a:bodyPr/>
          <a:lstStyle/>
          <a:p>
            <a:endParaRPr lang="en-US"/>
          </a:p>
        </p:txBody>
      </p:sp>
    </p:spTree>
    <p:extLst>
      <p:ext uri="{BB962C8B-B14F-4D97-AF65-F5344CB8AC3E}">
        <p14:creationId xmlns:p14="http://schemas.microsoft.com/office/powerpoint/2010/main" val="19577399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5010" name="Rectangle 2"/>
          <p:cNvSpPr>
            <a:spLocks noGrp="1" noRot="1" noChangeAspect="1" noChangeArrowheads="1" noTextEdit="1"/>
          </p:cNvSpPr>
          <p:nvPr>
            <p:ph type="sldImg"/>
          </p:nvPr>
        </p:nvSpPr>
        <p:spPr>
          <a:xfrm>
            <a:off x="1262063" y="725488"/>
            <a:ext cx="4778375" cy="3582987"/>
          </a:xfrm>
          <a:ln/>
        </p:spPr>
      </p:sp>
      <p:sp>
        <p:nvSpPr>
          <p:cNvPr id="1835011" name="Rectangle 3"/>
          <p:cNvSpPr>
            <a:spLocks noGrp="1" noChangeArrowheads="1"/>
          </p:cNvSpPr>
          <p:nvPr>
            <p:ph type="body" idx="1"/>
          </p:nvPr>
        </p:nvSpPr>
        <p:spPr>
          <a:xfrm>
            <a:off x="973139" y="4554539"/>
            <a:ext cx="5356225" cy="4314825"/>
          </a:xfrm>
        </p:spPr>
        <p:txBody>
          <a:bodyPr/>
          <a:lstStyle/>
          <a:p>
            <a:endParaRPr lang="en-US"/>
          </a:p>
        </p:txBody>
      </p:sp>
    </p:spTree>
    <p:extLst>
      <p:ext uri="{BB962C8B-B14F-4D97-AF65-F5344CB8AC3E}">
        <p14:creationId xmlns:p14="http://schemas.microsoft.com/office/powerpoint/2010/main" val="34847976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058" name="Rectangle 2"/>
          <p:cNvSpPr>
            <a:spLocks noGrp="1" noRot="1" noChangeAspect="1" noChangeArrowheads="1" noTextEdit="1"/>
          </p:cNvSpPr>
          <p:nvPr>
            <p:ph type="sldImg"/>
          </p:nvPr>
        </p:nvSpPr>
        <p:spPr>
          <a:xfrm>
            <a:off x="1262063" y="725488"/>
            <a:ext cx="4778375" cy="3582987"/>
          </a:xfrm>
          <a:ln/>
        </p:spPr>
      </p:sp>
      <p:sp>
        <p:nvSpPr>
          <p:cNvPr id="1837059" name="Rectangle 3"/>
          <p:cNvSpPr>
            <a:spLocks noGrp="1" noChangeArrowheads="1"/>
          </p:cNvSpPr>
          <p:nvPr>
            <p:ph type="body" idx="1"/>
          </p:nvPr>
        </p:nvSpPr>
        <p:spPr>
          <a:xfrm>
            <a:off x="973139" y="4554539"/>
            <a:ext cx="5356225" cy="4314825"/>
          </a:xfrm>
        </p:spPr>
        <p:txBody>
          <a:bodyPr/>
          <a:lstStyle/>
          <a:p>
            <a:endParaRPr lang="en-US"/>
          </a:p>
        </p:txBody>
      </p:sp>
    </p:spTree>
    <p:extLst>
      <p:ext uri="{BB962C8B-B14F-4D97-AF65-F5344CB8AC3E}">
        <p14:creationId xmlns:p14="http://schemas.microsoft.com/office/powerpoint/2010/main" val="5537528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346" name="Rectangle 2"/>
          <p:cNvSpPr>
            <a:spLocks noGrp="1" noRot="1" noChangeAspect="1" noChangeArrowheads="1" noTextEdit="1"/>
          </p:cNvSpPr>
          <p:nvPr>
            <p:ph type="sldImg"/>
          </p:nvPr>
        </p:nvSpPr>
        <p:spPr>
          <a:xfrm>
            <a:off x="1262063" y="725488"/>
            <a:ext cx="4778375" cy="3582987"/>
          </a:xfrm>
          <a:ln/>
        </p:spPr>
      </p:sp>
      <p:sp>
        <p:nvSpPr>
          <p:cNvPr id="1849347" name="Rectangle 3"/>
          <p:cNvSpPr>
            <a:spLocks noGrp="1" noChangeArrowheads="1"/>
          </p:cNvSpPr>
          <p:nvPr>
            <p:ph type="body" idx="1"/>
          </p:nvPr>
        </p:nvSpPr>
        <p:spPr>
          <a:xfrm>
            <a:off x="973139" y="4554539"/>
            <a:ext cx="5356225" cy="4314825"/>
          </a:xfrm>
        </p:spPr>
        <p:txBody>
          <a:bodyPr/>
          <a:lstStyle/>
          <a:p>
            <a:endParaRPr lang="en-US" dirty="0"/>
          </a:p>
        </p:txBody>
      </p:sp>
    </p:spTree>
    <p:extLst>
      <p:ext uri="{BB962C8B-B14F-4D97-AF65-F5344CB8AC3E}">
        <p14:creationId xmlns:p14="http://schemas.microsoft.com/office/powerpoint/2010/main" val="9549316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42" name="Rectangle 2"/>
          <p:cNvSpPr>
            <a:spLocks noGrp="1" noRot="1" noChangeAspect="1" noChangeArrowheads="1" noTextEdit="1"/>
          </p:cNvSpPr>
          <p:nvPr>
            <p:ph type="sldImg"/>
          </p:nvPr>
        </p:nvSpPr>
        <p:spPr>
          <a:xfrm>
            <a:off x="1262063" y="725488"/>
            <a:ext cx="4778375" cy="3582987"/>
          </a:xfrm>
          <a:ln/>
        </p:spPr>
      </p:sp>
      <p:sp>
        <p:nvSpPr>
          <p:cNvPr id="1853443" name="Rectangle 3"/>
          <p:cNvSpPr>
            <a:spLocks noGrp="1" noChangeArrowheads="1"/>
          </p:cNvSpPr>
          <p:nvPr>
            <p:ph type="body" idx="1"/>
          </p:nvPr>
        </p:nvSpPr>
        <p:spPr>
          <a:xfrm>
            <a:off x="973139" y="4554539"/>
            <a:ext cx="5356225" cy="4314825"/>
          </a:xfrm>
        </p:spPr>
        <p:txBody>
          <a:bodyPr/>
          <a:lstStyle/>
          <a:p>
            <a:endParaRPr lang="en-US"/>
          </a:p>
          <a:p>
            <a:endParaRPr lang="en-US"/>
          </a:p>
        </p:txBody>
      </p:sp>
    </p:spTree>
    <p:extLst>
      <p:ext uri="{BB962C8B-B14F-4D97-AF65-F5344CB8AC3E}">
        <p14:creationId xmlns:p14="http://schemas.microsoft.com/office/powerpoint/2010/main" val="35174922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394" name="Rectangle 2"/>
          <p:cNvSpPr>
            <a:spLocks noGrp="1" noRot="1" noChangeAspect="1" noChangeArrowheads="1" noTextEdit="1"/>
          </p:cNvSpPr>
          <p:nvPr>
            <p:ph type="sldImg"/>
          </p:nvPr>
        </p:nvSpPr>
        <p:spPr>
          <a:xfrm>
            <a:off x="1262063" y="725488"/>
            <a:ext cx="4778375" cy="3582987"/>
          </a:xfrm>
          <a:ln/>
        </p:spPr>
      </p:sp>
      <p:sp>
        <p:nvSpPr>
          <p:cNvPr id="1851395" name="Rectangle 3"/>
          <p:cNvSpPr>
            <a:spLocks noGrp="1" noChangeArrowheads="1"/>
          </p:cNvSpPr>
          <p:nvPr>
            <p:ph type="body" idx="1"/>
          </p:nvPr>
        </p:nvSpPr>
        <p:spPr>
          <a:xfrm>
            <a:off x="973139" y="4554539"/>
            <a:ext cx="5356225" cy="4314825"/>
          </a:xfrm>
        </p:spPr>
        <p:txBody>
          <a:bodyPr/>
          <a:lstStyle/>
          <a:p>
            <a:endParaRPr lang="en-US"/>
          </a:p>
        </p:txBody>
      </p:sp>
    </p:spTree>
    <p:extLst>
      <p:ext uri="{BB962C8B-B14F-4D97-AF65-F5344CB8AC3E}">
        <p14:creationId xmlns:p14="http://schemas.microsoft.com/office/powerpoint/2010/main" val="24919367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Rot="1" noChangeAspect="1" noChangeArrowheads="1" noTextEdit="1"/>
          </p:cNvSpPr>
          <p:nvPr>
            <p:ph type="sldImg"/>
          </p:nvPr>
        </p:nvSpPr>
        <p:spPr>
          <a:xfrm>
            <a:off x="1633538" y="709613"/>
            <a:ext cx="3449637" cy="2587625"/>
          </a:xfrm>
          <a:ln/>
        </p:spPr>
      </p:sp>
      <p:sp>
        <p:nvSpPr>
          <p:cNvPr id="998403"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7672760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82" name="Rectangle 2"/>
          <p:cNvSpPr>
            <a:spLocks noGrp="1" noRot="1" noChangeAspect="1" noChangeArrowheads="1" noTextEdit="1"/>
          </p:cNvSpPr>
          <p:nvPr>
            <p:ph type="sldImg"/>
          </p:nvPr>
        </p:nvSpPr>
        <p:spPr>
          <a:xfrm>
            <a:off x="1522413" y="685800"/>
            <a:ext cx="3622675" cy="2717800"/>
          </a:xfrm>
          <a:ln/>
        </p:spPr>
      </p:sp>
      <p:sp>
        <p:nvSpPr>
          <p:cNvPr id="1863683" name="Rectangle 3"/>
          <p:cNvSpPr>
            <a:spLocks noGrp="1" noChangeArrowheads="1"/>
          </p:cNvSpPr>
          <p:nvPr>
            <p:ph type="body" idx="1"/>
          </p:nvPr>
        </p:nvSpPr>
        <p:spPr/>
        <p:txBody>
          <a:bodyPr/>
          <a:lstStyle/>
          <a:p>
            <a:r>
              <a:rPr lang="en-US"/>
              <a:t>Mike Wild offers training for ArcGIS and NF_Geostat.</a:t>
            </a:r>
          </a:p>
        </p:txBody>
      </p:sp>
    </p:spTree>
    <p:extLst>
      <p:ext uri="{BB962C8B-B14F-4D97-AF65-F5344CB8AC3E}">
        <p14:creationId xmlns:p14="http://schemas.microsoft.com/office/powerpoint/2010/main" val="1017036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3.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29058" name="Rectangle 2"/>
          <p:cNvSpPr>
            <a:spLocks noGrp="1" noChangeArrowheads="1"/>
          </p:cNvSpPr>
          <p:nvPr>
            <p:ph type="ftr" sz="quarter" idx="3"/>
          </p:nvPr>
        </p:nvSpPr>
        <p:spPr bwMode="auto">
          <a:xfrm>
            <a:off x="2628900" y="6400800"/>
            <a:ext cx="2895600" cy="457200"/>
          </a:xfrm>
          <a:prstGeom prst="rect">
            <a:avLst/>
          </a:prstGeom>
          <a:noFill/>
          <a:ln>
            <a:miter lim="800000"/>
            <a:headEnd/>
            <a:tailEnd/>
          </a:ln>
        </p:spPr>
        <p:txBody>
          <a:bodyPr vert="horz" wrap="none" lIns="92075" tIns="46038" rIns="92075" bIns="46038" numCol="1" anchor="b" anchorCtr="0" compatLnSpc="1">
            <a:prstTxWarp prst="textNoShape">
              <a:avLst/>
            </a:prstTxWarp>
          </a:bodyPr>
          <a:lstStyle>
            <a:lvl1pPr algn="l">
              <a:defRPr sz="1400"/>
            </a:lvl1pPr>
          </a:lstStyle>
          <a:p>
            <a:endParaRPr lang="en-US"/>
          </a:p>
        </p:txBody>
      </p:sp>
      <p:sp>
        <p:nvSpPr>
          <p:cNvPr id="429059" name="Rectangle 3"/>
          <p:cNvSpPr>
            <a:spLocks noGrp="1" noChangeArrowheads="1"/>
          </p:cNvSpPr>
          <p:nvPr>
            <p:ph type="sldNum" sz="quarter" idx="4"/>
          </p:nvPr>
        </p:nvSpPr>
        <p:spPr/>
        <p:txBody>
          <a:bodyPr/>
          <a:lstStyle>
            <a:lvl1pPr>
              <a:defRPr/>
            </a:lvl1pPr>
          </a:lstStyle>
          <a:p>
            <a:fld id="{535BB7B8-9E0E-4D1C-BBD6-F19D2BFF139C}" type="slidenum">
              <a:rPr lang="en-US"/>
              <a:pPr/>
              <a:t>‹#›</a:t>
            </a:fld>
            <a:endParaRPr lang="en-US"/>
          </a:p>
        </p:txBody>
      </p:sp>
      <p:sp>
        <p:nvSpPr>
          <p:cNvPr id="429060" name="Rectangle 4"/>
          <p:cNvSpPr>
            <a:spLocks noGrp="1" noChangeArrowheads="1"/>
          </p:cNvSpPr>
          <p:nvPr>
            <p:ph type="ctrTitle" sz="quarter"/>
          </p:nvPr>
        </p:nvSpPr>
        <p:spPr>
          <a:xfrm>
            <a:off x="2641600" y="1143000"/>
            <a:ext cx="6400800" cy="1143000"/>
          </a:xfrm>
        </p:spPr>
        <p:txBody>
          <a:bodyPr anchor="b"/>
          <a:lstStyle>
            <a:lvl1pPr>
              <a:lnSpc>
                <a:spcPct val="80000"/>
              </a:lnSpc>
              <a:defRPr sz="4500">
                <a:solidFill>
                  <a:srgbClr val="A50021"/>
                </a:solidFill>
              </a:defRPr>
            </a:lvl1pPr>
          </a:lstStyle>
          <a:p>
            <a:r>
              <a:rPr lang="en-US"/>
              <a:t>Click to edit Master title style</a:t>
            </a:r>
          </a:p>
        </p:txBody>
      </p:sp>
      <p:sp>
        <p:nvSpPr>
          <p:cNvPr id="429061" name="Rectangle 5"/>
          <p:cNvSpPr>
            <a:spLocks noGrp="1" noChangeArrowheads="1"/>
          </p:cNvSpPr>
          <p:nvPr>
            <p:ph type="subTitle" sz="quarter" idx="1"/>
          </p:nvPr>
        </p:nvSpPr>
        <p:spPr>
          <a:xfrm>
            <a:off x="2743200" y="3810000"/>
            <a:ext cx="6400800" cy="1752600"/>
          </a:xfrm>
        </p:spPr>
        <p:txBody>
          <a:bodyPr/>
          <a:lstStyle>
            <a:lvl1pPr marL="0" indent="0" algn="r">
              <a:buFont typeface="Monotype Sorts" pitchFamily="2" charset="2"/>
              <a:buNone/>
              <a:defRPr sz="3400"/>
            </a:lvl1pPr>
          </a:lstStyle>
          <a:p>
            <a:r>
              <a:rPr lang="en-US"/>
              <a:t>Click to edit Master subtitle style</a:t>
            </a:r>
          </a:p>
        </p:txBody>
      </p:sp>
      <p:sp>
        <p:nvSpPr>
          <p:cNvPr id="429063" name="Line 7"/>
          <p:cNvSpPr>
            <a:spLocks noChangeShapeType="1"/>
          </p:cNvSpPr>
          <p:nvPr/>
        </p:nvSpPr>
        <p:spPr bwMode="auto">
          <a:xfrm flipV="1">
            <a:off x="2557463" y="0"/>
            <a:ext cx="0" cy="6858000"/>
          </a:xfrm>
          <a:prstGeom prst="line">
            <a:avLst/>
          </a:prstGeom>
          <a:noFill/>
          <a:ln w="76200">
            <a:solidFill>
              <a:srgbClr val="A50021"/>
            </a:solidFill>
            <a:round/>
            <a:headEnd/>
            <a:tailEnd/>
          </a:ln>
        </p:spPr>
        <p:txBody>
          <a:bodyPr wrap="none" anchor="ctr"/>
          <a:lstStyle/>
          <a:p>
            <a:endParaRPr lang="en-US"/>
          </a:p>
        </p:txBody>
      </p:sp>
      <p:grpSp>
        <p:nvGrpSpPr>
          <p:cNvPr id="429440" name="Group 384"/>
          <p:cNvGrpSpPr>
            <a:grpSpLocks/>
          </p:cNvGrpSpPr>
          <p:nvPr userDrawn="1"/>
        </p:nvGrpSpPr>
        <p:grpSpPr bwMode="auto">
          <a:xfrm>
            <a:off x="225425" y="1100138"/>
            <a:ext cx="2154238" cy="1582737"/>
            <a:chOff x="130" y="1057"/>
            <a:chExt cx="1357" cy="997"/>
          </a:xfrm>
        </p:grpSpPr>
        <p:sp>
          <p:nvSpPr>
            <p:cNvPr id="429066" name="Line 10"/>
            <p:cNvSpPr>
              <a:spLocks noChangeShapeType="1"/>
            </p:cNvSpPr>
            <p:nvPr userDrawn="1"/>
          </p:nvSpPr>
          <p:spPr bwMode="auto">
            <a:xfrm flipV="1">
              <a:off x="148" y="1078"/>
              <a:ext cx="1" cy="955"/>
            </a:xfrm>
            <a:prstGeom prst="line">
              <a:avLst/>
            </a:prstGeom>
            <a:noFill/>
            <a:ln w="12700">
              <a:solidFill>
                <a:schemeClr val="bg2"/>
              </a:solidFill>
              <a:round/>
              <a:headEnd/>
              <a:tailEnd/>
            </a:ln>
          </p:spPr>
          <p:txBody>
            <a:bodyPr/>
            <a:lstStyle/>
            <a:p>
              <a:endParaRPr lang="en-US"/>
            </a:p>
          </p:txBody>
        </p:sp>
        <p:sp>
          <p:nvSpPr>
            <p:cNvPr id="429067" name="Line 11"/>
            <p:cNvSpPr>
              <a:spLocks noChangeShapeType="1"/>
            </p:cNvSpPr>
            <p:nvPr userDrawn="1"/>
          </p:nvSpPr>
          <p:spPr bwMode="auto">
            <a:xfrm flipH="1">
              <a:off x="130" y="2033"/>
              <a:ext cx="18" cy="1"/>
            </a:xfrm>
            <a:prstGeom prst="line">
              <a:avLst/>
            </a:prstGeom>
            <a:noFill/>
            <a:ln w="12700">
              <a:solidFill>
                <a:schemeClr val="bg2"/>
              </a:solidFill>
              <a:round/>
              <a:headEnd/>
              <a:tailEnd/>
            </a:ln>
          </p:spPr>
          <p:txBody>
            <a:bodyPr/>
            <a:lstStyle/>
            <a:p>
              <a:endParaRPr lang="en-US"/>
            </a:p>
          </p:txBody>
        </p:sp>
        <p:sp>
          <p:nvSpPr>
            <p:cNvPr id="429068" name="Line 12"/>
            <p:cNvSpPr>
              <a:spLocks noChangeShapeType="1"/>
            </p:cNvSpPr>
            <p:nvPr userDrawn="1"/>
          </p:nvSpPr>
          <p:spPr bwMode="auto">
            <a:xfrm>
              <a:off x="1469" y="2033"/>
              <a:ext cx="18" cy="1"/>
            </a:xfrm>
            <a:prstGeom prst="line">
              <a:avLst/>
            </a:prstGeom>
            <a:noFill/>
            <a:ln w="12700">
              <a:solidFill>
                <a:schemeClr val="bg2"/>
              </a:solidFill>
              <a:round/>
              <a:headEnd/>
              <a:tailEnd/>
            </a:ln>
          </p:spPr>
          <p:txBody>
            <a:bodyPr/>
            <a:lstStyle/>
            <a:p>
              <a:endParaRPr lang="en-US"/>
            </a:p>
          </p:txBody>
        </p:sp>
        <p:sp>
          <p:nvSpPr>
            <p:cNvPr id="429069" name="Line 13"/>
            <p:cNvSpPr>
              <a:spLocks noChangeShapeType="1"/>
            </p:cNvSpPr>
            <p:nvPr userDrawn="1"/>
          </p:nvSpPr>
          <p:spPr bwMode="auto">
            <a:xfrm flipH="1">
              <a:off x="139" y="1975"/>
              <a:ext cx="9" cy="0"/>
            </a:xfrm>
            <a:prstGeom prst="line">
              <a:avLst/>
            </a:prstGeom>
            <a:noFill/>
            <a:ln w="12700">
              <a:solidFill>
                <a:schemeClr val="bg2"/>
              </a:solidFill>
              <a:round/>
              <a:headEnd/>
              <a:tailEnd/>
            </a:ln>
          </p:spPr>
          <p:txBody>
            <a:bodyPr/>
            <a:lstStyle/>
            <a:p>
              <a:endParaRPr lang="en-US"/>
            </a:p>
          </p:txBody>
        </p:sp>
        <p:sp>
          <p:nvSpPr>
            <p:cNvPr id="429070" name="Line 14"/>
            <p:cNvSpPr>
              <a:spLocks noChangeShapeType="1"/>
            </p:cNvSpPr>
            <p:nvPr userDrawn="1"/>
          </p:nvSpPr>
          <p:spPr bwMode="auto">
            <a:xfrm>
              <a:off x="1469" y="1975"/>
              <a:ext cx="9" cy="0"/>
            </a:xfrm>
            <a:prstGeom prst="line">
              <a:avLst/>
            </a:prstGeom>
            <a:noFill/>
            <a:ln w="12700">
              <a:solidFill>
                <a:schemeClr val="bg2"/>
              </a:solidFill>
              <a:round/>
              <a:headEnd/>
              <a:tailEnd/>
            </a:ln>
          </p:spPr>
          <p:txBody>
            <a:bodyPr/>
            <a:lstStyle/>
            <a:p>
              <a:endParaRPr lang="en-US"/>
            </a:p>
          </p:txBody>
        </p:sp>
        <p:sp>
          <p:nvSpPr>
            <p:cNvPr id="429071" name="Line 15"/>
            <p:cNvSpPr>
              <a:spLocks noChangeShapeType="1"/>
            </p:cNvSpPr>
            <p:nvPr userDrawn="1"/>
          </p:nvSpPr>
          <p:spPr bwMode="auto">
            <a:xfrm flipH="1">
              <a:off x="130" y="1915"/>
              <a:ext cx="18" cy="0"/>
            </a:xfrm>
            <a:prstGeom prst="line">
              <a:avLst/>
            </a:prstGeom>
            <a:noFill/>
            <a:ln w="12700">
              <a:solidFill>
                <a:schemeClr val="bg2"/>
              </a:solidFill>
              <a:round/>
              <a:headEnd/>
              <a:tailEnd/>
            </a:ln>
          </p:spPr>
          <p:txBody>
            <a:bodyPr/>
            <a:lstStyle/>
            <a:p>
              <a:endParaRPr lang="en-US"/>
            </a:p>
          </p:txBody>
        </p:sp>
        <p:sp>
          <p:nvSpPr>
            <p:cNvPr id="429072" name="Line 16"/>
            <p:cNvSpPr>
              <a:spLocks noChangeShapeType="1"/>
            </p:cNvSpPr>
            <p:nvPr userDrawn="1"/>
          </p:nvSpPr>
          <p:spPr bwMode="auto">
            <a:xfrm>
              <a:off x="1469" y="1915"/>
              <a:ext cx="18" cy="0"/>
            </a:xfrm>
            <a:prstGeom prst="line">
              <a:avLst/>
            </a:prstGeom>
            <a:noFill/>
            <a:ln w="12700">
              <a:solidFill>
                <a:schemeClr val="bg2"/>
              </a:solidFill>
              <a:round/>
              <a:headEnd/>
              <a:tailEnd/>
            </a:ln>
          </p:spPr>
          <p:txBody>
            <a:bodyPr/>
            <a:lstStyle/>
            <a:p>
              <a:endParaRPr lang="en-US"/>
            </a:p>
          </p:txBody>
        </p:sp>
        <p:sp>
          <p:nvSpPr>
            <p:cNvPr id="429073" name="Line 17"/>
            <p:cNvSpPr>
              <a:spLocks noChangeShapeType="1"/>
            </p:cNvSpPr>
            <p:nvPr userDrawn="1"/>
          </p:nvSpPr>
          <p:spPr bwMode="auto">
            <a:xfrm flipH="1">
              <a:off x="139" y="1855"/>
              <a:ext cx="9" cy="0"/>
            </a:xfrm>
            <a:prstGeom prst="line">
              <a:avLst/>
            </a:prstGeom>
            <a:noFill/>
            <a:ln w="12700">
              <a:solidFill>
                <a:schemeClr val="bg2"/>
              </a:solidFill>
              <a:round/>
              <a:headEnd/>
              <a:tailEnd/>
            </a:ln>
          </p:spPr>
          <p:txBody>
            <a:bodyPr/>
            <a:lstStyle/>
            <a:p>
              <a:endParaRPr lang="en-US"/>
            </a:p>
          </p:txBody>
        </p:sp>
        <p:sp>
          <p:nvSpPr>
            <p:cNvPr id="429074" name="Line 18"/>
            <p:cNvSpPr>
              <a:spLocks noChangeShapeType="1"/>
            </p:cNvSpPr>
            <p:nvPr userDrawn="1"/>
          </p:nvSpPr>
          <p:spPr bwMode="auto">
            <a:xfrm>
              <a:off x="1469" y="1855"/>
              <a:ext cx="9" cy="0"/>
            </a:xfrm>
            <a:prstGeom prst="line">
              <a:avLst/>
            </a:prstGeom>
            <a:noFill/>
            <a:ln w="12700">
              <a:solidFill>
                <a:schemeClr val="bg2"/>
              </a:solidFill>
              <a:round/>
              <a:headEnd/>
              <a:tailEnd/>
            </a:ln>
          </p:spPr>
          <p:txBody>
            <a:bodyPr/>
            <a:lstStyle/>
            <a:p>
              <a:endParaRPr lang="en-US"/>
            </a:p>
          </p:txBody>
        </p:sp>
        <p:sp>
          <p:nvSpPr>
            <p:cNvPr id="429075" name="Line 19"/>
            <p:cNvSpPr>
              <a:spLocks noChangeShapeType="1"/>
            </p:cNvSpPr>
            <p:nvPr userDrawn="1"/>
          </p:nvSpPr>
          <p:spPr bwMode="auto">
            <a:xfrm flipH="1">
              <a:off x="130" y="1795"/>
              <a:ext cx="18" cy="0"/>
            </a:xfrm>
            <a:prstGeom prst="line">
              <a:avLst/>
            </a:prstGeom>
            <a:noFill/>
            <a:ln w="12700">
              <a:solidFill>
                <a:schemeClr val="bg2"/>
              </a:solidFill>
              <a:round/>
              <a:headEnd/>
              <a:tailEnd/>
            </a:ln>
          </p:spPr>
          <p:txBody>
            <a:bodyPr/>
            <a:lstStyle/>
            <a:p>
              <a:endParaRPr lang="en-US"/>
            </a:p>
          </p:txBody>
        </p:sp>
        <p:sp>
          <p:nvSpPr>
            <p:cNvPr id="429076" name="Line 20"/>
            <p:cNvSpPr>
              <a:spLocks noChangeShapeType="1"/>
            </p:cNvSpPr>
            <p:nvPr userDrawn="1"/>
          </p:nvSpPr>
          <p:spPr bwMode="auto">
            <a:xfrm>
              <a:off x="1469" y="1795"/>
              <a:ext cx="18" cy="0"/>
            </a:xfrm>
            <a:prstGeom prst="line">
              <a:avLst/>
            </a:prstGeom>
            <a:noFill/>
            <a:ln w="12700">
              <a:solidFill>
                <a:schemeClr val="bg2"/>
              </a:solidFill>
              <a:round/>
              <a:headEnd/>
              <a:tailEnd/>
            </a:ln>
          </p:spPr>
          <p:txBody>
            <a:bodyPr/>
            <a:lstStyle/>
            <a:p>
              <a:endParaRPr lang="en-US"/>
            </a:p>
          </p:txBody>
        </p:sp>
        <p:sp>
          <p:nvSpPr>
            <p:cNvPr id="429077" name="Line 21"/>
            <p:cNvSpPr>
              <a:spLocks noChangeShapeType="1"/>
            </p:cNvSpPr>
            <p:nvPr userDrawn="1"/>
          </p:nvSpPr>
          <p:spPr bwMode="auto">
            <a:xfrm flipH="1">
              <a:off x="139" y="1735"/>
              <a:ext cx="9" cy="1"/>
            </a:xfrm>
            <a:prstGeom prst="line">
              <a:avLst/>
            </a:prstGeom>
            <a:noFill/>
            <a:ln w="12700">
              <a:solidFill>
                <a:schemeClr val="bg2"/>
              </a:solidFill>
              <a:round/>
              <a:headEnd/>
              <a:tailEnd/>
            </a:ln>
          </p:spPr>
          <p:txBody>
            <a:bodyPr/>
            <a:lstStyle/>
            <a:p>
              <a:endParaRPr lang="en-US"/>
            </a:p>
          </p:txBody>
        </p:sp>
        <p:sp>
          <p:nvSpPr>
            <p:cNvPr id="429078" name="Line 22"/>
            <p:cNvSpPr>
              <a:spLocks noChangeShapeType="1"/>
            </p:cNvSpPr>
            <p:nvPr userDrawn="1"/>
          </p:nvSpPr>
          <p:spPr bwMode="auto">
            <a:xfrm>
              <a:off x="1469" y="1735"/>
              <a:ext cx="9" cy="1"/>
            </a:xfrm>
            <a:prstGeom prst="line">
              <a:avLst/>
            </a:prstGeom>
            <a:noFill/>
            <a:ln w="12700">
              <a:solidFill>
                <a:schemeClr val="bg2"/>
              </a:solidFill>
              <a:round/>
              <a:headEnd/>
              <a:tailEnd/>
            </a:ln>
          </p:spPr>
          <p:txBody>
            <a:bodyPr/>
            <a:lstStyle/>
            <a:p>
              <a:endParaRPr lang="en-US"/>
            </a:p>
          </p:txBody>
        </p:sp>
        <p:sp>
          <p:nvSpPr>
            <p:cNvPr id="429079" name="Line 23"/>
            <p:cNvSpPr>
              <a:spLocks noChangeShapeType="1"/>
            </p:cNvSpPr>
            <p:nvPr userDrawn="1"/>
          </p:nvSpPr>
          <p:spPr bwMode="auto">
            <a:xfrm flipH="1">
              <a:off x="130" y="1675"/>
              <a:ext cx="18" cy="1"/>
            </a:xfrm>
            <a:prstGeom prst="line">
              <a:avLst/>
            </a:prstGeom>
            <a:noFill/>
            <a:ln w="12700">
              <a:solidFill>
                <a:schemeClr val="bg2"/>
              </a:solidFill>
              <a:round/>
              <a:headEnd/>
              <a:tailEnd/>
            </a:ln>
          </p:spPr>
          <p:txBody>
            <a:bodyPr/>
            <a:lstStyle/>
            <a:p>
              <a:endParaRPr lang="en-US"/>
            </a:p>
          </p:txBody>
        </p:sp>
        <p:sp>
          <p:nvSpPr>
            <p:cNvPr id="429080" name="Line 24"/>
            <p:cNvSpPr>
              <a:spLocks noChangeShapeType="1"/>
            </p:cNvSpPr>
            <p:nvPr userDrawn="1"/>
          </p:nvSpPr>
          <p:spPr bwMode="auto">
            <a:xfrm>
              <a:off x="1469" y="1675"/>
              <a:ext cx="18" cy="1"/>
            </a:xfrm>
            <a:prstGeom prst="line">
              <a:avLst/>
            </a:prstGeom>
            <a:noFill/>
            <a:ln w="12700">
              <a:solidFill>
                <a:schemeClr val="bg2"/>
              </a:solidFill>
              <a:round/>
              <a:headEnd/>
              <a:tailEnd/>
            </a:ln>
          </p:spPr>
          <p:txBody>
            <a:bodyPr/>
            <a:lstStyle/>
            <a:p>
              <a:endParaRPr lang="en-US"/>
            </a:p>
          </p:txBody>
        </p:sp>
        <p:sp>
          <p:nvSpPr>
            <p:cNvPr id="429081" name="Line 25"/>
            <p:cNvSpPr>
              <a:spLocks noChangeShapeType="1"/>
            </p:cNvSpPr>
            <p:nvPr userDrawn="1"/>
          </p:nvSpPr>
          <p:spPr bwMode="auto">
            <a:xfrm flipH="1">
              <a:off x="139" y="1615"/>
              <a:ext cx="9" cy="1"/>
            </a:xfrm>
            <a:prstGeom prst="line">
              <a:avLst/>
            </a:prstGeom>
            <a:noFill/>
            <a:ln w="12700">
              <a:solidFill>
                <a:schemeClr val="bg2"/>
              </a:solidFill>
              <a:round/>
              <a:headEnd/>
              <a:tailEnd/>
            </a:ln>
          </p:spPr>
          <p:txBody>
            <a:bodyPr/>
            <a:lstStyle/>
            <a:p>
              <a:endParaRPr lang="en-US"/>
            </a:p>
          </p:txBody>
        </p:sp>
        <p:sp>
          <p:nvSpPr>
            <p:cNvPr id="429082" name="Line 26"/>
            <p:cNvSpPr>
              <a:spLocks noChangeShapeType="1"/>
            </p:cNvSpPr>
            <p:nvPr userDrawn="1"/>
          </p:nvSpPr>
          <p:spPr bwMode="auto">
            <a:xfrm>
              <a:off x="1469" y="1615"/>
              <a:ext cx="9" cy="1"/>
            </a:xfrm>
            <a:prstGeom prst="line">
              <a:avLst/>
            </a:prstGeom>
            <a:noFill/>
            <a:ln w="12700">
              <a:solidFill>
                <a:schemeClr val="bg2"/>
              </a:solidFill>
              <a:round/>
              <a:headEnd/>
              <a:tailEnd/>
            </a:ln>
          </p:spPr>
          <p:txBody>
            <a:bodyPr/>
            <a:lstStyle/>
            <a:p>
              <a:endParaRPr lang="en-US"/>
            </a:p>
          </p:txBody>
        </p:sp>
        <p:sp>
          <p:nvSpPr>
            <p:cNvPr id="429083" name="Line 27"/>
            <p:cNvSpPr>
              <a:spLocks noChangeShapeType="1"/>
            </p:cNvSpPr>
            <p:nvPr userDrawn="1"/>
          </p:nvSpPr>
          <p:spPr bwMode="auto">
            <a:xfrm flipH="1">
              <a:off x="130" y="1556"/>
              <a:ext cx="18" cy="0"/>
            </a:xfrm>
            <a:prstGeom prst="line">
              <a:avLst/>
            </a:prstGeom>
            <a:noFill/>
            <a:ln w="12700">
              <a:solidFill>
                <a:schemeClr val="bg2"/>
              </a:solidFill>
              <a:round/>
              <a:headEnd/>
              <a:tailEnd/>
            </a:ln>
          </p:spPr>
          <p:txBody>
            <a:bodyPr/>
            <a:lstStyle/>
            <a:p>
              <a:endParaRPr lang="en-US"/>
            </a:p>
          </p:txBody>
        </p:sp>
        <p:sp>
          <p:nvSpPr>
            <p:cNvPr id="429084" name="Line 28"/>
            <p:cNvSpPr>
              <a:spLocks noChangeShapeType="1"/>
            </p:cNvSpPr>
            <p:nvPr userDrawn="1"/>
          </p:nvSpPr>
          <p:spPr bwMode="auto">
            <a:xfrm>
              <a:off x="1469" y="1556"/>
              <a:ext cx="18" cy="0"/>
            </a:xfrm>
            <a:prstGeom prst="line">
              <a:avLst/>
            </a:prstGeom>
            <a:noFill/>
            <a:ln w="12700">
              <a:solidFill>
                <a:schemeClr val="bg2"/>
              </a:solidFill>
              <a:round/>
              <a:headEnd/>
              <a:tailEnd/>
            </a:ln>
          </p:spPr>
          <p:txBody>
            <a:bodyPr/>
            <a:lstStyle/>
            <a:p>
              <a:endParaRPr lang="en-US"/>
            </a:p>
          </p:txBody>
        </p:sp>
        <p:sp>
          <p:nvSpPr>
            <p:cNvPr id="429085" name="Line 29"/>
            <p:cNvSpPr>
              <a:spLocks noChangeShapeType="1"/>
            </p:cNvSpPr>
            <p:nvPr userDrawn="1"/>
          </p:nvSpPr>
          <p:spPr bwMode="auto">
            <a:xfrm flipH="1">
              <a:off x="139" y="1496"/>
              <a:ext cx="9" cy="0"/>
            </a:xfrm>
            <a:prstGeom prst="line">
              <a:avLst/>
            </a:prstGeom>
            <a:noFill/>
            <a:ln w="12700">
              <a:solidFill>
                <a:schemeClr val="bg2"/>
              </a:solidFill>
              <a:round/>
              <a:headEnd/>
              <a:tailEnd/>
            </a:ln>
          </p:spPr>
          <p:txBody>
            <a:bodyPr/>
            <a:lstStyle/>
            <a:p>
              <a:endParaRPr lang="en-US"/>
            </a:p>
          </p:txBody>
        </p:sp>
        <p:sp>
          <p:nvSpPr>
            <p:cNvPr id="429086" name="Line 30"/>
            <p:cNvSpPr>
              <a:spLocks noChangeShapeType="1"/>
            </p:cNvSpPr>
            <p:nvPr userDrawn="1"/>
          </p:nvSpPr>
          <p:spPr bwMode="auto">
            <a:xfrm>
              <a:off x="1469" y="1496"/>
              <a:ext cx="9" cy="0"/>
            </a:xfrm>
            <a:prstGeom prst="line">
              <a:avLst/>
            </a:prstGeom>
            <a:noFill/>
            <a:ln w="12700">
              <a:solidFill>
                <a:schemeClr val="bg2"/>
              </a:solidFill>
              <a:round/>
              <a:headEnd/>
              <a:tailEnd/>
            </a:ln>
          </p:spPr>
          <p:txBody>
            <a:bodyPr/>
            <a:lstStyle/>
            <a:p>
              <a:endParaRPr lang="en-US"/>
            </a:p>
          </p:txBody>
        </p:sp>
        <p:sp>
          <p:nvSpPr>
            <p:cNvPr id="429087" name="Line 31"/>
            <p:cNvSpPr>
              <a:spLocks noChangeShapeType="1"/>
            </p:cNvSpPr>
            <p:nvPr userDrawn="1"/>
          </p:nvSpPr>
          <p:spPr bwMode="auto">
            <a:xfrm flipH="1">
              <a:off x="130" y="1436"/>
              <a:ext cx="18" cy="0"/>
            </a:xfrm>
            <a:prstGeom prst="line">
              <a:avLst/>
            </a:prstGeom>
            <a:noFill/>
            <a:ln w="12700">
              <a:solidFill>
                <a:schemeClr val="bg2"/>
              </a:solidFill>
              <a:round/>
              <a:headEnd/>
              <a:tailEnd/>
            </a:ln>
          </p:spPr>
          <p:txBody>
            <a:bodyPr/>
            <a:lstStyle/>
            <a:p>
              <a:endParaRPr lang="en-US"/>
            </a:p>
          </p:txBody>
        </p:sp>
        <p:sp>
          <p:nvSpPr>
            <p:cNvPr id="429088" name="Line 32"/>
            <p:cNvSpPr>
              <a:spLocks noChangeShapeType="1"/>
            </p:cNvSpPr>
            <p:nvPr userDrawn="1"/>
          </p:nvSpPr>
          <p:spPr bwMode="auto">
            <a:xfrm>
              <a:off x="1469" y="1436"/>
              <a:ext cx="18" cy="0"/>
            </a:xfrm>
            <a:prstGeom prst="line">
              <a:avLst/>
            </a:prstGeom>
            <a:noFill/>
            <a:ln w="12700">
              <a:solidFill>
                <a:schemeClr val="bg2"/>
              </a:solidFill>
              <a:round/>
              <a:headEnd/>
              <a:tailEnd/>
            </a:ln>
          </p:spPr>
          <p:txBody>
            <a:bodyPr/>
            <a:lstStyle/>
            <a:p>
              <a:endParaRPr lang="en-US"/>
            </a:p>
          </p:txBody>
        </p:sp>
        <p:sp>
          <p:nvSpPr>
            <p:cNvPr id="429089" name="Line 33"/>
            <p:cNvSpPr>
              <a:spLocks noChangeShapeType="1"/>
            </p:cNvSpPr>
            <p:nvPr userDrawn="1"/>
          </p:nvSpPr>
          <p:spPr bwMode="auto">
            <a:xfrm flipH="1">
              <a:off x="139" y="1376"/>
              <a:ext cx="9" cy="0"/>
            </a:xfrm>
            <a:prstGeom prst="line">
              <a:avLst/>
            </a:prstGeom>
            <a:noFill/>
            <a:ln w="12700">
              <a:solidFill>
                <a:schemeClr val="bg2"/>
              </a:solidFill>
              <a:round/>
              <a:headEnd/>
              <a:tailEnd/>
            </a:ln>
          </p:spPr>
          <p:txBody>
            <a:bodyPr/>
            <a:lstStyle/>
            <a:p>
              <a:endParaRPr lang="en-US"/>
            </a:p>
          </p:txBody>
        </p:sp>
        <p:sp>
          <p:nvSpPr>
            <p:cNvPr id="429090" name="Line 34"/>
            <p:cNvSpPr>
              <a:spLocks noChangeShapeType="1"/>
            </p:cNvSpPr>
            <p:nvPr userDrawn="1"/>
          </p:nvSpPr>
          <p:spPr bwMode="auto">
            <a:xfrm>
              <a:off x="1469" y="1376"/>
              <a:ext cx="9" cy="0"/>
            </a:xfrm>
            <a:prstGeom prst="line">
              <a:avLst/>
            </a:prstGeom>
            <a:noFill/>
            <a:ln w="12700">
              <a:solidFill>
                <a:schemeClr val="bg2"/>
              </a:solidFill>
              <a:round/>
              <a:headEnd/>
              <a:tailEnd/>
            </a:ln>
          </p:spPr>
          <p:txBody>
            <a:bodyPr/>
            <a:lstStyle/>
            <a:p>
              <a:endParaRPr lang="en-US"/>
            </a:p>
          </p:txBody>
        </p:sp>
        <p:sp>
          <p:nvSpPr>
            <p:cNvPr id="429091" name="Line 35"/>
            <p:cNvSpPr>
              <a:spLocks noChangeShapeType="1"/>
            </p:cNvSpPr>
            <p:nvPr userDrawn="1"/>
          </p:nvSpPr>
          <p:spPr bwMode="auto">
            <a:xfrm flipH="1">
              <a:off x="130" y="1316"/>
              <a:ext cx="18" cy="2"/>
            </a:xfrm>
            <a:prstGeom prst="line">
              <a:avLst/>
            </a:prstGeom>
            <a:noFill/>
            <a:ln w="12700">
              <a:solidFill>
                <a:schemeClr val="bg2"/>
              </a:solidFill>
              <a:round/>
              <a:headEnd/>
              <a:tailEnd/>
            </a:ln>
          </p:spPr>
          <p:txBody>
            <a:bodyPr/>
            <a:lstStyle/>
            <a:p>
              <a:endParaRPr lang="en-US"/>
            </a:p>
          </p:txBody>
        </p:sp>
        <p:sp>
          <p:nvSpPr>
            <p:cNvPr id="429092" name="Line 36"/>
            <p:cNvSpPr>
              <a:spLocks noChangeShapeType="1"/>
            </p:cNvSpPr>
            <p:nvPr userDrawn="1"/>
          </p:nvSpPr>
          <p:spPr bwMode="auto">
            <a:xfrm>
              <a:off x="1469" y="1316"/>
              <a:ext cx="18" cy="2"/>
            </a:xfrm>
            <a:prstGeom prst="line">
              <a:avLst/>
            </a:prstGeom>
            <a:noFill/>
            <a:ln w="12700">
              <a:solidFill>
                <a:schemeClr val="bg2"/>
              </a:solidFill>
              <a:round/>
              <a:headEnd/>
              <a:tailEnd/>
            </a:ln>
          </p:spPr>
          <p:txBody>
            <a:bodyPr/>
            <a:lstStyle/>
            <a:p>
              <a:endParaRPr lang="en-US"/>
            </a:p>
          </p:txBody>
        </p:sp>
        <p:sp>
          <p:nvSpPr>
            <p:cNvPr id="429093" name="Line 37"/>
            <p:cNvSpPr>
              <a:spLocks noChangeShapeType="1"/>
            </p:cNvSpPr>
            <p:nvPr userDrawn="1"/>
          </p:nvSpPr>
          <p:spPr bwMode="auto">
            <a:xfrm flipH="1">
              <a:off x="139" y="1256"/>
              <a:ext cx="9" cy="0"/>
            </a:xfrm>
            <a:prstGeom prst="line">
              <a:avLst/>
            </a:prstGeom>
            <a:noFill/>
            <a:ln w="12700">
              <a:solidFill>
                <a:schemeClr val="bg2"/>
              </a:solidFill>
              <a:round/>
              <a:headEnd/>
              <a:tailEnd/>
            </a:ln>
          </p:spPr>
          <p:txBody>
            <a:bodyPr/>
            <a:lstStyle/>
            <a:p>
              <a:endParaRPr lang="en-US"/>
            </a:p>
          </p:txBody>
        </p:sp>
        <p:sp>
          <p:nvSpPr>
            <p:cNvPr id="429094" name="Line 38"/>
            <p:cNvSpPr>
              <a:spLocks noChangeShapeType="1"/>
            </p:cNvSpPr>
            <p:nvPr userDrawn="1"/>
          </p:nvSpPr>
          <p:spPr bwMode="auto">
            <a:xfrm>
              <a:off x="1469" y="1256"/>
              <a:ext cx="9" cy="0"/>
            </a:xfrm>
            <a:prstGeom prst="line">
              <a:avLst/>
            </a:prstGeom>
            <a:noFill/>
            <a:ln w="12700">
              <a:solidFill>
                <a:schemeClr val="bg2"/>
              </a:solidFill>
              <a:round/>
              <a:headEnd/>
              <a:tailEnd/>
            </a:ln>
          </p:spPr>
          <p:txBody>
            <a:bodyPr/>
            <a:lstStyle/>
            <a:p>
              <a:endParaRPr lang="en-US"/>
            </a:p>
          </p:txBody>
        </p:sp>
        <p:sp>
          <p:nvSpPr>
            <p:cNvPr id="429095" name="Line 39"/>
            <p:cNvSpPr>
              <a:spLocks noChangeShapeType="1"/>
            </p:cNvSpPr>
            <p:nvPr userDrawn="1"/>
          </p:nvSpPr>
          <p:spPr bwMode="auto">
            <a:xfrm flipH="1">
              <a:off x="130" y="1196"/>
              <a:ext cx="18" cy="2"/>
            </a:xfrm>
            <a:prstGeom prst="line">
              <a:avLst/>
            </a:prstGeom>
            <a:noFill/>
            <a:ln w="12700">
              <a:solidFill>
                <a:schemeClr val="bg2"/>
              </a:solidFill>
              <a:round/>
              <a:headEnd/>
              <a:tailEnd/>
            </a:ln>
          </p:spPr>
          <p:txBody>
            <a:bodyPr/>
            <a:lstStyle/>
            <a:p>
              <a:endParaRPr lang="en-US"/>
            </a:p>
          </p:txBody>
        </p:sp>
        <p:sp>
          <p:nvSpPr>
            <p:cNvPr id="429096" name="Line 40"/>
            <p:cNvSpPr>
              <a:spLocks noChangeShapeType="1"/>
            </p:cNvSpPr>
            <p:nvPr userDrawn="1"/>
          </p:nvSpPr>
          <p:spPr bwMode="auto">
            <a:xfrm>
              <a:off x="1469" y="1196"/>
              <a:ext cx="18" cy="2"/>
            </a:xfrm>
            <a:prstGeom prst="line">
              <a:avLst/>
            </a:prstGeom>
            <a:noFill/>
            <a:ln w="12700">
              <a:solidFill>
                <a:schemeClr val="bg2"/>
              </a:solidFill>
              <a:round/>
              <a:headEnd/>
              <a:tailEnd/>
            </a:ln>
          </p:spPr>
          <p:txBody>
            <a:bodyPr/>
            <a:lstStyle/>
            <a:p>
              <a:endParaRPr lang="en-US"/>
            </a:p>
          </p:txBody>
        </p:sp>
        <p:sp>
          <p:nvSpPr>
            <p:cNvPr id="429097" name="Line 41"/>
            <p:cNvSpPr>
              <a:spLocks noChangeShapeType="1"/>
            </p:cNvSpPr>
            <p:nvPr userDrawn="1"/>
          </p:nvSpPr>
          <p:spPr bwMode="auto">
            <a:xfrm flipH="1">
              <a:off x="139" y="1136"/>
              <a:ext cx="9" cy="2"/>
            </a:xfrm>
            <a:prstGeom prst="line">
              <a:avLst/>
            </a:prstGeom>
            <a:noFill/>
            <a:ln w="12700">
              <a:solidFill>
                <a:schemeClr val="bg2"/>
              </a:solidFill>
              <a:round/>
              <a:headEnd/>
              <a:tailEnd/>
            </a:ln>
          </p:spPr>
          <p:txBody>
            <a:bodyPr/>
            <a:lstStyle/>
            <a:p>
              <a:endParaRPr lang="en-US"/>
            </a:p>
          </p:txBody>
        </p:sp>
        <p:sp>
          <p:nvSpPr>
            <p:cNvPr id="429098" name="Line 42"/>
            <p:cNvSpPr>
              <a:spLocks noChangeShapeType="1"/>
            </p:cNvSpPr>
            <p:nvPr userDrawn="1"/>
          </p:nvSpPr>
          <p:spPr bwMode="auto">
            <a:xfrm>
              <a:off x="1469" y="1136"/>
              <a:ext cx="9" cy="2"/>
            </a:xfrm>
            <a:prstGeom prst="line">
              <a:avLst/>
            </a:prstGeom>
            <a:noFill/>
            <a:ln w="12700">
              <a:solidFill>
                <a:schemeClr val="bg2"/>
              </a:solidFill>
              <a:round/>
              <a:headEnd/>
              <a:tailEnd/>
            </a:ln>
          </p:spPr>
          <p:txBody>
            <a:bodyPr/>
            <a:lstStyle/>
            <a:p>
              <a:endParaRPr lang="en-US"/>
            </a:p>
          </p:txBody>
        </p:sp>
        <p:sp>
          <p:nvSpPr>
            <p:cNvPr id="429099" name="Line 43"/>
            <p:cNvSpPr>
              <a:spLocks noChangeShapeType="1"/>
            </p:cNvSpPr>
            <p:nvPr userDrawn="1"/>
          </p:nvSpPr>
          <p:spPr bwMode="auto">
            <a:xfrm flipH="1">
              <a:off x="130" y="1078"/>
              <a:ext cx="18" cy="0"/>
            </a:xfrm>
            <a:prstGeom prst="line">
              <a:avLst/>
            </a:prstGeom>
            <a:noFill/>
            <a:ln w="12700">
              <a:solidFill>
                <a:schemeClr val="bg2"/>
              </a:solidFill>
              <a:round/>
              <a:headEnd/>
              <a:tailEnd/>
            </a:ln>
          </p:spPr>
          <p:txBody>
            <a:bodyPr/>
            <a:lstStyle/>
            <a:p>
              <a:endParaRPr lang="en-US"/>
            </a:p>
          </p:txBody>
        </p:sp>
        <p:sp>
          <p:nvSpPr>
            <p:cNvPr id="429100" name="Line 44"/>
            <p:cNvSpPr>
              <a:spLocks noChangeShapeType="1"/>
            </p:cNvSpPr>
            <p:nvPr userDrawn="1"/>
          </p:nvSpPr>
          <p:spPr bwMode="auto">
            <a:xfrm>
              <a:off x="1469" y="1078"/>
              <a:ext cx="18" cy="0"/>
            </a:xfrm>
            <a:prstGeom prst="line">
              <a:avLst/>
            </a:prstGeom>
            <a:noFill/>
            <a:ln w="12700">
              <a:solidFill>
                <a:schemeClr val="bg2"/>
              </a:solidFill>
              <a:round/>
              <a:headEnd/>
              <a:tailEnd/>
            </a:ln>
          </p:spPr>
          <p:txBody>
            <a:bodyPr/>
            <a:lstStyle/>
            <a:p>
              <a:endParaRPr lang="en-US"/>
            </a:p>
          </p:txBody>
        </p:sp>
        <p:sp>
          <p:nvSpPr>
            <p:cNvPr id="429101" name="Line 45"/>
            <p:cNvSpPr>
              <a:spLocks noChangeShapeType="1"/>
            </p:cNvSpPr>
            <p:nvPr userDrawn="1"/>
          </p:nvSpPr>
          <p:spPr bwMode="auto">
            <a:xfrm>
              <a:off x="148" y="2033"/>
              <a:ext cx="1321" cy="1"/>
            </a:xfrm>
            <a:prstGeom prst="line">
              <a:avLst/>
            </a:prstGeom>
            <a:noFill/>
            <a:ln w="12700">
              <a:solidFill>
                <a:schemeClr val="bg2"/>
              </a:solidFill>
              <a:round/>
              <a:headEnd/>
              <a:tailEnd/>
            </a:ln>
          </p:spPr>
          <p:txBody>
            <a:bodyPr/>
            <a:lstStyle/>
            <a:p>
              <a:endParaRPr lang="en-US"/>
            </a:p>
          </p:txBody>
        </p:sp>
        <p:sp>
          <p:nvSpPr>
            <p:cNvPr id="429102" name="Line 46"/>
            <p:cNvSpPr>
              <a:spLocks noChangeShapeType="1"/>
            </p:cNvSpPr>
            <p:nvPr userDrawn="1"/>
          </p:nvSpPr>
          <p:spPr bwMode="auto">
            <a:xfrm>
              <a:off x="148" y="2033"/>
              <a:ext cx="1" cy="21"/>
            </a:xfrm>
            <a:prstGeom prst="line">
              <a:avLst/>
            </a:prstGeom>
            <a:noFill/>
            <a:ln w="12700">
              <a:solidFill>
                <a:schemeClr val="bg2"/>
              </a:solidFill>
              <a:round/>
              <a:headEnd/>
              <a:tailEnd/>
            </a:ln>
          </p:spPr>
          <p:txBody>
            <a:bodyPr/>
            <a:lstStyle/>
            <a:p>
              <a:endParaRPr lang="en-US"/>
            </a:p>
          </p:txBody>
        </p:sp>
        <p:sp>
          <p:nvSpPr>
            <p:cNvPr id="429103" name="Line 47"/>
            <p:cNvSpPr>
              <a:spLocks noChangeShapeType="1"/>
            </p:cNvSpPr>
            <p:nvPr userDrawn="1"/>
          </p:nvSpPr>
          <p:spPr bwMode="auto">
            <a:xfrm flipV="1">
              <a:off x="148" y="1057"/>
              <a:ext cx="1" cy="21"/>
            </a:xfrm>
            <a:prstGeom prst="line">
              <a:avLst/>
            </a:prstGeom>
            <a:noFill/>
            <a:ln w="12700">
              <a:solidFill>
                <a:schemeClr val="bg2"/>
              </a:solidFill>
              <a:round/>
              <a:headEnd/>
              <a:tailEnd/>
            </a:ln>
          </p:spPr>
          <p:txBody>
            <a:bodyPr/>
            <a:lstStyle/>
            <a:p>
              <a:endParaRPr lang="en-US"/>
            </a:p>
          </p:txBody>
        </p:sp>
        <p:sp>
          <p:nvSpPr>
            <p:cNvPr id="429104" name="Line 48"/>
            <p:cNvSpPr>
              <a:spLocks noChangeShapeType="1"/>
            </p:cNvSpPr>
            <p:nvPr userDrawn="1"/>
          </p:nvSpPr>
          <p:spPr bwMode="auto">
            <a:xfrm>
              <a:off x="195" y="2033"/>
              <a:ext cx="0" cy="11"/>
            </a:xfrm>
            <a:prstGeom prst="line">
              <a:avLst/>
            </a:prstGeom>
            <a:noFill/>
            <a:ln w="12700">
              <a:solidFill>
                <a:schemeClr val="bg2"/>
              </a:solidFill>
              <a:round/>
              <a:headEnd/>
              <a:tailEnd/>
            </a:ln>
          </p:spPr>
          <p:txBody>
            <a:bodyPr/>
            <a:lstStyle/>
            <a:p>
              <a:endParaRPr lang="en-US"/>
            </a:p>
          </p:txBody>
        </p:sp>
        <p:sp>
          <p:nvSpPr>
            <p:cNvPr id="429105" name="Line 49"/>
            <p:cNvSpPr>
              <a:spLocks noChangeShapeType="1"/>
            </p:cNvSpPr>
            <p:nvPr userDrawn="1"/>
          </p:nvSpPr>
          <p:spPr bwMode="auto">
            <a:xfrm flipV="1">
              <a:off x="195" y="1067"/>
              <a:ext cx="0" cy="11"/>
            </a:xfrm>
            <a:prstGeom prst="line">
              <a:avLst/>
            </a:prstGeom>
            <a:noFill/>
            <a:ln w="12700">
              <a:solidFill>
                <a:schemeClr val="bg2"/>
              </a:solidFill>
              <a:round/>
              <a:headEnd/>
              <a:tailEnd/>
            </a:ln>
          </p:spPr>
          <p:txBody>
            <a:bodyPr/>
            <a:lstStyle/>
            <a:p>
              <a:endParaRPr lang="en-US"/>
            </a:p>
          </p:txBody>
        </p:sp>
        <p:sp>
          <p:nvSpPr>
            <p:cNvPr id="429106" name="Line 50"/>
            <p:cNvSpPr>
              <a:spLocks noChangeShapeType="1"/>
            </p:cNvSpPr>
            <p:nvPr userDrawn="1"/>
          </p:nvSpPr>
          <p:spPr bwMode="auto">
            <a:xfrm>
              <a:off x="236" y="2033"/>
              <a:ext cx="0" cy="11"/>
            </a:xfrm>
            <a:prstGeom prst="line">
              <a:avLst/>
            </a:prstGeom>
            <a:noFill/>
            <a:ln w="12700">
              <a:solidFill>
                <a:schemeClr val="bg2"/>
              </a:solidFill>
              <a:round/>
              <a:headEnd/>
              <a:tailEnd/>
            </a:ln>
          </p:spPr>
          <p:txBody>
            <a:bodyPr/>
            <a:lstStyle/>
            <a:p>
              <a:endParaRPr lang="en-US"/>
            </a:p>
          </p:txBody>
        </p:sp>
        <p:sp>
          <p:nvSpPr>
            <p:cNvPr id="429107" name="Line 51"/>
            <p:cNvSpPr>
              <a:spLocks noChangeShapeType="1"/>
            </p:cNvSpPr>
            <p:nvPr userDrawn="1"/>
          </p:nvSpPr>
          <p:spPr bwMode="auto">
            <a:xfrm flipV="1">
              <a:off x="236" y="1067"/>
              <a:ext cx="0" cy="11"/>
            </a:xfrm>
            <a:prstGeom prst="line">
              <a:avLst/>
            </a:prstGeom>
            <a:noFill/>
            <a:ln w="12700">
              <a:solidFill>
                <a:schemeClr val="bg2"/>
              </a:solidFill>
              <a:round/>
              <a:headEnd/>
              <a:tailEnd/>
            </a:ln>
          </p:spPr>
          <p:txBody>
            <a:bodyPr/>
            <a:lstStyle/>
            <a:p>
              <a:endParaRPr lang="en-US"/>
            </a:p>
          </p:txBody>
        </p:sp>
        <p:sp>
          <p:nvSpPr>
            <p:cNvPr id="429108" name="Line 52"/>
            <p:cNvSpPr>
              <a:spLocks noChangeShapeType="1"/>
            </p:cNvSpPr>
            <p:nvPr userDrawn="1"/>
          </p:nvSpPr>
          <p:spPr bwMode="auto">
            <a:xfrm>
              <a:off x="282" y="2033"/>
              <a:ext cx="0" cy="11"/>
            </a:xfrm>
            <a:prstGeom prst="line">
              <a:avLst/>
            </a:prstGeom>
            <a:noFill/>
            <a:ln w="12700">
              <a:solidFill>
                <a:schemeClr val="bg2"/>
              </a:solidFill>
              <a:round/>
              <a:headEnd/>
              <a:tailEnd/>
            </a:ln>
          </p:spPr>
          <p:txBody>
            <a:bodyPr/>
            <a:lstStyle/>
            <a:p>
              <a:endParaRPr lang="en-US"/>
            </a:p>
          </p:txBody>
        </p:sp>
        <p:sp>
          <p:nvSpPr>
            <p:cNvPr id="429109" name="Line 53"/>
            <p:cNvSpPr>
              <a:spLocks noChangeShapeType="1"/>
            </p:cNvSpPr>
            <p:nvPr userDrawn="1"/>
          </p:nvSpPr>
          <p:spPr bwMode="auto">
            <a:xfrm flipV="1">
              <a:off x="282" y="1067"/>
              <a:ext cx="0" cy="11"/>
            </a:xfrm>
            <a:prstGeom prst="line">
              <a:avLst/>
            </a:prstGeom>
            <a:noFill/>
            <a:ln w="12700">
              <a:solidFill>
                <a:schemeClr val="bg2"/>
              </a:solidFill>
              <a:round/>
              <a:headEnd/>
              <a:tailEnd/>
            </a:ln>
          </p:spPr>
          <p:txBody>
            <a:bodyPr/>
            <a:lstStyle/>
            <a:p>
              <a:endParaRPr lang="en-US"/>
            </a:p>
          </p:txBody>
        </p:sp>
        <p:sp>
          <p:nvSpPr>
            <p:cNvPr id="429110" name="Line 54"/>
            <p:cNvSpPr>
              <a:spLocks noChangeShapeType="1"/>
            </p:cNvSpPr>
            <p:nvPr userDrawn="1"/>
          </p:nvSpPr>
          <p:spPr bwMode="auto">
            <a:xfrm>
              <a:off x="322" y="2033"/>
              <a:ext cx="1" cy="11"/>
            </a:xfrm>
            <a:prstGeom prst="line">
              <a:avLst/>
            </a:prstGeom>
            <a:noFill/>
            <a:ln w="12700">
              <a:solidFill>
                <a:schemeClr val="bg2"/>
              </a:solidFill>
              <a:round/>
              <a:headEnd/>
              <a:tailEnd/>
            </a:ln>
          </p:spPr>
          <p:txBody>
            <a:bodyPr/>
            <a:lstStyle/>
            <a:p>
              <a:endParaRPr lang="en-US"/>
            </a:p>
          </p:txBody>
        </p:sp>
        <p:sp>
          <p:nvSpPr>
            <p:cNvPr id="429111" name="Line 55"/>
            <p:cNvSpPr>
              <a:spLocks noChangeShapeType="1"/>
            </p:cNvSpPr>
            <p:nvPr userDrawn="1"/>
          </p:nvSpPr>
          <p:spPr bwMode="auto">
            <a:xfrm flipV="1">
              <a:off x="322" y="1067"/>
              <a:ext cx="1" cy="11"/>
            </a:xfrm>
            <a:prstGeom prst="line">
              <a:avLst/>
            </a:prstGeom>
            <a:noFill/>
            <a:ln w="12700">
              <a:solidFill>
                <a:schemeClr val="bg2"/>
              </a:solidFill>
              <a:round/>
              <a:headEnd/>
              <a:tailEnd/>
            </a:ln>
          </p:spPr>
          <p:txBody>
            <a:bodyPr/>
            <a:lstStyle/>
            <a:p>
              <a:endParaRPr lang="en-US"/>
            </a:p>
          </p:txBody>
        </p:sp>
        <p:sp>
          <p:nvSpPr>
            <p:cNvPr id="429112" name="Line 56"/>
            <p:cNvSpPr>
              <a:spLocks noChangeShapeType="1"/>
            </p:cNvSpPr>
            <p:nvPr userDrawn="1"/>
          </p:nvSpPr>
          <p:spPr bwMode="auto">
            <a:xfrm>
              <a:off x="368" y="2033"/>
              <a:ext cx="1" cy="21"/>
            </a:xfrm>
            <a:prstGeom prst="line">
              <a:avLst/>
            </a:prstGeom>
            <a:noFill/>
            <a:ln w="12700">
              <a:solidFill>
                <a:schemeClr val="bg2"/>
              </a:solidFill>
              <a:round/>
              <a:headEnd/>
              <a:tailEnd/>
            </a:ln>
          </p:spPr>
          <p:txBody>
            <a:bodyPr/>
            <a:lstStyle/>
            <a:p>
              <a:endParaRPr lang="en-US"/>
            </a:p>
          </p:txBody>
        </p:sp>
        <p:sp>
          <p:nvSpPr>
            <p:cNvPr id="429113" name="Line 57"/>
            <p:cNvSpPr>
              <a:spLocks noChangeShapeType="1"/>
            </p:cNvSpPr>
            <p:nvPr userDrawn="1"/>
          </p:nvSpPr>
          <p:spPr bwMode="auto">
            <a:xfrm flipV="1">
              <a:off x="368" y="1057"/>
              <a:ext cx="1" cy="21"/>
            </a:xfrm>
            <a:prstGeom prst="line">
              <a:avLst/>
            </a:prstGeom>
            <a:noFill/>
            <a:ln w="12700">
              <a:solidFill>
                <a:schemeClr val="bg2"/>
              </a:solidFill>
              <a:round/>
              <a:headEnd/>
              <a:tailEnd/>
            </a:ln>
          </p:spPr>
          <p:txBody>
            <a:bodyPr/>
            <a:lstStyle/>
            <a:p>
              <a:endParaRPr lang="en-US"/>
            </a:p>
          </p:txBody>
        </p:sp>
        <p:sp>
          <p:nvSpPr>
            <p:cNvPr id="429114" name="Line 58"/>
            <p:cNvSpPr>
              <a:spLocks noChangeShapeType="1"/>
            </p:cNvSpPr>
            <p:nvPr userDrawn="1"/>
          </p:nvSpPr>
          <p:spPr bwMode="auto">
            <a:xfrm>
              <a:off x="414" y="2033"/>
              <a:ext cx="1" cy="11"/>
            </a:xfrm>
            <a:prstGeom prst="line">
              <a:avLst/>
            </a:prstGeom>
            <a:noFill/>
            <a:ln w="12700">
              <a:solidFill>
                <a:schemeClr val="bg2"/>
              </a:solidFill>
              <a:round/>
              <a:headEnd/>
              <a:tailEnd/>
            </a:ln>
          </p:spPr>
          <p:txBody>
            <a:bodyPr/>
            <a:lstStyle/>
            <a:p>
              <a:endParaRPr lang="en-US"/>
            </a:p>
          </p:txBody>
        </p:sp>
        <p:sp>
          <p:nvSpPr>
            <p:cNvPr id="429115" name="Line 59"/>
            <p:cNvSpPr>
              <a:spLocks noChangeShapeType="1"/>
            </p:cNvSpPr>
            <p:nvPr userDrawn="1"/>
          </p:nvSpPr>
          <p:spPr bwMode="auto">
            <a:xfrm flipV="1">
              <a:off x="414" y="1067"/>
              <a:ext cx="1" cy="11"/>
            </a:xfrm>
            <a:prstGeom prst="line">
              <a:avLst/>
            </a:prstGeom>
            <a:noFill/>
            <a:ln w="12700">
              <a:solidFill>
                <a:schemeClr val="bg2"/>
              </a:solidFill>
              <a:round/>
              <a:headEnd/>
              <a:tailEnd/>
            </a:ln>
          </p:spPr>
          <p:txBody>
            <a:bodyPr/>
            <a:lstStyle/>
            <a:p>
              <a:endParaRPr lang="en-US"/>
            </a:p>
          </p:txBody>
        </p:sp>
        <p:sp>
          <p:nvSpPr>
            <p:cNvPr id="429116" name="Line 60"/>
            <p:cNvSpPr>
              <a:spLocks noChangeShapeType="1"/>
            </p:cNvSpPr>
            <p:nvPr userDrawn="1"/>
          </p:nvSpPr>
          <p:spPr bwMode="auto">
            <a:xfrm>
              <a:off x="455" y="2033"/>
              <a:ext cx="1" cy="11"/>
            </a:xfrm>
            <a:prstGeom prst="line">
              <a:avLst/>
            </a:prstGeom>
            <a:noFill/>
            <a:ln w="12700">
              <a:solidFill>
                <a:schemeClr val="bg2"/>
              </a:solidFill>
              <a:round/>
              <a:headEnd/>
              <a:tailEnd/>
            </a:ln>
          </p:spPr>
          <p:txBody>
            <a:bodyPr/>
            <a:lstStyle/>
            <a:p>
              <a:endParaRPr lang="en-US"/>
            </a:p>
          </p:txBody>
        </p:sp>
        <p:sp>
          <p:nvSpPr>
            <p:cNvPr id="429117" name="Line 61"/>
            <p:cNvSpPr>
              <a:spLocks noChangeShapeType="1"/>
            </p:cNvSpPr>
            <p:nvPr userDrawn="1"/>
          </p:nvSpPr>
          <p:spPr bwMode="auto">
            <a:xfrm flipV="1">
              <a:off x="455" y="1067"/>
              <a:ext cx="1" cy="11"/>
            </a:xfrm>
            <a:prstGeom prst="line">
              <a:avLst/>
            </a:prstGeom>
            <a:noFill/>
            <a:ln w="12700">
              <a:solidFill>
                <a:schemeClr val="bg2"/>
              </a:solidFill>
              <a:round/>
              <a:headEnd/>
              <a:tailEnd/>
            </a:ln>
          </p:spPr>
          <p:txBody>
            <a:bodyPr/>
            <a:lstStyle/>
            <a:p>
              <a:endParaRPr lang="en-US"/>
            </a:p>
          </p:txBody>
        </p:sp>
        <p:sp>
          <p:nvSpPr>
            <p:cNvPr id="429118" name="Line 62"/>
            <p:cNvSpPr>
              <a:spLocks noChangeShapeType="1"/>
            </p:cNvSpPr>
            <p:nvPr userDrawn="1"/>
          </p:nvSpPr>
          <p:spPr bwMode="auto">
            <a:xfrm>
              <a:off x="502" y="2033"/>
              <a:ext cx="0" cy="11"/>
            </a:xfrm>
            <a:prstGeom prst="line">
              <a:avLst/>
            </a:prstGeom>
            <a:noFill/>
            <a:ln w="12700">
              <a:solidFill>
                <a:schemeClr val="bg2"/>
              </a:solidFill>
              <a:round/>
              <a:headEnd/>
              <a:tailEnd/>
            </a:ln>
          </p:spPr>
          <p:txBody>
            <a:bodyPr/>
            <a:lstStyle/>
            <a:p>
              <a:endParaRPr lang="en-US"/>
            </a:p>
          </p:txBody>
        </p:sp>
        <p:sp>
          <p:nvSpPr>
            <p:cNvPr id="429119" name="Line 63"/>
            <p:cNvSpPr>
              <a:spLocks noChangeShapeType="1"/>
            </p:cNvSpPr>
            <p:nvPr userDrawn="1"/>
          </p:nvSpPr>
          <p:spPr bwMode="auto">
            <a:xfrm flipV="1">
              <a:off x="502" y="1067"/>
              <a:ext cx="0" cy="11"/>
            </a:xfrm>
            <a:prstGeom prst="line">
              <a:avLst/>
            </a:prstGeom>
            <a:noFill/>
            <a:ln w="12700">
              <a:solidFill>
                <a:schemeClr val="bg2"/>
              </a:solidFill>
              <a:round/>
              <a:headEnd/>
              <a:tailEnd/>
            </a:ln>
          </p:spPr>
          <p:txBody>
            <a:bodyPr/>
            <a:lstStyle/>
            <a:p>
              <a:endParaRPr lang="en-US"/>
            </a:p>
          </p:txBody>
        </p:sp>
        <p:sp>
          <p:nvSpPr>
            <p:cNvPr id="429120" name="Line 64"/>
            <p:cNvSpPr>
              <a:spLocks noChangeShapeType="1"/>
            </p:cNvSpPr>
            <p:nvPr userDrawn="1"/>
          </p:nvSpPr>
          <p:spPr bwMode="auto">
            <a:xfrm>
              <a:off x="543" y="2033"/>
              <a:ext cx="0" cy="11"/>
            </a:xfrm>
            <a:prstGeom prst="line">
              <a:avLst/>
            </a:prstGeom>
            <a:noFill/>
            <a:ln w="12700">
              <a:solidFill>
                <a:schemeClr val="bg2"/>
              </a:solidFill>
              <a:round/>
              <a:headEnd/>
              <a:tailEnd/>
            </a:ln>
          </p:spPr>
          <p:txBody>
            <a:bodyPr/>
            <a:lstStyle/>
            <a:p>
              <a:endParaRPr lang="en-US"/>
            </a:p>
          </p:txBody>
        </p:sp>
        <p:sp>
          <p:nvSpPr>
            <p:cNvPr id="429121" name="Line 65"/>
            <p:cNvSpPr>
              <a:spLocks noChangeShapeType="1"/>
            </p:cNvSpPr>
            <p:nvPr userDrawn="1"/>
          </p:nvSpPr>
          <p:spPr bwMode="auto">
            <a:xfrm flipV="1">
              <a:off x="543" y="1067"/>
              <a:ext cx="0" cy="11"/>
            </a:xfrm>
            <a:prstGeom prst="line">
              <a:avLst/>
            </a:prstGeom>
            <a:noFill/>
            <a:ln w="12700">
              <a:solidFill>
                <a:schemeClr val="bg2"/>
              </a:solidFill>
              <a:round/>
              <a:headEnd/>
              <a:tailEnd/>
            </a:ln>
          </p:spPr>
          <p:txBody>
            <a:bodyPr/>
            <a:lstStyle/>
            <a:p>
              <a:endParaRPr lang="en-US"/>
            </a:p>
          </p:txBody>
        </p:sp>
        <p:sp>
          <p:nvSpPr>
            <p:cNvPr id="429122" name="Line 66"/>
            <p:cNvSpPr>
              <a:spLocks noChangeShapeType="1"/>
            </p:cNvSpPr>
            <p:nvPr userDrawn="1"/>
          </p:nvSpPr>
          <p:spPr bwMode="auto">
            <a:xfrm>
              <a:off x="589" y="2033"/>
              <a:ext cx="0" cy="21"/>
            </a:xfrm>
            <a:prstGeom prst="line">
              <a:avLst/>
            </a:prstGeom>
            <a:noFill/>
            <a:ln w="12700">
              <a:solidFill>
                <a:schemeClr val="bg2"/>
              </a:solidFill>
              <a:round/>
              <a:headEnd/>
              <a:tailEnd/>
            </a:ln>
          </p:spPr>
          <p:txBody>
            <a:bodyPr/>
            <a:lstStyle/>
            <a:p>
              <a:endParaRPr lang="en-US"/>
            </a:p>
          </p:txBody>
        </p:sp>
        <p:sp>
          <p:nvSpPr>
            <p:cNvPr id="429123" name="Line 67"/>
            <p:cNvSpPr>
              <a:spLocks noChangeShapeType="1"/>
            </p:cNvSpPr>
            <p:nvPr userDrawn="1"/>
          </p:nvSpPr>
          <p:spPr bwMode="auto">
            <a:xfrm flipV="1">
              <a:off x="589" y="1057"/>
              <a:ext cx="0" cy="21"/>
            </a:xfrm>
            <a:prstGeom prst="line">
              <a:avLst/>
            </a:prstGeom>
            <a:noFill/>
            <a:ln w="12700">
              <a:solidFill>
                <a:schemeClr val="bg2"/>
              </a:solidFill>
              <a:round/>
              <a:headEnd/>
              <a:tailEnd/>
            </a:ln>
          </p:spPr>
          <p:txBody>
            <a:bodyPr/>
            <a:lstStyle/>
            <a:p>
              <a:endParaRPr lang="en-US"/>
            </a:p>
          </p:txBody>
        </p:sp>
        <p:sp>
          <p:nvSpPr>
            <p:cNvPr id="429124" name="Line 68"/>
            <p:cNvSpPr>
              <a:spLocks noChangeShapeType="1"/>
            </p:cNvSpPr>
            <p:nvPr userDrawn="1"/>
          </p:nvSpPr>
          <p:spPr bwMode="auto">
            <a:xfrm>
              <a:off x="635" y="2033"/>
              <a:ext cx="0" cy="11"/>
            </a:xfrm>
            <a:prstGeom prst="line">
              <a:avLst/>
            </a:prstGeom>
            <a:noFill/>
            <a:ln w="12700">
              <a:solidFill>
                <a:schemeClr val="bg2"/>
              </a:solidFill>
              <a:round/>
              <a:headEnd/>
              <a:tailEnd/>
            </a:ln>
          </p:spPr>
          <p:txBody>
            <a:bodyPr/>
            <a:lstStyle/>
            <a:p>
              <a:endParaRPr lang="en-US"/>
            </a:p>
          </p:txBody>
        </p:sp>
        <p:sp>
          <p:nvSpPr>
            <p:cNvPr id="429125" name="Line 69"/>
            <p:cNvSpPr>
              <a:spLocks noChangeShapeType="1"/>
            </p:cNvSpPr>
            <p:nvPr userDrawn="1"/>
          </p:nvSpPr>
          <p:spPr bwMode="auto">
            <a:xfrm flipV="1">
              <a:off x="635" y="1067"/>
              <a:ext cx="0" cy="11"/>
            </a:xfrm>
            <a:prstGeom prst="line">
              <a:avLst/>
            </a:prstGeom>
            <a:noFill/>
            <a:ln w="12700">
              <a:solidFill>
                <a:schemeClr val="bg2"/>
              </a:solidFill>
              <a:round/>
              <a:headEnd/>
              <a:tailEnd/>
            </a:ln>
          </p:spPr>
          <p:txBody>
            <a:bodyPr/>
            <a:lstStyle/>
            <a:p>
              <a:endParaRPr lang="en-US"/>
            </a:p>
          </p:txBody>
        </p:sp>
        <p:sp>
          <p:nvSpPr>
            <p:cNvPr id="429126" name="Line 70"/>
            <p:cNvSpPr>
              <a:spLocks noChangeShapeType="1"/>
            </p:cNvSpPr>
            <p:nvPr userDrawn="1"/>
          </p:nvSpPr>
          <p:spPr bwMode="auto">
            <a:xfrm>
              <a:off x="675" y="2033"/>
              <a:ext cx="1" cy="11"/>
            </a:xfrm>
            <a:prstGeom prst="line">
              <a:avLst/>
            </a:prstGeom>
            <a:noFill/>
            <a:ln w="12700">
              <a:solidFill>
                <a:schemeClr val="bg2"/>
              </a:solidFill>
              <a:round/>
              <a:headEnd/>
              <a:tailEnd/>
            </a:ln>
          </p:spPr>
          <p:txBody>
            <a:bodyPr/>
            <a:lstStyle/>
            <a:p>
              <a:endParaRPr lang="en-US"/>
            </a:p>
          </p:txBody>
        </p:sp>
        <p:sp>
          <p:nvSpPr>
            <p:cNvPr id="429127" name="Line 71"/>
            <p:cNvSpPr>
              <a:spLocks noChangeShapeType="1"/>
            </p:cNvSpPr>
            <p:nvPr userDrawn="1"/>
          </p:nvSpPr>
          <p:spPr bwMode="auto">
            <a:xfrm flipV="1">
              <a:off x="675" y="1067"/>
              <a:ext cx="1" cy="11"/>
            </a:xfrm>
            <a:prstGeom prst="line">
              <a:avLst/>
            </a:prstGeom>
            <a:noFill/>
            <a:ln w="12700">
              <a:solidFill>
                <a:schemeClr val="bg2"/>
              </a:solidFill>
              <a:round/>
              <a:headEnd/>
              <a:tailEnd/>
            </a:ln>
          </p:spPr>
          <p:txBody>
            <a:bodyPr/>
            <a:lstStyle/>
            <a:p>
              <a:endParaRPr lang="en-US"/>
            </a:p>
          </p:txBody>
        </p:sp>
        <p:sp>
          <p:nvSpPr>
            <p:cNvPr id="429128" name="Line 72"/>
            <p:cNvSpPr>
              <a:spLocks noChangeShapeType="1"/>
            </p:cNvSpPr>
            <p:nvPr userDrawn="1"/>
          </p:nvSpPr>
          <p:spPr bwMode="auto">
            <a:xfrm>
              <a:off x="721" y="2033"/>
              <a:ext cx="1" cy="11"/>
            </a:xfrm>
            <a:prstGeom prst="line">
              <a:avLst/>
            </a:prstGeom>
            <a:noFill/>
            <a:ln w="12700">
              <a:solidFill>
                <a:schemeClr val="bg2"/>
              </a:solidFill>
              <a:round/>
              <a:headEnd/>
              <a:tailEnd/>
            </a:ln>
          </p:spPr>
          <p:txBody>
            <a:bodyPr/>
            <a:lstStyle/>
            <a:p>
              <a:endParaRPr lang="en-US"/>
            </a:p>
          </p:txBody>
        </p:sp>
        <p:sp>
          <p:nvSpPr>
            <p:cNvPr id="429129" name="Line 73"/>
            <p:cNvSpPr>
              <a:spLocks noChangeShapeType="1"/>
            </p:cNvSpPr>
            <p:nvPr userDrawn="1"/>
          </p:nvSpPr>
          <p:spPr bwMode="auto">
            <a:xfrm flipV="1">
              <a:off x="721" y="1067"/>
              <a:ext cx="1" cy="11"/>
            </a:xfrm>
            <a:prstGeom prst="line">
              <a:avLst/>
            </a:prstGeom>
            <a:noFill/>
            <a:ln w="12700">
              <a:solidFill>
                <a:schemeClr val="bg2"/>
              </a:solidFill>
              <a:round/>
              <a:headEnd/>
              <a:tailEnd/>
            </a:ln>
          </p:spPr>
          <p:txBody>
            <a:bodyPr/>
            <a:lstStyle/>
            <a:p>
              <a:endParaRPr lang="en-US"/>
            </a:p>
          </p:txBody>
        </p:sp>
        <p:sp>
          <p:nvSpPr>
            <p:cNvPr id="429130" name="Line 74"/>
            <p:cNvSpPr>
              <a:spLocks noChangeShapeType="1"/>
            </p:cNvSpPr>
            <p:nvPr userDrawn="1"/>
          </p:nvSpPr>
          <p:spPr bwMode="auto">
            <a:xfrm>
              <a:off x="762" y="2033"/>
              <a:ext cx="1" cy="11"/>
            </a:xfrm>
            <a:prstGeom prst="line">
              <a:avLst/>
            </a:prstGeom>
            <a:noFill/>
            <a:ln w="12700">
              <a:solidFill>
                <a:schemeClr val="bg2"/>
              </a:solidFill>
              <a:round/>
              <a:headEnd/>
              <a:tailEnd/>
            </a:ln>
          </p:spPr>
          <p:txBody>
            <a:bodyPr/>
            <a:lstStyle/>
            <a:p>
              <a:endParaRPr lang="en-US"/>
            </a:p>
          </p:txBody>
        </p:sp>
        <p:sp>
          <p:nvSpPr>
            <p:cNvPr id="429131" name="Line 75"/>
            <p:cNvSpPr>
              <a:spLocks noChangeShapeType="1"/>
            </p:cNvSpPr>
            <p:nvPr userDrawn="1"/>
          </p:nvSpPr>
          <p:spPr bwMode="auto">
            <a:xfrm flipV="1">
              <a:off x="762" y="1067"/>
              <a:ext cx="1" cy="11"/>
            </a:xfrm>
            <a:prstGeom prst="line">
              <a:avLst/>
            </a:prstGeom>
            <a:noFill/>
            <a:ln w="12700">
              <a:solidFill>
                <a:schemeClr val="bg2"/>
              </a:solidFill>
              <a:round/>
              <a:headEnd/>
              <a:tailEnd/>
            </a:ln>
          </p:spPr>
          <p:txBody>
            <a:bodyPr/>
            <a:lstStyle/>
            <a:p>
              <a:endParaRPr lang="en-US"/>
            </a:p>
          </p:txBody>
        </p:sp>
        <p:sp>
          <p:nvSpPr>
            <p:cNvPr id="429132" name="Line 76"/>
            <p:cNvSpPr>
              <a:spLocks noChangeShapeType="1"/>
            </p:cNvSpPr>
            <p:nvPr userDrawn="1"/>
          </p:nvSpPr>
          <p:spPr bwMode="auto">
            <a:xfrm>
              <a:off x="809" y="2033"/>
              <a:ext cx="0" cy="21"/>
            </a:xfrm>
            <a:prstGeom prst="line">
              <a:avLst/>
            </a:prstGeom>
            <a:noFill/>
            <a:ln w="12700">
              <a:solidFill>
                <a:schemeClr val="bg2"/>
              </a:solidFill>
              <a:round/>
              <a:headEnd/>
              <a:tailEnd/>
            </a:ln>
          </p:spPr>
          <p:txBody>
            <a:bodyPr/>
            <a:lstStyle/>
            <a:p>
              <a:endParaRPr lang="en-US"/>
            </a:p>
          </p:txBody>
        </p:sp>
        <p:sp>
          <p:nvSpPr>
            <p:cNvPr id="429133" name="Line 77"/>
            <p:cNvSpPr>
              <a:spLocks noChangeShapeType="1"/>
            </p:cNvSpPr>
            <p:nvPr userDrawn="1"/>
          </p:nvSpPr>
          <p:spPr bwMode="auto">
            <a:xfrm flipV="1">
              <a:off x="809" y="1057"/>
              <a:ext cx="0" cy="21"/>
            </a:xfrm>
            <a:prstGeom prst="line">
              <a:avLst/>
            </a:prstGeom>
            <a:noFill/>
            <a:ln w="12700">
              <a:solidFill>
                <a:schemeClr val="bg2"/>
              </a:solidFill>
              <a:round/>
              <a:headEnd/>
              <a:tailEnd/>
            </a:ln>
          </p:spPr>
          <p:txBody>
            <a:bodyPr/>
            <a:lstStyle/>
            <a:p>
              <a:endParaRPr lang="en-US"/>
            </a:p>
          </p:txBody>
        </p:sp>
        <p:sp>
          <p:nvSpPr>
            <p:cNvPr id="429134" name="Line 78"/>
            <p:cNvSpPr>
              <a:spLocks noChangeShapeType="1"/>
            </p:cNvSpPr>
            <p:nvPr userDrawn="1"/>
          </p:nvSpPr>
          <p:spPr bwMode="auto">
            <a:xfrm>
              <a:off x="855" y="2033"/>
              <a:ext cx="0" cy="11"/>
            </a:xfrm>
            <a:prstGeom prst="line">
              <a:avLst/>
            </a:prstGeom>
            <a:noFill/>
            <a:ln w="12700">
              <a:solidFill>
                <a:schemeClr val="bg2"/>
              </a:solidFill>
              <a:round/>
              <a:headEnd/>
              <a:tailEnd/>
            </a:ln>
          </p:spPr>
          <p:txBody>
            <a:bodyPr/>
            <a:lstStyle/>
            <a:p>
              <a:endParaRPr lang="en-US"/>
            </a:p>
          </p:txBody>
        </p:sp>
        <p:sp>
          <p:nvSpPr>
            <p:cNvPr id="429135" name="Line 79"/>
            <p:cNvSpPr>
              <a:spLocks noChangeShapeType="1"/>
            </p:cNvSpPr>
            <p:nvPr userDrawn="1"/>
          </p:nvSpPr>
          <p:spPr bwMode="auto">
            <a:xfrm flipV="1">
              <a:off x="855" y="1067"/>
              <a:ext cx="0" cy="11"/>
            </a:xfrm>
            <a:prstGeom prst="line">
              <a:avLst/>
            </a:prstGeom>
            <a:noFill/>
            <a:ln w="12700">
              <a:solidFill>
                <a:schemeClr val="bg2"/>
              </a:solidFill>
              <a:round/>
              <a:headEnd/>
              <a:tailEnd/>
            </a:ln>
          </p:spPr>
          <p:txBody>
            <a:bodyPr/>
            <a:lstStyle/>
            <a:p>
              <a:endParaRPr lang="en-US"/>
            </a:p>
          </p:txBody>
        </p:sp>
        <p:sp>
          <p:nvSpPr>
            <p:cNvPr id="429136" name="Line 80"/>
            <p:cNvSpPr>
              <a:spLocks noChangeShapeType="1"/>
            </p:cNvSpPr>
            <p:nvPr userDrawn="1"/>
          </p:nvSpPr>
          <p:spPr bwMode="auto">
            <a:xfrm>
              <a:off x="896" y="2033"/>
              <a:ext cx="0" cy="11"/>
            </a:xfrm>
            <a:prstGeom prst="line">
              <a:avLst/>
            </a:prstGeom>
            <a:noFill/>
            <a:ln w="12700">
              <a:solidFill>
                <a:schemeClr val="bg2"/>
              </a:solidFill>
              <a:round/>
              <a:headEnd/>
              <a:tailEnd/>
            </a:ln>
          </p:spPr>
          <p:txBody>
            <a:bodyPr/>
            <a:lstStyle/>
            <a:p>
              <a:endParaRPr lang="en-US"/>
            </a:p>
          </p:txBody>
        </p:sp>
        <p:sp>
          <p:nvSpPr>
            <p:cNvPr id="429137" name="Line 81"/>
            <p:cNvSpPr>
              <a:spLocks noChangeShapeType="1"/>
            </p:cNvSpPr>
            <p:nvPr userDrawn="1"/>
          </p:nvSpPr>
          <p:spPr bwMode="auto">
            <a:xfrm flipV="1">
              <a:off x="896" y="1067"/>
              <a:ext cx="0" cy="11"/>
            </a:xfrm>
            <a:prstGeom prst="line">
              <a:avLst/>
            </a:prstGeom>
            <a:noFill/>
            <a:ln w="12700">
              <a:solidFill>
                <a:schemeClr val="bg2"/>
              </a:solidFill>
              <a:round/>
              <a:headEnd/>
              <a:tailEnd/>
            </a:ln>
          </p:spPr>
          <p:txBody>
            <a:bodyPr/>
            <a:lstStyle/>
            <a:p>
              <a:endParaRPr lang="en-US"/>
            </a:p>
          </p:txBody>
        </p:sp>
        <p:sp>
          <p:nvSpPr>
            <p:cNvPr id="429138" name="Line 82"/>
            <p:cNvSpPr>
              <a:spLocks noChangeShapeType="1"/>
            </p:cNvSpPr>
            <p:nvPr userDrawn="1"/>
          </p:nvSpPr>
          <p:spPr bwMode="auto">
            <a:xfrm>
              <a:off x="942" y="2033"/>
              <a:ext cx="0" cy="11"/>
            </a:xfrm>
            <a:prstGeom prst="line">
              <a:avLst/>
            </a:prstGeom>
            <a:noFill/>
            <a:ln w="12700">
              <a:solidFill>
                <a:schemeClr val="bg2"/>
              </a:solidFill>
              <a:round/>
              <a:headEnd/>
              <a:tailEnd/>
            </a:ln>
          </p:spPr>
          <p:txBody>
            <a:bodyPr/>
            <a:lstStyle/>
            <a:p>
              <a:endParaRPr lang="en-US"/>
            </a:p>
          </p:txBody>
        </p:sp>
        <p:sp>
          <p:nvSpPr>
            <p:cNvPr id="429139" name="Line 83"/>
            <p:cNvSpPr>
              <a:spLocks noChangeShapeType="1"/>
            </p:cNvSpPr>
            <p:nvPr userDrawn="1"/>
          </p:nvSpPr>
          <p:spPr bwMode="auto">
            <a:xfrm flipV="1">
              <a:off x="942" y="1067"/>
              <a:ext cx="0" cy="11"/>
            </a:xfrm>
            <a:prstGeom prst="line">
              <a:avLst/>
            </a:prstGeom>
            <a:noFill/>
            <a:ln w="12700">
              <a:solidFill>
                <a:schemeClr val="bg2"/>
              </a:solidFill>
              <a:round/>
              <a:headEnd/>
              <a:tailEnd/>
            </a:ln>
          </p:spPr>
          <p:txBody>
            <a:bodyPr/>
            <a:lstStyle/>
            <a:p>
              <a:endParaRPr lang="en-US"/>
            </a:p>
          </p:txBody>
        </p:sp>
        <p:sp>
          <p:nvSpPr>
            <p:cNvPr id="429140" name="Line 84"/>
            <p:cNvSpPr>
              <a:spLocks noChangeShapeType="1"/>
            </p:cNvSpPr>
            <p:nvPr userDrawn="1"/>
          </p:nvSpPr>
          <p:spPr bwMode="auto">
            <a:xfrm>
              <a:off x="982" y="2033"/>
              <a:ext cx="1" cy="11"/>
            </a:xfrm>
            <a:prstGeom prst="line">
              <a:avLst/>
            </a:prstGeom>
            <a:noFill/>
            <a:ln w="12700">
              <a:solidFill>
                <a:schemeClr val="bg2"/>
              </a:solidFill>
              <a:round/>
              <a:headEnd/>
              <a:tailEnd/>
            </a:ln>
          </p:spPr>
          <p:txBody>
            <a:bodyPr/>
            <a:lstStyle/>
            <a:p>
              <a:endParaRPr lang="en-US"/>
            </a:p>
          </p:txBody>
        </p:sp>
        <p:sp>
          <p:nvSpPr>
            <p:cNvPr id="429141" name="Line 85"/>
            <p:cNvSpPr>
              <a:spLocks noChangeShapeType="1"/>
            </p:cNvSpPr>
            <p:nvPr userDrawn="1"/>
          </p:nvSpPr>
          <p:spPr bwMode="auto">
            <a:xfrm flipV="1">
              <a:off x="982" y="1067"/>
              <a:ext cx="1" cy="11"/>
            </a:xfrm>
            <a:prstGeom prst="line">
              <a:avLst/>
            </a:prstGeom>
            <a:noFill/>
            <a:ln w="12700">
              <a:solidFill>
                <a:schemeClr val="bg2"/>
              </a:solidFill>
              <a:round/>
              <a:headEnd/>
              <a:tailEnd/>
            </a:ln>
          </p:spPr>
          <p:txBody>
            <a:bodyPr/>
            <a:lstStyle/>
            <a:p>
              <a:endParaRPr lang="en-US"/>
            </a:p>
          </p:txBody>
        </p:sp>
        <p:sp>
          <p:nvSpPr>
            <p:cNvPr id="429142" name="Line 86"/>
            <p:cNvSpPr>
              <a:spLocks noChangeShapeType="1"/>
            </p:cNvSpPr>
            <p:nvPr userDrawn="1"/>
          </p:nvSpPr>
          <p:spPr bwMode="auto">
            <a:xfrm>
              <a:off x="1028" y="2033"/>
              <a:ext cx="1" cy="21"/>
            </a:xfrm>
            <a:prstGeom prst="line">
              <a:avLst/>
            </a:prstGeom>
            <a:noFill/>
            <a:ln w="12700">
              <a:solidFill>
                <a:schemeClr val="bg2"/>
              </a:solidFill>
              <a:round/>
              <a:headEnd/>
              <a:tailEnd/>
            </a:ln>
          </p:spPr>
          <p:txBody>
            <a:bodyPr/>
            <a:lstStyle/>
            <a:p>
              <a:endParaRPr lang="en-US"/>
            </a:p>
          </p:txBody>
        </p:sp>
        <p:sp>
          <p:nvSpPr>
            <p:cNvPr id="429143" name="Line 87"/>
            <p:cNvSpPr>
              <a:spLocks noChangeShapeType="1"/>
            </p:cNvSpPr>
            <p:nvPr userDrawn="1"/>
          </p:nvSpPr>
          <p:spPr bwMode="auto">
            <a:xfrm flipV="1">
              <a:off x="1028" y="1057"/>
              <a:ext cx="1" cy="21"/>
            </a:xfrm>
            <a:prstGeom prst="line">
              <a:avLst/>
            </a:prstGeom>
            <a:noFill/>
            <a:ln w="12700">
              <a:solidFill>
                <a:schemeClr val="bg2"/>
              </a:solidFill>
              <a:round/>
              <a:headEnd/>
              <a:tailEnd/>
            </a:ln>
          </p:spPr>
          <p:txBody>
            <a:bodyPr/>
            <a:lstStyle/>
            <a:p>
              <a:endParaRPr lang="en-US"/>
            </a:p>
          </p:txBody>
        </p:sp>
        <p:sp>
          <p:nvSpPr>
            <p:cNvPr id="429144" name="Line 88"/>
            <p:cNvSpPr>
              <a:spLocks noChangeShapeType="1"/>
            </p:cNvSpPr>
            <p:nvPr userDrawn="1"/>
          </p:nvSpPr>
          <p:spPr bwMode="auto">
            <a:xfrm>
              <a:off x="1074" y="2033"/>
              <a:ext cx="1" cy="11"/>
            </a:xfrm>
            <a:prstGeom prst="line">
              <a:avLst/>
            </a:prstGeom>
            <a:noFill/>
            <a:ln w="12700">
              <a:solidFill>
                <a:schemeClr val="bg2"/>
              </a:solidFill>
              <a:round/>
              <a:headEnd/>
              <a:tailEnd/>
            </a:ln>
          </p:spPr>
          <p:txBody>
            <a:bodyPr/>
            <a:lstStyle/>
            <a:p>
              <a:endParaRPr lang="en-US"/>
            </a:p>
          </p:txBody>
        </p:sp>
        <p:sp>
          <p:nvSpPr>
            <p:cNvPr id="429145" name="Line 89"/>
            <p:cNvSpPr>
              <a:spLocks noChangeShapeType="1"/>
            </p:cNvSpPr>
            <p:nvPr userDrawn="1"/>
          </p:nvSpPr>
          <p:spPr bwMode="auto">
            <a:xfrm flipV="1">
              <a:off x="1074" y="1067"/>
              <a:ext cx="1" cy="11"/>
            </a:xfrm>
            <a:prstGeom prst="line">
              <a:avLst/>
            </a:prstGeom>
            <a:noFill/>
            <a:ln w="12700">
              <a:solidFill>
                <a:schemeClr val="bg2"/>
              </a:solidFill>
              <a:round/>
              <a:headEnd/>
              <a:tailEnd/>
            </a:ln>
          </p:spPr>
          <p:txBody>
            <a:bodyPr/>
            <a:lstStyle/>
            <a:p>
              <a:endParaRPr lang="en-US"/>
            </a:p>
          </p:txBody>
        </p:sp>
        <p:sp>
          <p:nvSpPr>
            <p:cNvPr id="429146" name="Line 90"/>
            <p:cNvSpPr>
              <a:spLocks noChangeShapeType="1"/>
            </p:cNvSpPr>
            <p:nvPr userDrawn="1"/>
          </p:nvSpPr>
          <p:spPr bwMode="auto">
            <a:xfrm>
              <a:off x="1115" y="2033"/>
              <a:ext cx="1" cy="11"/>
            </a:xfrm>
            <a:prstGeom prst="line">
              <a:avLst/>
            </a:prstGeom>
            <a:noFill/>
            <a:ln w="12700">
              <a:solidFill>
                <a:schemeClr val="bg2"/>
              </a:solidFill>
              <a:round/>
              <a:headEnd/>
              <a:tailEnd/>
            </a:ln>
          </p:spPr>
          <p:txBody>
            <a:bodyPr/>
            <a:lstStyle/>
            <a:p>
              <a:endParaRPr lang="en-US"/>
            </a:p>
          </p:txBody>
        </p:sp>
        <p:sp>
          <p:nvSpPr>
            <p:cNvPr id="429147" name="Line 91"/>
            <p:cNvSpPr>
              <a:spLocks noChangeShapeType="1"/>
            </p:cNvSpPr>
            <p:nvPr userDrawn="1"/>
          </p:nvSpPr>
          <p:spPr bwMode="auto">
            <a:xfrm flipV="1">
              <a:off x="1115" y="1067"/>
              <a:ext cx="1" cy="11"/>
            </a:xfrm>
            <a:prstGeom prst="line">
              <a:avLst/>
            </a:prstGeom>
            <a:noFill/>
            <a:ln w="12700">
              <a:solidFill>
                <a:schemeClr val="bg2"/>
              </a:solidFill>
              <a:round/>
              <a:headEnd/>
              <a:tailEnd/>
            </a:ln>
          </p:spPr>
          <p:txBody>
            <a:bodyPr/>
            <a:lstStyle/>
            <a:p>
              <a:endParaRPr lang="en-US"/>
            </a:p>
          </p:txBody>
        </p:sp>
        <p:sp>
          <p:nvSpPr>
            <p:cNvPr id="429148" name="Line 92"/>
            <p:cNvSpPr>
              <a:spLocks noChangeShapeType="1"/>
            </p:cNvSpPr>
            <p:nvPr userDrawn="1"/>
          </p:nvSpPr>
          <p:spPr bwMode="auto">
            <a:xfrm>
              <a:off x="1162" y="2033"/>
              <a:ext cx="0" cy="11"/>
            </a:xfrm>
            <a:prstGeom prst="line">
              <a:avLst/>
            </a:prstGeom>
            <a:noFill/>
            <a:ln w="12700">
              <a:solidFill>
                <a:schemeClr val="bg2"/>
              </a:solidFill>
              <a:round/>
              <a:headEnd/>
              <a:tailEnd/>
            </a:ln>
          </p:spPr>
          <p:txBody>
            <a:bodyPr/>
            <a:lstStyle/>
            <a:p>
              <a:endParaRPr lang="en-US"/>
            </a:p>
          </p:txBody>
        </p:sp>
        <p:sp>
          <p:nvSpPr>
            <p:cNvPr id="429149" name="Line 93"/>
            <p:cNvSpPr>
              <a:spLocks noChangeShapeType="1"/>
            </p:cNvSpPr>
            <p:nvPr userDrawn="1"/>
          </p:nvSpPr>
          <p:spPr bwMode="auto">
            <a:xfrm flipV="1">
              <a:off x="1162" y="1067"/>
              <a:ext cx="0" cy="11"/>
            </a:xfrm>
            <a:prstGeom prst="line">
              <a:avLst/>
            </a:prstGeom>
            <a:noFill/>
            <a:ln w="12700">
              <a:solidFill>
                <a:schemeClr val="bg2"/>
              </a:solidFill>
              <a:round/>
              <a:headEnd/>
              <a:tailEnd/>
            </a:ln>
          </p:spPr>
          <p:txBody>
            <a:bodyPr/>
            <a:lstStyle/>
            <a:p>
              <a:endParaRPr lang="en-US"/>
            </a:p>
          </p:txBody>
        </p:sp>
        <p:sp>
          <p:nvSpPr>
            <p:cNvPr id="429150" name="Line 94"/>
            <p:cNvSpPr>
              <a:spLocks noChangeShapeType="1"/>
            </p:cNvSpPr>
            <p:nvPr userDrawn="1"/>
          </p:nvSpPr>
          <p:spPr bwMode="auto">
            <a:xfrm>
              <a:off x="1203" y="2033"/>
              <a:ext cx="0" cy="11"/>
            </a:xfrm>
            <a:prstGeom prst="line">
              <a:avLst/>
            </a:prstGeom>
            <a:noFill/>
            <a:ln w="12700">
              <a:solidFill>
                <a:schemeClr val="bg2"/>
              </a:solidFill>
              <a:round/>
              <a:headEnd/>
              <a:tailEnd/>
            </a:ln>
          </p:spPr>
          <p:txBody>
            <a:bodyPr/>
            <a:lstStyle/>
            <a:p>
              <a:endParaRPr lang="en-US"/>
            </a:p>
          </p:txBody>
        </p:sp>
        <p:sp>
          <p:nvSpPr>
            <p:cNvPr id="429151" name="Line 95"/>
            <p:cNvSpPr>
              <a:spLocks noChangeShapeType="1"/>
            </p:cNvSpPr>
            <p:nvPr userDrawn="1"/>
          </p:nvSpPr>
          <p:spPr bwMode="auto">
            <a:xfrm flipV="1">
              <a:off x="1203" y="1067"/>
              <a:ext cx="0" cy="11"/>
            </a:xfrm>
            <a:prstGeom prst="line">
              <a:avLst/>
            </a:prstGeom>
            <a:noFill/>
            <a:ln w="12700">
              <a:solidFill>
                <a:schemeClr val="bg2"/>
              </a:solidFill>
              <a:round/>
              <a:headEnd/>
              <a:tailEnd/>
            </a:ln>
          </p:spPr>
          <p:txBody>
            <a:bodyPr/>
            <a:lstStyle/>
            <a:p>
              <a:endParaRPr lang="en-US"/>
            </a:p>
          </p:txBody>
        </p:sp>
        <p:sp>
          <p:nvSpPr>
            <p:cNvPr id="429152" name="Line 96"/>
            <p:cNvSpPr>
              <a:spLocks noChangeShapeType="1"/>
            </p:cNvSpPr>
            <p:nvPr userDrawn="1"/>
          </p:nvSpPr>
          <p:spPr bwMode="auto">
            <a:xfrm>
              <a:off x="1249" y="2033"/>
              <a:ext cx="0" cy="21"/>
            </a:xfrm>
            <a:prstGeom prst="line">
              <a:avLst/>
            </a:prstGeom>
            <a:noFill/>
            <a:ln w="12700">
              <a:solidFill>
                <a:schemeClr val="bg2"/>
              </a:solidFill>
              <a:round/>
              <a:headEnd/>
              <a:tailEnd/>
            </a:ln>
          </p:spPr>
          <p:txBody>
            <a:bodyPr/>
            <a:lstStyle/>
            <a:p>
              <a:endParaRPr lang="en-US"/>
            </a:p>
          </p:txBody>
        </p:sp>
        <p:sp>
          <p:nvSpPr>
            <p:cNvPr id="429153" name="Line 97"/>
            <p:cNvSpPr>
              <a:spLocks noChangeShapeType="1"/>
            </p:cNvSpPr>
            <p:nvPr userDrawn="1"/>
          </p:nvSpPr>
          <p:spPr bwMode="auto">
            <a:xfrm flipV="1">
              <a:off x="1249" y="1057"/>
              <a:ext cx="0" cy="21"/>
            </a:xfrm>
            <a:prstGeom prst="line">
              <a:avLst/>
            </a:prstGeom>
            <a:noFill/>
            <a:ln w="12700">
              <a:solidFill>
                <a:schemeClr val="bg2"/>
              </a:solidFill>
              <a:round/>
              <a:headEnd/>
              <a:tailEnd/>
            </a:ln>
          </p:spPr>
          <p:txBody>
            <a:bodyPr/>
            <a:lstStyle/>
            <a:p>
              <a:endParaRPr lang="en-US"/>
            </a:p>
          </p:txBody>
        </p:sp>
        <p:sp>
          <p:nvSpPr>
            <p:cNvPr id="429154" name="Line 98"/>
            <p:cNvSpPr>
              <a:spLocks noChangeShapeType="1"/>
            </p:cNvSpPr>
            <p:nvPr userDrawn="1"/>
          </p:nvSpPr>
          <p:spPr bwMode="auto">
            <a:xfrm>
              <a:off x="1295" y="2033"/>
              <a:ext cx="0" cy="11"/>
            </a:xfrm>
            <a:prstGeom prst="line">
              <a:avLst/>
            </a:prstGeom>
            <a:noFill/>
            <a:ln w="12700">
              <a:solidFill>
                <a:schemeClr val="bg2"/>
              </a:solidFill>
              <a:round/>
              <a:headEnd/>
              <a:tailEnd/>
            </a:ln>
          </p:spPr>
          <p:txBody>
            <a:bodyPr/>
            <a:lstStyle/>
            <a:p>
              <a:endParaRPr lang="en-US"/>
            </a:p>
          </p:txBody>
        </p:sp>
        <p:sp>
          <p:nvSpPr>
            <p:cNvPr id="429155" name="Line 99"/>
            <p:cNvSpPr>
              <a:spLocks noChangeShapeType="1"/>
            </p:cNvSpPr>
            <p:nvPr userDrawn="1"/>
          </p:nvSpPr>
          <p:spPr bwMode="auto">
            <a:xfrm flipV="1">
              <a:off x="1295" y="1067"/>
              <a:ext cx="0" cy="11"/>
            </a:xfrm>
            <a:prstGeom prst="line">
              <a:avLst/>
            </a:prstGeom>
            <a:noFill/>
            <a:ln w="12700">
              <a:solidFill>
                <a:schemeClr val="bg2"/>
              </a:solidFill>
              <a:round/>
              <a:headEnd/>
              <a:tailEnd/>
            </a:ln>
          </p:spPr>
          <p:txBody>
            <a:bodyPr/>
            <a:lstStyle/>
            <a:p>
              <a:endParaRPr lang="en-US"/>
            </a:p>
          </p:txBody>
        </p:sp>
        <p:sp>
          <p:nvSpPr>
            <p:cNvPr id="429156" name="Line 100"/>
            <p:cNvSpPr>
              <a:spLocks noChangeShapeType="1"/>
            </p:cNvSpPr>
            <p:nvPr userDrawn="1"/>
          </p:nvSpPr>
          <p:spPr bwMode="auto">
            <a:xfrm>
              <a:off x="1335" y="2033"/>
              <a:ext cx="1" cy="11"/>
            </a:xfrm>
            <a:prstGeom prst="line">
              <a:avLst/>
            </a:prstGeom>
            <a:noFill/>
            <a:ln w="12700">
              <a:solidFill>
                <a:schemeClr val="bg2"/>
              </a:solidFill>
              <a:round/>
              <a:headEnd/>
              <a:tailEnd/>
            </a:ln>
          </p:spPr>
          <p:txBody>
            <a:bodyPr/>
            <a:lstStyle/>
            <a:p>
              <a:endParaRPr lang="en-US"/>
            </a:p>
          </p:txBody>
        </p:sp>
        <p:sp>
          <p:nvSpPr>
            <p:cNvPr id="429157" name="Line 101"/>
            <p:cNvSpPr>
              <a:spLocks noChangeShapeType="1"/>
            </p:cNvSpPr>
            <p:nvPr userDrawn="1"/>
          </p:nvSpPr>
          <p:spPr bwMode="auto">
            <a:xfrm flipV="1">
              <a:off x="1335" y="1067"/>
              <a:ext cx="1" cy="11"/>
            </a:xfrm>
            <a:prstGeom prst="line">
              <a:avLst/>
            </a:prstGeom>
            <a:noFill/>
            <a:ln w="12700">
              <a:solidFill>
                <a:schemeClr val="bg2"/>
              </a:solidFill>
              <a:round/>
              <a:headEnd/>
              <a:tailEnd/>
            </a:ln>
          </p:spPr>
          <p:txBody>
            <a:bodyPr/>
            <a:lstStyle/>
            <a:p>
              <a:endParaRPr lang="en-US"/>
            </a:p>
          </p:txBody>
        </p:sp>
        <p:sp>
          <p:nvSpPr>
            <p:cNvPr id="429158" name="Line 102"/>
            <p:cNvSpPr>
              <a:spLocks noChangeShapeType="1"/>
            </p:cNvSpPr>
            <p:nvPr userDrawn="1"/>
          </p:nvSpPr>
          <p:spPr bwMode="auto">
            <a:xfrm>
              <a:off x="1381" y="2033"/>
              <a:ext cx="1" cy="11"/>
            </a:xfrm>
            <a:prstGeom prst="line">
              <a:avLst/>
            </a:prstGeom>
            <a:noFill/>
            <a:ln w="12700">
              <a:solidFill>
                <a:schemeClr val="bg2"/>
              </a:solidFill>
              <a:round/>
              <a:headEnd/>
              <a:tailEnd/>
            </a:ln>
          </p:spPr>
          <p:txBody>
            <a:bodyPr/>
            <a:lstStyle/>
            <a:p>
              <a:endParaRPr lang="en-US"/>
            </a:p>
          </p:txBody>
        </p:sp>
        <p:sp>
          <p:nvSpPr>
            <p:cNvPr id="429159" name="Line 103"/>
            <p:cNvSpPr>
              <a:spLocks noChangeShapeType="1"/>
            </p:cNvSpPr>
            <p:nvPr userDrawn="1"/>
          </p:nvSpPr>
          <p:spPr bwMode="auto">
            <a:xfrm flipV="1">
              <a:off x="1381" y="1067"/>
              <a:ext cx="1" cy="11"/>
            </a:xfrm>
            <a:prstGeom prst="line">
              <a:avLst/>
            </a:prstGeom>
            <a:noFill/>
            <a:ln w="12700">
              <a:solidFill>
                <a:schemeClr val="bg2"/>
              </a:solidFill>
              <a:round/>
              <a:headEnd/>
              <a:tailEnd/>
            </a:ln>
          </p:spPr>
          <p:txBody>
            <a:bodyPr/>
            <a:lstStyle/>
            <a:p>
              <a:endParaRPr lang="en-US"/>
            </a:p>
          </p:txBody>
        </p:sp>
        <p:sp>
          <p:nvSpPr>
            <p:cNvPr id="429160" name="Line 104"/>
            <p:cNvSpPr>
              <a:spLocks noChangeShapeType="1"/>
            </p:cNvSpPr>
            <p:nvPr userDrawn="1"/>
          </p:nvSpPr>
          <p:spPr bwMode="auto">
            <a:xfrm>
              <a:off x="1422" y="2033"/>
              <a:ext cx="1" cy="11"/>
            </a:xfrm>
            <a:prstGeom prst="line">
              <a:avLst/>
            </a:prstGeom>
            <a:noFill/>
            <a:ln w="12700">
              <a:solidFill>
                <a:schemeClr val="bg2"/>
              </a:solidFill>
              <a:round/>
              <a:headEnd/>
              <a:tailEnd/>
            </a:ln>
          </p:spPr>
          <p:txBody>
            <a:bodyPr/>
            <a:lstStyle/>
            <a:p>
              <a:endParaRPr lang="en-US"/>
            </a:p>
          </p:txBody>
        </p:sp>
        <p:sp>
          <p:nvSpPr>
            <p:cNvPr id="429161" name="Line 105"/>
            <p:cNvSpPr>
              <a:spLocks noChangeShapeType="1"/>
            </p:cNvSpPr>
            <p:nvPr userDrawn="1"/>
          </p:nvSpPr>
          <p:spPr bwMode="auto">
            <a:xfrm flipV="1">
              <a:off x="1422" y="1067"/>
              <a:ext cx="1" cy="11"/>
            </a:xfrm>
            <a:prstGeom prst="line">
              <a:avLst/>
            </a:prstGeom>
            <a:noFill/>
            <a:ln w="12700">
              <a:solidFill>
                <a:schemeClr val="bg2"/>
              </a:solidFill>
              <a:round/>
              <a:headEnd/>
              <a:tailEnd/>
            </a:ln>
          </p:spPr>
          <p:txBody>
            <a:bodyPr/>
            <a:lstStyle/>
            <a:p>
              <a:endParaRPr lang="en-US"/>
            </a:p>
          </p:txBody>
        </p:sp>
        <p:sp>
          <p:nvSpPr>
            <p:cNvPr id="429162" name="Line 106"/>
            <p:cNvSpPr>
              <a:spLocks noChangeShapeType="1"/>
            </p:cNvSpPr>
            <p:nvPr userDrawn="1"/>
          </p:nvSpPr>
          <p:spPr bwMode="auto">
            <a:xfrm>
              <a:off x="1469" y="2033"/>
              <a:ext cx="0" cy="21"/>
            </a:xfrm>
            <a:prstGeom prst="line">
              <a:avLst/>
            </a:prstGeom>
            <a:noFill/>
            <a:ln w="12700">
              <a:solidFill>
                <a:schemeClr val="bg2"/>
              </a:solidFill>
              <a:round/>
              <a:headEnd/>
              <a:tailEnd/>
            </a:ln>
          </p:spPr>
          <p:txBody>
            <a:bodyPr/>
            <a:lstStyle/>
            <a:p>
              <a:endParaRPr lang="en-US"/>
            </a:p>
          </p:txBody>
        </p:sp>
        <p:sp>
          <p:nvSpPr>
            <p:cNvPr id="429163" name="Line 107"/>
            <p:cNvSpPr>
              <a:spLocks noChangeShapeType="1"/>
            </p:cNvSpPr>
            <p:nvPr userDrawn="1"/>
          </p:nvSpPr>
          <p:spPr bwMode="auto">
            <a:xfrm flipV="1">
              <a:off x="1469" y="1057"/>
              <a:ext cx="0" cy="21"/>
            </a:xfrm>
            <a:prstGeom prst="line">
              <a:avLst/>
            </a:prstGeom>
            <a:noFill/>
            <a:ln w="12700">
              <a:solidFill>
                <a:schemeClr val="bg2"/>
              </a:solidFill>
              <a:round/>
              <a:headEnd/>
              <a:tailEnd/>
            </a:ln>
          </p:spPr>
          <p:txBody>
            <a:bodyPr/>
            <a:lstStyle/>
            <a:p>
              <a:endParaRPr lang="en-US"/>
            </a:p>
          </p:txBody>
        </p:sp>
        <p:sp>
          <p:nvSpPr>
            <p:cNvPr id="429164" name="Line 108"/>
            <p:cNvSpPr>
              <a:spLocks noChangeShapeType="1"/>
            </p:cNvSpPr>
            <p:nvPr userDrawn="1"/>
          </p:nvSpPr>
          <p:spPr bwMode="auto">
            <a:xfrm>
              <a:off x="153" y="1078"/>
              <a:ext cx="1316" cy="0"/>
            </a:xfrm>
            <a:prstGeom prst="line">
              <a:avLst/>
            </a:prstGeom>
            <a:noFill/>
            <a:ln w="12700">
              <a:solidFill>
                <a:schemeClr val="bg2"/>
              </a:solidFill>
              <a:round/>
              <a:headEnd/>
              <a:tailEnd/>
            </a:ln>
          </p:spPr>
          <p:txBody>
            <a:bodyPr/>
            <a:lstStyle/>
            <a:p>
              <a:endParaRPr lang="en-US"/>
            </a:p>
          </p:txBody>
        </p:sp>
        <p:sp>
          <p:nvSpPr>
            <p:cNvPr id="429165" name="Line 109"/>
            <p:cNvSpPr>
              <a:spLocks noChangeShapeType="1"/>
            </p:cNvSpPr>
            <p:nvPr userDrawn="1"/>
          </p:nvSpPr>
          <p:spPr bwMode="auto">
            <a:xfrm flipV="1">
              <a:off x="1469" y="1078"/>
              <a:ext cx="0" cy="955"/>
            </a:xfrm>
            <a:prstGeom prst="line">
              <a:avLst/>
            </a:prstGeom>
            <a:noFill/>
            <a:ln w="12700">
              <a:solidFill>
                <a:schemeClr val="bg2"/>
              </a:solidFill>
              <a:round/>
              <a:headEnd/>
              <a:tailEnd/>
            </a:ln>
          </p:spPr>
          <p:txBody>
            <a:bodyPr/>
            <a:lstStyle/>
            <a:p>
              <a:endParaRPr lang="en-US"/>
            </a:p>
          </p:txBody>
        </p:sp>
        <p:sp>
          <p:nvSpPr>
            <p:cNvPr id="429166" name="Rectangle 110"/>
            <p:cNvSpPr>
              <a:spLocks noChangeArrowheads="1"/>
            </p:cNvSpPr>
            <p:nvPr userDrawn="1"/>
          </p:nvSpPr>
          <p:spPr bwMode="auto">
            <a:xfrm>
              <a:off x="236" y="1975"/>
              <a:ext cx="59" cy="63"/>
            </a:xfrm>
            <a:prstGeom prst="rect">
              <a:avLst/>
            </a:prstGeom>
            <a:solidFill>
              <a:schemeClr val="tx2"/>
            </a:solidFill>
            <a:ln w="9525">
              <a:noFill/>
              <a:miter lim="800000"/>
              <a:headEnd/>
              <a:tailEnd/>
            </a:ln>
          </p:spPr>
          <p:txBody>
            <a:bodyPr/>
            <a:lstStyle/>
            <a:p>
              <a:endParaRPr lang="en-US"/>
            </a:p>
          </p:txBody>
        </p:sp>
        <p:sp>
          <p:nvSpPr>
            <p:cNvPr id="429167" name="Rectangle 111"/>
            <p:cNvSpPr>
              <a:spLocks noChangeArrowheads="1"/>
            </p:cNvSpPr>
            <p:nvPr userDrawn="1"/>
          </p:nvSpPr>
          <p:spPr bwMode="auto">
            <a:xfrm>
              <a:off x="236" y="1975"/>
              <a:ext cx="55" cy="58"/>
            </a:xfrm>
            <a:prstGeom prst="rect">
              <a:avLst/>
            </a:prstGeom>
            <a:noFill/>
            <a:ln w="12700">
              <a:solidFill>
                <a:srgbClr val="000000"/>
              </a:solidFill>
              <a:miter lim="800000"/>
              <a:headEnd/>
              <a:tailEnd/>
            </a:ln>
          </p:spPr>
          <p:txBody>
            <a:bodyPr/>
            <a:lstStyle/>
            <a:p>
              <a:endParaRPr lang="en-US"/>
            </a:p>
          </p:txBody>
        </p:sp>
        <p:sp>
          <p:nvSpPr>
            <p:cNvPr id="429168" name="Rectangle 112"/>
            <p:cNvSpPr>
              <a:spLocks noChangeArrowheads="1"/>
            </p:cNvSpPr>
            <p:nvPr userDrawn="1"/>
          </p:nvSpPr>
          <p:spPr bwMode="auto">
            <a:xfrm>
              <a:off x="291" y="1915"/>
              <a:ext cx="63" cy="123"/>
            </a:xfrm>
            <a:prstGeom prst="rect">
              <a:avLst/>
            </a:prstGeom>
            <a:solidFill>
              <a:srgbClr val="CBCBCB"/>
            </a:solidFill>
            <a:ln w="9525">
              <a:noFill/>
              <a:miter lim="800000"/>
              <a:headEnd/>
              <a:tailEnd/>
            </a:ln>
          </p:spPr>
          <p:txBody>
            <a:bodyPr/>
            <a:lstStyle/>
            <a:p>
              <a:endParaRPr lang="en-US"/>
            </a:p>
          </p:txBody>
        </p:sp>
        <p:sp>
          <p:nvSpPr>
            <p:cNvPr id="429169" name="Rectangle 113"/>
            <p:cNvSpPr>
              <a:spLocks noChangeArrowheads="1"/>
            </p:cNvSpPr>
            <p:nvPr userDrawn="1"/>
          </p:nvSpPr>
          <p:spPr bwMode="auto">
            <a:xfrm>
              <a:off x="291" y="1915"/>
              <a:ext cx="59" cy="118"/>
            </a:xfrm>
            <a:prstGeom prst="rect">
              <a:avLst/>
            </a:prstGeom>
            <a:solidFill>
              <a:schemeClr val="tx2"/>
            </a:solidFill>
            <a:ln w="12700">
              <a:solidFill>
                <a:srgbClr val="000000"/>
              </a:solidFill>
              <a:miter lim="800000"/>
              <a:headEnd/>
              <a:tailEnd/>
            </a:ln>
          </p:spPr>
          <p:txBody>
            <a:bodyPr/>
            <a:lstStyle/>
            <a:p>
              <a:endParaRPr lang="en-US"/>
            </a:p>
          </p:txBody>
        </p:sp>
        <p:sp>
          <p:nvSpPr>
            <p:cNvPr id="429170" name="Rectangle 114"/>
            <p:cNvSpPr>
              <a:spLocks noChangeArrowheads="1"/>
            </p:cNvSpPr>
            <p:nvPr userDrawn="1"/>
          </p:nvSpPr>
          <p:spPr bwMode="auto">
            <a:xfrm>
              <a:off x="350" y="1975"/>
              <a:ext cx="59" cy="63"/>
            </a:xfrm>
            <a:prstGeom prst="rect">
              <a:avLst/>
            </a:prstGeom>
            <a:solidFill>
              <a:srgbClr val="CBCBCB"/>
            </a:solidFill>
            <a:ln w="9525">
              <a:noFill/>
              <a:miter lim="800000"/>
              <a:headEnd/>
              <a:tailEnd/>
            </a:ln>
          </p:spPr>
          <p:txBody>
            <a:bodyPr/>
            <a:lstStyle/>
            <a:p>
              <a:endParaRPr lang="en-US"/>
            </a:p>
          </p:txBody>
        </p:sp>
        <p:sp>
          <p:nvSpPr>
            <p:cNvPr id="429171" name="Rectangle 115"/>
            <p:cNvSpPr>
              <a:spLocks noChangeArrowheads="1"/>
            </p:cNvSpPr>
            <p:nvPr userDrawn="1"/>
          </p:nvSpPr>
          <p:spPr bwMode="auto">
            <a:xfrm>
              <a:off x="350" y="1975"/>
              <a:ext cx="55" cy="58"/>
            </a:xfrm>
            <a:prstGeom prst="rect">
              <a:avLst/>
            </a:prstGeom>
            <a:solidFill>
              <a:schemeClr val="tx2"/>
            </a:solidFill>
            <a:ln w="12700">
              <a:solidFill>
                <a:srgbClr val="000000"/>
              </a:solidFill>
              <a:miter lim="800000"/>
              <a:headEnd/>
              <a:tailEnd/>
            </a:ln>
          </p:spPr>
          <p:txBody>
            <a:bodyPr/>
            <a:lstStyle/>
            <a:p>
              <a:endParaRPr lang="en-US"/>
            </a:p>
          </p:txBody>
        </p:sp>
        <p:sp>
          <p:nvSpPr>
            <p:cNvPr id="429172" name="Rectangle 116"/>
            <p:cNvSpPr>
              <a:spLocks noChangeArrowheads="1"/>
            </p:cNvSpPr>
            <p:nvPr userDrawn="1"/>
          </p:nvSpPr>
          <p:spPr bwMode="auto">
            <a:xfrm>
              <a:off x="405" y="1795"/>
              <a:ext cx="60" cy="243"/>
            </a:xfrm>
            <a:prstGeom prst="rect">
              <a:avLst/>
            </a:prstGeom>
            <a:solidFill>
              <a:srgbClr val="CBCBCB"/>
            </a:solidFill>
            <a:ln w="9525">
              <a:noFill/>
              <a:miter lim="800000"/>
              <a:headEnd/>
              <a:tailEnd/>
            </a:ln>
          </p:spPr>
          <p:txBody>
            <a:bodyPr/>
            <a:lstStyle/>
            <a:p>
              <a:endParaRPr lang="en-US"/>
            </a:p>
          </p:txBody>
        </p:sp>
        <p:sp>
          <p:nvSpPr>
            <p:cNvPr id="429173" name="Rectangle 117"/>
            <p:cNvSpPr>
              <a:spLocks noChangeArrowheads="1"/>
            </p:cNvSpPr>
            <p:nvPr userDrawn="1"/>
          </p:nvSpPr>
          <p:spPr bwMode="auto">
            <a:xfrm>
              <a:off x="405" y="1795"/>
              <a:ext cx="56" cy="238"/>
            </a:xfrm>
            <a:prstGeom prst="rect">
              <a:avLst/>
            </a:prstGeom>
            <a:solidFill>
              <a:schemeClr val="tx2"/>
            </a:solidFill>
            <a:ln w="12700">
              <a:solidFill>
                <a:srgbClr val="000000"/>
              </a:solidFill>
              <a:miter lim="800000"/>
              <a:headEnd/>
              <a:tailEnd/>
            </a:ln>
          </p:spPr>
          <p:txBody>
            <a:bodyPr/>
            <a:lstStyle/>
            <a:p>
              <a:endParaRPr lang="en-US"/>
            </a:p>
          </p:txBody>
        </p:sp>
        <p:sp>
          <p:nvSpPr>
            <p:cNvPr id="429174" name="Rectangle 118"/>
            <p:cNvSpPr>
              <a:spLocks noChangeArrowheads="1"/>
            </p:cNvSpPr>
            <p:nvPr userDrawn="1"/>
          </p:nvSpPr>
          <p:spPr bwMode="auto">
            <a:xfrm>
              <a:off x="461" y="1436"/>
              <a:ext cx="63" cy="602"/>
            </a:xfrm>
            <a:prstGeom prst="rect">
              <a:avLst/>
            </a:prstGeom>
            <a:solidFill>
              <a:srgbClr val="CBCBCB"/>
            </a:solidFill>
            <a:ln w="9525">
              <a:noFill/>
              <a:miter lim="800000"/>
              <a:headEnd/>
              <a:tailEnd/>
            </a:ln>
          </p:spPr>
          <p:txBody>
            <a:bodyPr/>
            <a:lstStyle/>
            <a:p>
              <a:endParaRPr lang="en-US"/>
            </a:p>
          </p:txBody>
        </p:sp>
        <p:sp>
          <p:nvSpPr>
            <p:cNvPr id="429175" name="Rectangle 119"/>
            <p:cNvSpPr>
              <a:spLocks noChangeArrowheads="1"/>
            </p:cNvSpPr>
            <p:nvPr userDrawn="1"/>
          </p:nvSpPr>
          <p:spPr bwMode="auto">
            <a:xfrm>
              <a:off x="461" y="1436"/>
              <a:ext cx="59" cy="597"/>
            </a:xfrm>
            <a:prstGeom prst="rect">
              <a:avLst/>
            </a:prstGeom>
            <a:solidFill>
              <a:schemeClr val="tx2"/>
            </a:solidFill>
            <a:ln w="12700">
              <a:solidFill>
                <a:srgbClr val="000000"/>
              </a:solidFill>
              <a:miter lim="800000"/>
              <a:headEnd/>
              <a:tailEnd/>
            </a:ln>
          </p:spPr>
          <p:txBody>
            <a:bodyPr/>
            <a:lstStyle/>
            <a:p>
              <a:endParaRPr lang="en-US"/>
            </a:p>
          </p:txBody>
        </p:sp>
        <p:sp>
          <p:nvSpPr>
            <p:cNvPr id="429176" name="Rectangle 120"/>
            <p:cNvSpPr>
              <a:spLocks noChangeArrowheads="1"/>
            </p:cNvSpPr>
            <p:nvPr userDrawn="1"/>
          </p:nvSpPr>
          <p:spPr bwMode="auto">
            <a:xfrm>
              <a:off x="520" y="1615"/>
              <a:ext cx="59" cy="423"/>
            </a:xfrm>
            <a:prstGeom prst="rect">
              <a:avLst/>
            </a:prstGeom>
            <a:solidFill>
              <a:srgbClr val="CBCBCB"/>
            </a:solidFill>
            <a:ln w="9525">
              <a:noFill/>
              <a:miter lim="800000"/>
              <a:headEnd/>
              <a:tailEnd/>
            </a:ln>
          </p:spPr>
          <p:txBody>
            <a:bodyPr/>
            <a:lstStyle/>
            <a:p>
              <a:endParaRPr lang="en-US"/>
            </a:p>
          </p:txBody>
        </p:sp>
        <p:sp>
          <p:nvSpPr>
            <p:cNvPr id="429177" name="Rectangle 121"/>
            <p:cNvSpPr>
              <a:spLocks noChangeArrowheads="1"/>
            </p:cNvSpPr>
            <p:nvPr userDrawn="1"/>
          </p:nvSpPr>
          <p:spPr bwMode="auto">
            <a:xfrm>
              <a:off x="520" y="1615"/>
              <a:ext cx="55" cy="418"/>
            </a:xfrm>
            <a:prstGeom prst="rect">
              <a:avLst/>
            </a:prstGeom>
            <a:solidFill>
              <a:schemeClr val="tx2"/>
            </a:solidFill>
            <a:ln w="12700">
              <a:solidFill>
                <a:srgbClr val="000000"/>
              </a:solidFill>
              <a:miter lim="800000"/>
              <a:headEnd/>
              <a:tailEnd/>
            </a:ln>
          </p:spPr>
          <p:txBody>
            <a:bodyPr/>
            <a:lstStyle/>
            <a:p>
              <a:endParaRPr lang="en-US"/>
            </a:p>
          </p:txBody>
        </p:sp>
        <p:sp>
          <p:nvSpPr>
            <p:cNvPr id="429178" name="Rectangle 122"/>
            <p:cNvSpPr>
              <a:spLocks noChangeArrowheads="1"/>
            </p:cNvSpPr>
            <p:nvPr userDrawn="1"/>
          </p:nvSpPr>
          <p:spPr bwMode="auto">
            <a:xfrm>
              <a:off x="575" y="1795"/>
              <a:ext cx="64" cy="243"/>
            </a:xfrm>
            <a:prstGeom prst="rect">
              <a:avLst/>
            </a:prstGeom>
            <a:solidFill>
              <a:srgbClr val="CBCBCB"/>
            </a:solidFill>
            <a:ln w="9525">
              <a:noFill/>
              <a:miter lim="800000"/>
              <a:headEnd/>
              <a:tailEnd/>
            </a:ln>
          </p:spPr>
          <p:txBody>
            <a:bodyPr/>
            <a:lstStyle/>
            <a:p>
              <a:endParaRPr lang="en-US"/>
            </a:p>
          </p:txBody>
        </p:sp>
        <p:sp>
          <p:nvSpPr>
            <p:cNvPr id="429179" name="Rectangle 123"/>
            <p:cNvSpPr>
              <a:spLocks noChangeArrowheads="1"/>
            </p:cNvSpPr>
            <p:nvPr userDrawn="1"/>
          </p:nvSpPr>
          <p:spPr bwMode="auto">
            <a:xfrm>
              <a:off x="575" y="1795"/>
              <a:ext cx="60" cy="238"/>
            </a:xfrm>
            <a:prstGeom prst="rect">
              <a:avLst/>
            </a:prstGeom>
            <a:solidFill>
              <a:schemeClr val="tx2"/>
            </a:solidFill>
            <a:ln w="12700">
              <a:solidFill>
                <a:srgbClr val="000000"/>
              </a:solidFill>
              <a:miter lim="800000"/>
              <a:headEnd/>
              <a:tailEnd/>
            </a:ln>
          </p:spPr>
          <p:txBody>
            <a:bodyPr/>
            <a:lstStyle/>
            <a:p>
              <a:endParaRPr lang="en-US"/>
            </a:p>
          </p:txBody>
        </p:sp>
        <p:sp>
          <p:nvSpPr>
            <p:cNvPr id="429180" name="Rectangle 124"/>
            <p:cNvSpPr>
              <a:spLocks noChangeArrowheads="1"/>
            </p:cNvSpPr>
            <p:nvPr userDrawn="1"/>
          </p:nvSpPr>
          <p:spPr bwMode="auto">
            <a:xfrm>
              <a:off x="635" y="1436"/>
              <a:ext cx="59" cy="602"/>
            </a:xfrm>
            <a:prstGeom prst="rect">
              <a:avLst/>
            </a:prstGeom>
            <a:solidFill>
              <a:srgbClr val="CBCBCB"/>
            </a:solidFill>
            <a:ln w="9525">
              <a:noFill/>
              <a:miter lim="800000"/>
              <a:headEnd/>
              <a:tailEnd/>
            </a:ln>
          </p:spPr>
          <p:txBody>
            <a:bodyPr/>
            <a:lstStyle/>
            <a:p>
              <a:endParaRPr lang="en-US"/>
            </a:p>
          </p:txBody>
        </p:sp>
        <p:sp>
          <p:nvSpPr>
            <p:cNvPr id="429181" name="Rectangle 125"/>
            <p:cNvSpPr>
              <a:spLocks noChangeArrowheads="1"/>
            </p:cNvSpPr>
            <p:nvPr userDrawn="1"/>
          </p:nvSpPr>
          <p:spPr bwMode="auto">
            <a:xfrm>
              <a:off x="635" y="1436"/>
              <a:ext cx="55" cy="597"/>
            </a:xfrm>
            <a:prstGeom prst="rect">
              <a:avLst/>
            </a:prstGeom>
            <a:solidFill>
              <a:schemeClr val="tx2"/>
            </a:solidFill>
            <a:ln w="12700">
              <a:solidFill>
                <a:srgbClr val="000000"/>
              </a:solidFill>
              <a:miter lim="800000"/>
              <a:headEnd/>
              <a:tailEnd/>
            </a:ln>
          </p:spPr>
          <p:txBody>
            <a:bodyPr/>
            <a:lstStyle/>
            <a:p>
              <a:endParaRPr lang="en-US"/>
            </a:p>
          </p:txBody>
        </p:sp>
        <p:sp>
          <p:nvSpPr>
            <p:cNvPr id="429182" name="Rectangle 126"/>
            <p:cNvSpPr>
              <a:spLocks noChangeArrowheads="1"/>
            </p:cNvSpPr>
            <p:nvPr userDrawn="1"/>
          </p:nvSpPr>
          <p:spPr bwMode="auto">
            <a:xfrm>
              <a:off x="690" y="1436"/>
              <a:ext cx="63" cy="602"/>
            </a:xfrm>
            <a:prstGeom prst="rect">
              <a:avLst/>
            </a:prstGeom>
            <a:solidFill>
              <a:srgbClr val="CBCBCB"/>
            </a:solidFill>
            <a:ln w="9525">
              <a:noFill/>
              <a:miter lim="800000"/>
              <a:headEnd/>
              <a:tailEnd/>
            </a:ln>
          </p:spPr>
          <p:txBody>
            <a:bodyPr/>
            <a:lstStyle/>
            <a:p>
              <a:endParaRPr lang="en-US"/>
            </a:p>
          </p:txBody>
        </p:sp>
        <p:sp>
          <p:nvSpPr>
            <p:cNvPr id="429183" name="Rectangle 127"/>
            <p:cNvSpPr>
              <a:spLocks noChangeArrowheads="1"/>
            </p:cNvSpPr>
            <p:nvPr userDrawn="1"/>
          </p:nvSpPr>
          <p:spPr bwMode="auto">
            <a:xfrm>
              <a:off x="690" y="1436"/>
              <a:ext cx="59" cy="597"/>
            </a:xfrm>
            <a:prstGeom prst="rect">
              <a:avLst/>
            </a:prstGeom>
            <a:solidFill>
              <a:schemeClr val="tx2"/>
            </a:solidFill>
            <a:ln w="12700">
              <a:solidFill>
                <a:srgbClr val="000000"/>
              </a:solidFill>
              <a:miter lim="800000"/>
              <a:headEnd/>
              <a:tailEnd/>
            </a:ln>
          </p:spPr>
          <p:txBody>
            <a:bodyPr/>
            <a:lstStyle/>
            <a:p>
              <a:endParaRPr lang="en-US"/>
            </a:p>
          </p:txBody>
        </p:sp>
        <p:sp>
          <p:nvSpPr>
            <p:cNvPr id="429184" name="Rectangle 128"/>
            <p:cNvSpPr>
              <a:spLocks noChangeArrowheads="1"/>
            </p:cNvSpPr>
            <p:nvPr userDrawn="1"/>
          </p:nvSpPr>
          <p:spPr bwMode="auto">
            <a:xfrm>
              <a:off x="749" y="1136"/>
              <a:ext cx="60" cy="902"/>
            </a:xfrm>
            <a:prstGeom prst="rect">
              <a:avLst/>
            </a:prstGeom>
            <a:solidFill>
              <a:srgbClr val="CBCBCB"/>
            </a:solidFill>
            <a:ln w="9525">
              <a:noFill/>
              <a:miter lim="800000"/>
              <a:headEnd/>
              <a:tailEnd/>
            </a:ln>
          </p:spPr>
          <p:txBody>
            <a:bodyPr/>
            <a:lstStyle/>
            <a:p>
              <a:endParaRPr lang="en-US"/>
            </a:p>
          </p:txBody>
        </p:sp>
        <p:sp>
          <p:nvSpPr>
            <p:cNvPr id="429185" name="Rectangle 129"/>
            <p:cNvSpPr>
              <a:spLocks noChangeArrowheads="1"/>
            </p:cNvSpPr>
            <p:nvPr userDrawn="1"/>
          </p:nvSpPr>
          <p:spPr bwMode="auto">
            <a:xfrm>
              <a:off x="749" y="1136"/>
              <a:ext cx="54" cy="897"/>
            </a:xfrm>
            <a:prstGeom prst="rect">
              <a:avLst/>
            </a:prstGeom>
            <a:solidFill>
              <a:schemeClr val="tx2"/>
            </a:solidFill>
            <a:ln w="12700">
              <a:solidFill>
                <a:srgbClr val="000000"/>
              </a:solidFill>
              <a:miter lim="800000"/>
              <a:headEnd/>
              <a:tailEnd/>
            </a:ln>
          </p:spPr>
          <p:txBody>
            <a:bodyPr/>
            <a:lstStyle/>
            <a:p>
              <a:endParaRPr lang="en-US"/>
            </a:p>
          </p:txBody>
        </p:sp>
        <p:sp>
          <p:nvSpPr>
            <p:cNvPr id="429186" name="Rectangle 130"/>
            <p:cNvSpPr>
              <a:spLocks noChangeArrowheads="1"/>
            </p:cNvSpPr>
            <p:nvPr userDrawn="1"/>
          </p:nvSpPr>
          <p:spPr bwMode="auto">
            <a:xfrm>
              <a:off x="803" y="1496"/>
              <a:ext cx="61" cy="542"/>
            </a:xfrm>
            <a:prstGeom prst="rect">
              <a:avLst/>
            </a:prstGeom>
            <a:solidFill>
              <a:srgbClr val="CBCBCB"/>
            </a:solidFill>
            <a:ln w="9525">
              <a:noFill/>
              <a:miter lim="800000"/>
              <a:headEnd/>
              <a:tailEnd/>
            </a:ln>
          </p:spPr>
          <p:txBody>
            <a:bodyPr/>
            <a:lstStyle/>
            <a:p>
              <a:endParaRPr lang="en-US"/>
            </a:p>
          </p:txBody>
        </p:sp>
        <p:sp>
          <p:nvSpPr>
            <p:cNvPr id="429187" name="Rectangle 131"/>
            <p:cNvSpPr>
              <a:spLocks noChangeArrowheads="1"/>
            </p:cNvSpPr>
            <p:nvPr userDrawn="1"/>
          </p:nvSpPr>
          <p:spPr bwMode="auto">
            <a:xfrm>
              <a:off x="803" y="1496"/>
              <a:ext cx="56" cy="537"/>
            </a:xfrm>
            <a:prstGeom prst="rect">
              <a:avLst/>
            </a:prstGeom>
            <a:solidFill>
              <a:schemeClr val="tx2"/>
            </a:solidFill>
            <a:ln w="12700">
              <a:solidFill>
                <a:srgbClr val="000000"/>
              </a:solidFill>
              <a:miter lim="800000"/>
              <a:headEnd/>
              <a:tailEnd/>
            </a:ln>
          </p:spPr>
          <p:txBody>
            <a:bodyPr/>
            <a:lstStyle/>
            <a:p>
              <a:endParaRPr lang="en-US"/>
            </a:p>
          </p:txBody>
        </p:sp>
        <p:sp>
          <p:nvSpPr>
            <p:cNvPr id="429188" name="Rectangle 132"/>
            <p:cNvSpPr>
              <a:spLocks noChangeArrowheads="1"/>
            </p:cNvSpPr>
            <p:nvPr userDrawn="1"/>
          </p:nvSpPr>
          <p:spPr bwMode="auto">
            <a:xfrm>
              <a:off x="859" y="1615"/>
              <a:ext cx="64" cy="423"/>
            </a:xfrm>
            <a:prstGeom prst="rect">
              <a:avLst/>
            </a:prstGeom>
            <a:solidFill>
              <a:schemeClr val="tx2"/>
            </a:solidFill>
            <a:ln w="9525">
              <a:noFill/>
              <a:miter lim="800000"/>
              <a:headEnd/>
              <a:tailEnd/>
            </a:ln>
          </p:spPr>
          <p:txBody>
            <a:bodyPr/>
            <a:lstStyle/>
            <a:p>
              <a:endParaRPr lang="en-US"/>
            </a:p>
          </p:txBody>
        </p:sp>
        <p:sp>
          <p:nvSpPr>
            <p:cNvPr id="429189" name="Rectangle 133"/>
            <p:cNvSpPr>
              <a:spLocks noChangeArrowheads="1"/>
            </p:cNvSpPr>
            <p:nvPr userDrawn="1"/>
          </p:nvSpPr>
          <p:spPr bwMode="auto">
            <a:xfrm>
              <a:off x="859" y="1615"/>
              <a:ext cx="60" cy="418"/>
            </a:xfrm>
            <a:prstGeom prst="rect">
              <a:avLst/>
            </a:prstGeom>
            <a:noFill/>
            <a:ln w="12700">
              <a:solidFill>
                <a:srgbClr val="000000"/>
              </a:solidFill>
              <a:miter lim="800000"/>
              <a:headEnd/>
              <a:tailEnd/>
            </a:ln>
          </p:spPr>
          <p:txBody>
            <a:bodyPr/>
            <a:lstStyle/>
            <a:p>
              <a:endParaRPr lang="en-US"/>
            </a:p>
          </p:txBody>
        </p:sp>
        <p:sp>
          <p:nvSpPr>
            <p:cNvPr id="429190" name="Rectangle 134"/>
            <p:cNvSpPr>
              <a:spLocks noChangeArrowheads="1"/>
            </p:cNvSpPr>
            <p:nvPr userDrawn="1"/>
          </p:nvSpPr>
          <p:spPr bwMode="auto">
            <a:xfrm>
              <a:off x="919" y="1496"/>
              <a:ext cx="59" cy="542"/>
            </a:xfrm>
            <a:prstGeom prst="rect">
              <a:avLst/>
            </a:prstGeom>
            <a:solidFill>
              <a:srgbClr val="CBCBCB"/>
            </a:solidFill>
            <a:ln w="9525">
              <a:noFill/>
              <a:miter lim="800000"/>
              <a:headEnd/>
              <a:tailEnd/>
            </a:ln>
          </p:spPr>
          <p:txBody>
            <a:bodyPr/>
            <a:lstStyle/>
            <a:p>
              <a:endParaRPr lang="en-US"/>
            </a:p>
          </p:txBody>
        </p:sp>
        <p:sp>
          <p:nvSpPr>
            <p:cNvPr id="429191" name="Rectangle 135"/>
            <p:cNvSpPr>
              <a:spLocks noChangeArrowheads="1"/>
            </p:cNvSpPr>
            <p:nvPr userDrawn="1"/>
          </p:nvSpPr>
          <p:spPr bwMode="auto">
            <a:xfrm>
              <a:off x="919" y="1496"/>
              <a:ext cx="54" cy="537"/>
            </a:xfrm>
            <a:prstGeom prst="rect">
              <a:avLst/>
            </a:prstGeom>
            <a:solidFill>
              <a:schemeClr val="tx2"/>
            </a:solidFill>
            <a:ln w="12700">
              <a:solidFill>
                <a:srgbClr val="000000"/>
              </a:solidFill>
              <a:miter lim="800000"/>
              <a:headEnd/>
              <a:tailEnd/>
            </a:ln>
          </p:spPr>
          <p:txBody>
            <a:bodyPr/>
            <a:lstStyle/>
            <a:p>
              <a:endParaRPr lang="en-US"/>
            </a:p>
          </p:txBody>
        </p:sp>
        <p:sp>
          <p:nvSpPr>
            <p:cNvPr id="429192" name="Rectangle 136"/>
            <p:cNvSpPr>
              <a:spLocks noChangeArrowheads="1"/>
            </p:cNvSpPr>
            <p:nvPr userDrawn="1"/>
          </p:nvSpPr>
          <p:spPr bwMode="auto">
            <a:xfrm>
              <a:off x="973" y="1496"/>
              <a:ext cx="65" cy="542"/>
            </a:xfrm>
            <a:prstGeom prst="rect">
              <a:avLst/>
            </a:prstGeom>
            <a:solidFill>
              <a:srgbClr val="CBCBCB"/>
            </a:solidFill>
            <a:ln w="9525">
              <a:noFill/>
              <a:miter lim="800000"/>
              <a:headEnd/>
              <a:tailEnd/>
            </a:ln>
          </p:spPr>
          <p:txBody>
            <a:bodyPr/>
            <a:lstStyle/>
            <a:p>
              <a:endParaRPr lang="en-US"/>
            </a:p>
          </p:txBody>
        </p:sp>
        <p:sp>
          <p:nvSpPr>
            <p:cNvPr id="429193" name="Rectangle 137"/>
            <p:cNvSpPr>
              <a:spLocks noChangeArrowheads="1"/>
            </p:cNvSpPr>
            <p:nvPr userDrawn="1"/>
          </p:nvSpPr>
          <p:spPr bwMode="auto">
            <a:xfrm>
              <a:off x="973" y="1496"/>
              <a:ext cx="59" cy="537"/>
            </a:xfrm>
            <a:prstGeom prst="rect">
              <a:avLst/>
            </a:prstGeom>
            <a:solidFill>
              <a:schemeClr val="tx2"/>
            </a:solidFill>
            <a:ln w="12700">
              <a:solidFill>
                <a:srgbClr val="000000"/>
              </a:solidFill>
              <a:miter lim="800000"/>
              <a:headEnd/>
              <a:tailEnd/>
            </a:ln>
          </p:spPr>
          <p:txBody>
            <a:bodyPr/>
            <a:lstStyle/>
            <a:p>
              <a:endParaRPr lang="en-US"/>
            </a:p>
          </p:txBody>
        </p:sp>
        <p:sp>
          <p:nvSpPr>
            <p:cNvPr id="429194" name="Rectangle 138"/>
            <p:cNvSpPr>
              <a:spLocks noChangeArrowheads="1"/>
            </p:cNvSpPr>
            <p:nvPr userDrawn="1"/>
          </p:nvSpPr>
          <p:spPr bwMode="auto">
            <a:xfrm>
              <a:off x="1032" y="1795"/>
              <a:ext cx="61" cy="243"/>
            </a:xfrm>
            <a:prstGeom prst="rect">
              <a:avLst/>
            </a:prstGeom>
            <a:solidFill>
              <a:srgbClr val="CBCBCB"/>
            </a:solidFill>
            <a:ln w="9525">
              <a:noFill/>
              <a:miter lim="800000"/>
              <a:headEnd/>
              <a:tailEnd/>
            </a:ln>
          </p:spPr>
          <p:txBody>
            <a:bodyPr/>
            <a:lstStyle/>
            <a:p>
              <a:endParaRPr lang="en-US"/>
            </a:p>
          </p:txBody>
        </p:sp>
        <p:sp>
          <p:nvSpPr>
            <p:cNvPr id="429195" name="Rectangle 139"/>
            <p:cNvSpPr>
              <a:spLocks noChangeArrowheads="1"/>
            </p:cNvSpPr>
            <p:nvPr userDrawn="1"/>
          </p:nvSpPr>
          <p:spPr bwMode="auto">
            <a:xfrm>
              <a:off x="1032" y="1795"/>
              <a:ext cx="56" cy="238"/>
            </a:xfrm>
            <a:prstGeom prst="rect">
              <a:avLst/>
            </a:prstGeom>
            <a:solidFill>
              <a:schemeClr val="tx2"/>
            </a:solidFill>
            <a:ln w="12700">
              <a:solidFill>
                <a:srgbClr val="000000"/>
              </a:solidFill>
              <a:miter lim="800000"/>
              <a:headEnd/>
              <a:tailEnd/>
            </a:ln>
          </p:spPr>
          <p:txBody>
            <a:bodyPr/>
            <a:lstStyle/>
            <a:p>
              <a:endParaRPr lang="en-US"/>
            </a:p>
          </p:txBody>
        </p:sp>
        <p:sp>
          <p:nvSpPr>
            <p:cNvPr id="429196" name="Rectangle 140"/>
            <p:cNvSpPr>
              <a:spLocks noChangeArrowheads="1"/>
            </p:cNvSpPr>
            <p:nvPr userDrawn="1"/>
          </p:nvSpPr>
          <p:spPr bwMode="auto">
            <a:xfrm>
              <a:off x="1088" y="1675"/>
              <a:ext cx="64" cy="363"/>
            </a:xfrm>
            <a:prstGeom prst="rect">
              <a:avLst/>
            </a:prstGeom>
            <a:solidFill>
              <a:srgbClr val="CBCBCB"/>
            </a:solidFill>
            <a:ln w="9525">
              <a:noFill/>
              <a:miter lim="800000"/>
              <a:headEnd/>
              <a:tailEnd/>
            </a:ln>
          </p:spPr>
          <p:txBody>
            <a:bodyPr/>
            <a:lstStyle/>
            <a:p>
              <a:endParaRPr lang="en-US"/>
            </a:p>
          </p:txBody>
        </p:sp>
        <p:sp>
          <p:nvSpPr>
            <p:cNvPr id="429197" name="Rectangle 141"/>
            <p:cNvSpPr>
              <a:spLocks noChangeArrowheads="1"/>
            </p:cNvSpPr>
            <p:nvPr userDrawn="1"/>
          </p:nvSpPr>
          <p:spPr bwMode="auto">
            <a:xfrm>
              <a:off x="1088" y="1675"/>
              <a:ext cx="59" cy="358"/>
            </a:xfrm>
            <a:prstGeom prst="rect">
              <a:avLst/>
            </a:prstGeom>
            <a:solidFill>
              <a:schemeClr val="tx2"/>
            </a:solidFill>
            <a:ln w="12700">
              <a:solidFill>
                <a:srgbClr val="000000"/>
              </a:solidFill>
              <a:miter lim="800000"/>
              <a:headEnd/>
              <a:tailEnd/>
            </a:ln>
          </p:spPr>
          <p:txBody>
            <a:bodyPr/>
            <a:lstStyle/>
            <a:p>
              <a:endParaRPr lang="en-US"/>
            </a:p>
          </p:txBody>
        </p:sp>
        <p:sp>
          <p:nvSpPr>
            <p:cNvPr id="429198" name="Rectangle 142"/>
            <p:cNvSpPr>
              <a:spLocks noChangeArrowheads="1"/>
            </p:cNvSpPr>
            <p:nvPr userDrawn="1"/>
          </p:nvSpPr>
          <p:spPr bwMode="auto">
            <a:xfrm>
              <a:off x="1147" y="1855"/>
              <a:ext cx="61" cy="183"/>
            </a:xfrm>
            <a:prstGeom prst="rect">
              <a:avLst/>
            </a:prstGeom>
            <a:solidFill>
              <a:srgbClr val="CBCBCB"/>
            </a:solidFill>
            <a:ln w="9525">
              <a:noFill/>
              <a:miter lim="800000"/>
              <a:headEnd/>
              <a:tailEnd/>
            </a:ln>
          </p:spPr>
          <p:txBody>
            <a:bodyPr/>
            <a:lstStyle/>
            <a:p>
              <a:endParaRPr lang="en-US"/>
            </a:p>
          </p:txBody>
        </p:sp>
        <p:sp>
          <p:nvSpPr>
            <p:cNvPr id="429199" name="Rectangle 143"/>
            <p:cNvSpPr>
              <a:spLocks noChangeArrowheads="1"/>
            </p:cNvSpPr>
            <p:nvPr userDrawn="1"/>
          </p:nvSpPr>
          <p:spPr bwMode="auto">
            <a:xfrm>
              <a:off x="1147" y="1855"/>
              <a:ext cx="56" cy="178"/>
            </a:xfrm>
            <a:prstGeom prst="rect">
              <a:avLst/>
            </a:prstGeom>
            <a:solidFill>
              <a:schemeClr val="tx2"/>
            </a:solidFill>
            <a:ln w="12700">
              <a:solidFill>
                <a:srgbClr val="000000"/>
              </a:solidFill>
              <a:miter lim="800000"/>
              <a:headEnd/>
              <a:tailEnd/>
            </a:ln>
          </p:spPr>
          <p:txBody>
            <a:bodyPr/>
            <a:lstStyle/>
            <a:p>
              <a:endParaRPr lang="en-US"/>
            </a:p>
          </p:txBody>
        </p:sp>
        <p:sp>
          <p:nvSpPr>
            <p:cNvPr id="429200" name="Rectangle 144"/>
            <p:cNvSpPr>
              <a:spLocks noChangeArrowheads="1"/>
            </p:cNvSpPr>
            <p:nvPr userDrawn="1"/>
          </p:nvSpPr>
          <p:spPr bwMode="auto">
            <a:xfrm>
              <a:off x="1203" y="1855"/>
              <a:ext cx="60" cy="183"/>
            </a:xfrm>
            <a:prstGeom prst="rect">
              <a:avLst/>
            </a:prstGeom>
            <a:solidFill>
              <a:srgbClr val="CBCBCB"/>
            </a:solidFill>
            <a:ln w="9525">
              <a:noFill/>
              <a:miter lim="800000"/>
              <a:headEnd/>
              <a:tailEnd/>
            </a:ln>
          </p:spPr>
          <p:txBody>
            <a:bodyPr/>
            <a:lstStyle/>
            <a:p>
              <a:endParaRPr lang="en-US"/>
            </a:p>
          </p:txBody>
        </p:sp>
        <p:sp>
          <p:nvSpPr>
            <p:cNvPr id="429201" name="Rectangle 145"/>
            <p:cNvSpPr>
              <a:spLocks noChangeArrowheads="1"/>
            </p:cNvSpPr>
            <p:nvPr userDrawn="1"/>
          </p:nvSpPr>
          <p:spPr bwMode="auto">
            <a:xfrm>
              <a:off x="1203" y="1855"/>
              <a:ext cx="55" cy="178"/>
            </a:xfrm>
            <a:prstGeom prst="rect">
              <a:avLst/>
            </a:prstGeom>
            <a:solidFill>
              <a:schemeClr val="tx2"/>
            </a:solidFill>
            <a:ln w="12700">
              <a:solidFill>
                <a:srgbClr val="000000"/>
              </a:solidFill>
              <a:miter lim="800000"/>
              <a:headEnd/>
              <a:tailEnd/>
            </a:ln>
          </p:spPr>
          <p:txBody>
            <a:bodyPr/>
            <a:lstStyle/>
            <a:p>
              <a:endParaRPr lang="en-US"/>
            </a:p>
          </p:txBody>
        </p:sp>
        <p:sp>
          <p:nvSpPr>
            <p:cNvPr id="429202" name="Rectangle 146"/>
            <p:cNvSpPr>
              <a:spLocks noChangeArrowheads="1"/>
            </p:cNvSpPr>
            <p:nvPr userDrawn="1"/>
          </p:nvSpPr>
          <p:spPr bwMode="auto">
            <a:xfrm>
              <a:off x="1258" y="1975"/>
              <a:ext cx="64" cy="63"/>
            </a:xfrm>
            <a:prstGeom prst="rect">
              <a:avLst/>
            </a:prstGeom>
            <a:solidFill>
              <a:srgbClr val="CBCBCB"/>
            </a:solidFill>
            <a:ln w="9525">
              <a:noFill/>
              <a:miter lim="800000"/>
              <a:headEnd/>
              <a:tailEnd/>
            </a:ln>
          </p:spPr>
          <p:txBody>
            <a:bodyPr/>
            <a:lstStyle/>
            <a:p>
              <a:endParaRPr lang="en-US"/>
            </a:p>
          </p:txBody>
        </p:sp>
        <p:sp>
          <p:nvSpPr>
            <p:cNvPr id="429203" name="Rectangle 147"/>
            <p:cNvSpPr>
              <a:spLocks noChangeArrowheads="1"/>
            </p:cNvSpPr>
            <p:nvPr userDrawn="1"/>
          </p:nvSpPr>
          <p:spPr bwMode="auto">
            <a:xfrm>
              <a:off x="1258" y="1975"/>
              <a:ext cx="59" cy="58"/>
            </a:xfrm>
            <a:prstGeom prst="rect">
              <a:avLst/>
            </a:prstGeom>
            <a:solidFill>
              <a:schemeClr val="tx2"/>
            </a:solidFill>
            <a:ln w="12700">
              <a:solidFill>
                <a:srgbClr val="000000"/>
              </a:solidFill>
              <a:miter lim="800000"/>
              <a:headEnd/>
              <a:tailEnd/>
            </a:ln>
          </p:spPr>
          <p:txBody>
            <a:bodyPr/>
            <a:lstStyle/>
            <a:p>
              <a:endParaRPr lang="en-US"/>
            </a:p>
          </p:txBody>
        </p:sp>
        <p:sp>
          <p:nvSpPr>
            <p:cNvPr id="429204" name="Rectangle 148"/>
            <p:cNvSpPr>
              <a:spLocks noChangeArrowheads="1"/>
            </p:cNvSpPr>
            <p:nvPr userDrawn="1"/>
          </p:nvSpPr>
          <p:spPr bwMode="auto">
            <a:xfrm>
              <a:off x="1317" y="1975"/>
              <a:ext cx="59" cy="63"/>
            </a:xfrm>
            <a:prstGeom prst="rect">
              <a:avLst/>
            </a:prstGeom>
            <a:solidFill>
              <a:schemeClr val="tx2"/>
            </a:solidFill>
            <a:ln w="9525">
              <a:noFill/>
              <a:miter lim="800000"/>
              <a:headEnd/>
              <a:tailEnd/>
            </a:ln>
          </p:spPr>
          <p:txBody>
            <a:bodyPr/>
            <a:lstStyle/>
            <a:p>
              <a:endParaRPr lang="en-US"/>
            </a:p>
          </p:txBody>
        </p:sp>
        <p:sp>
          <p:nvSpPr>
            <p:cNvPr id="429205" name="Rectangle 149"/>
            <p:cNvSpPr>
              <a:spLocks noChangeArrowheads="1"/>
            </p:cNvSpPr>
            <p:nvPr userDrawn="1"/>
          </p:nvSpPr>
          <p:spPr bwMode="auto">
            <a:xfrm>
              <a:off x="1317" y="1975"/>
              <a:ext cx="55" cy="58"/>
            </a:xfrm>
            <a:prstGeom prst="rect">
              <a:avLst/>
            </a:prstGeom>
            <a:noFill/>
            <a:ln w="12700">
              <a:solidFill>
                <a:srgbClr val="000000"/>
              </a:solidFill>
              <a:miter lim="800000"/>
              <a:headEnd/>
              <a:tailEnd/>
            </a:ln>
          </p:spPr>
          <p:txBody>
            <a:bodyPr/>
            <a:lstStyle/>
            <a:p>
              <a:endParaRPr lang="en-US"/>
            </a:p>
          </p:txBody>
        </p:sp>
        <p:sp>
          <p:nvSpPr>
            <p:cNvPr id="429206" name="Freeform 150"/>
            <p:cNvSpPr>
              <a:spLocks/>
            </p:cNvSpPr>
            <p:nvPr userDrawn="1"/>
          </p:nvSpPr>
          <p:spPr bwMode="auto">
            <a:xfrm>
              <a:off x="148" y="1366"/>
              <a:ext cx="1298" cy="653"/>
            </a:xfrm>
            <a:custGeom>
              <a:avLst/>
              <a:gdLst/>
              <a:ahLst/>
              <a:cxnLst>
                <a:cxn ang="0">
                  <a:pos x="0" y="131"/>
                </a:cxn>
                <a:cxn ang="0">
                  <a:pos x="5" y="130"/>
                </a:cxn>
                <a:cxn ang="0">
                  <a:pos x="9" y="129"/>
                </a:cxn>
                <a:cxn ang="0">
                  <a:pos x="14" y="127"/>
                </a:cxn>
                <a:cxn ang="0">
                  <a:pos x="19" y="126"/>
                </a:cxn>
                <a:cxn ang="0">
                  <a:pos x="23" y="124"/>
                </a:cxn>
                <a:cxn ang="0">
                  <a:pos x="28" y="122"/>
                </a:cxn>
                <a:cxn ang="0">
                  <a:pos x="33" y="119"/>
                </a:cxn>
                <a:cxn ang="0">
                  <a:pos x="37" y="116"/>
                </a:cxn>
                <a:cxn ang="0">
                  <a:pos x="42" y="112"/>
                </a:cxn>
                <a:cxn ang="0">
                  <a:pos x="46" y="108"/>
                </a:cxn>
                <a:cxn ang="0">
                  <a:pos x="51" y="104"/>
                </a:cxn>
                <a:cxn ang="0">
                  <a:pos x="56" y="99"/>
                </a:cxn>
                <a:cxn ang="0">
                  <a:pos x="60" y="93"/>
                </a:cxn>
                <a:cxn ang="0">
                  <a:pos x="65" y="88"/>
                </a:cxn>
                <a:cxn ang="0">
                  <a:pos x="70" y="81"/>
                </a:cxn>
                <a:cxn ang="0">
                  <a:pos x="74" y="75"/>
                </a:cxn>
                <a:cxn ang="0">
                  <a:pos x="79" y="68"/>
                </a:cxn>
                <a:cxn ang="0">
                  <a:pos x="84" y="60"/>
                </a:cxn>
                <a:cxn ang="0">
                  <a:pos x="88" y="53"/>
                </a:cxn>
                <a:cxn ang="0">
                  <a:pos x="93" y="46"/>
                </a:cxn>
                <a:cxn ang="0">
                  <a:pos x="98" y="38"/>
                </a:cxn>
                <a:cxn ang="0">
                  <a:pos x="102" y="31"/>
                </a:cxn>
                <a:cxn ang="0">
                  <a:pos x="107" y="25"/>
                </a:cxn>
                <a:cxn ang="0">
                  <a:pos x="111" y="19"/>
                </a:cxn>
                <a:cxn ang="0">
                  <a:pos x="116" y="13"/>
                </a:cxn>
                <a:cxn ang="0">
                  <a:pos x="121" y="9"/>
                </a:cxn>
                <a:cxn ang="0">
                  <a:pos x="125" y="5"/>
                </a:cxn>
                <a:cxn ang="0">
                  <a:pos x="130" y="2"/>
                </a:cxn>
                <a:cxn ang="0">
                  <a:pos x="135" y="0"/>
                </a:cxn>
                <a:cxn ang="0">
                  <a:pos x="139" y="0"/>
                </a:cxn>
                <a:cxn ang="0">
                  <a:pos x="144" y="0"/>
                </a:cxn>
                <a:cxn ang="0">
                  <a:pos x="149" y="2"/>
                </a:cxn>
                <a:cxn ang="0">
                  <a:pos x="153" y="4"/>
                </a:cxn>
                <a:cxn ang="0">
                  <a:pos x="158" y="8"/>
                </a:cxn>
                <a:cxn ang="0">
                  <a:pos x="163" y="12"/>
                </a:cxn>
                <a:cxn ang="0">
                  <a:pos x="167" y="17"/>
                </a:cxn>
                <a:cxn ang="0">
                  <a:pos x="172" y="23"/>
                </a:cxn>
                <a:cxn ang="0">
                  <a:pos x="177" y="30"/>
                </a:cxn>
                <a:cxn ang="0">
                  <a:pos x="181" y="37"/>
                </a:cxn>
                <a:cxn ang="0">
                  <a:pos x="186" y="44"/>
                </a:cxn>
                <a:cxn ang="0">
                  <a:pos x="190" y="51"/>
                </a:cxn>
                <a:cxn ang="0">
                  <a:pos x="195" y="58"/>
                </a:cxn>
                <a:cxn ang="0">
                  <a:pos x="200" y="66"/>
                </a:cxn>
                <a:cxn ang="0">
                  <a:pos x="204" y="73"/>
                </a:cxn>
                <a:cxn ang="0">
                  <a:pos x="209" y="80"/>
                </a:cxn>
                <a:cxn ang="0">
                  <a:pos x="214" y="86"/>
                </a:cxn>
                <a:cxn ang="0">
                  <a:pos x="218" y="92"/>
                </a:cxn>
                <a:cxn ang="0">
                  <a:pos x="223" y="98"/>
                </a:cxn>
                <a:cxn ang="0">
                  <a:pos x="228" y="103"/>
                </a:cxn>
                <a:cxn ang="0">
                  <a:pos x="232" y="107"/>
                </a:cxn>
                <a:cxn ang="0">
                  <a:pos x="237" y="111"/>
                </a:cxn>
                <a:cxn ang="0">
                  <a:pos x="242" y="115"/>
                </a:cxn>
                <a:cxn ang="0">
                  <a:pos x="246" y="118"/>
                </a:cxn>
                <a:cxn ang="0">
                  <a:pos x="251" y="121"/>
                </a:cxn>
                <a:cxn ang="0">
                  <a:pos x="255" y="123"/>
                </a:cxn>
                <a:cxn ang="0">
                  <a:pos x="260" y="125"/>
                </a:cxn>
                <a:cxn ang="0">
                  <a:pos x="265" y="127"/>
                </a:cxn>
                <a:cxn ang="0">
                  <a:pos x="269" y="128"/>
                </a:cxn>
                <a:cxn ang="0">
                  <a:pos x="274" y="130"/>
                </a:cxn>
                <a:cxn ang="0">
                  <a:pos x="279" y="130"/>
                </a:cxn>
                <a:cxn ang="0">
                  <a:pos x="283" y="131"/>
                </a:cxn>
              </a:cxnLst>
              <a:rect l="0" t="0" r="r" b="b"/>
              <a:pathLst>
                <a:path w="283" h="131">
                  <a:moveTo>
                    <a:pt x="0" y="131"/>
                  </a:moveTo>
                  <a:lnTo>
                    <a:pt x="5" y="130"/>
                  </a:lnTo>
                  <a:lnTo>
                    <a:pt x="9" y="129"/>
                  </a:lnTo>
                  <a:lnTo>
                    <a:pt x="14" y="127"/>
                  </a:lnTo>
                  <a:lnTo>
                    <a:pt x="19" y="126"/>
                  </a:lnTo>
                  <a:lnTo>
                    <a:pt x="23" y="124"/>
                  </a:lnTo>
                  <a:lnTo>
                    <a:pt x="28" y="122"/>
                  </a:lnTo>
                  <a:lnTo>
                    <a:pt x="33" y="119"/>
                  </a:lnTo>
                  <a:lnTo>
                    <a:pt x="37" y="116"/>
                  </a:lnTo>
                  <a:lnTo>
                    <a:pt x="42" y="112"/>
                  </a:lnTo>
                  <a:lnTo>
                    <a:pt x="46" y="108"/>
                  </a:lnTo>
                  <a:lnTo>
                    <a:pt x="51" y="104"/>
                  </a:lnTo>
                  <a:lnTo>
                    <a:pt x="56" y="99"/>
                  </a:lnTo>
                  <a:lnTo>
                    <a:pt x="60" y="93"/>
                  </a:lnTo>
                  <a:lnTo>
                    <a:pt x="65" y="88"/>
                  </a:lnTo>
                  <a:lnTo>
                    <a:pt x="70" y="81"/>
                  </a:lnTo>
                  <a:lnTo>
                    <a:pt x="74" y="75"/>
                  </a:lnTo>
                  <a:lnTo>
                    <a:pt x="79" y="68"/>
                  </a:lnTo>
                  <a:lnTo>
                    <a:pt x="84" y="60"/>
                  </a:lnTo>
                  <a:lnTo>
                    <a:pt x="88" y="53"/>
                  </a:lnTo>
                  <a:lnTo>
                    <a:pt x="93" y="46"/>
                  </a:lnTo>
                  <a:lnTo>
                    <a:pt x="98" y="38"/>
                  </a:lnTo>
                  <a:lnTo>
                    <a:pt x="102" y="31"/>
                  </a:lnTo>
                  <a:lnTo>
                    <a:pt x="107" y="25"/>
                  </a:lnTo>
                  <a:lnTo>
                    <a:pt x="111" y="19"/>
                  </a:lnTo>
                  <a:lnTo>
                    <a:pt x="116" y="13"/>
                  </a:lnTo>
                  <a:lnTo>
                    <a:pt x="121" y="9"/>
                  </a:lnTo>
                  <a:lnTo>
                    <a:pt x="125" y="5"/>
                  </a:lnTo>
                  <a:lnTo>
                    <a:pt x="130" y="2"/>
                  </a:lnTo>
                  <a:lnTo>
                    <a:pt x="135" y="0"/>
                  </a:lnTo>
                  <a:lnTo>
                    <a:pt x="139" y="0"/>
                  </a:lnTo>
                  <a:lnTo>
                    <a:pt x="144" y="0"/>
                  </a:lnTo>
                  <a:lnTo>
                    <a:pt x="149" y="2"/>
                  </a:lnTo>
                  <a:lnTo>
                    <a:pt x="153" y="4"/>
                  </a:lnTo>
                  <a:lnTo>
                    <a:pt x="158" y="8"/>
                  </a:lnTo>
                  <a:lnTo>
                    <a:pt x="163" y="12"/>
                  </a:lnTo>
                  <a:lnTo>
                    <a:pt x="167" y="17"/>
                  </a:lnTo>
                  <a:lnTo>
                    <a:pt x="172" y="23"/>
                  </a:lnTo>
                  <a:lnTo>
                    <a:pt x="177" y="30"/>
                  </a:lnTo>
                  <a:lnTo>
                    <a:pt x="181" y="37"/>
                  </a:lnTo>
                  <a:lnTo>
                    <a:pt x="186" y="44"/>
                  </a:lnTo>
                  <a:lnTo>
                    <a:pt x="190" y="51"/>
                  </a:lnTo>
                  <a:lnTo>
                    <a:pt x="195" y="58"/>
                  </a:lnTo>
                  <a:lnTo>
                    <a:pt x="200" y="66"/>
                  </a:lnTo>
                  <a:lnTo>
                    <a:pt x="204" y="73"/>
                  </a:lnTo>
                  <a:lnTo>
                    <a:pt x="209" y="80"/>
                  </a:lnTo>
                  <a:lnTo>
                    <a:pt x="214" y="86"/>
                  </a:lnTo>
                  <a:lnTo>
                    <a:pt x="218" y="92"/>
                  </a:lnTo>
                  <a:lnTo>
                    <a:pt x="223" y="98"/>
                  </a:lnTo>
                  <a:lnTo>
                    <a:pt x="228" y="103"/>
                  </a:lnTo>
                  <a:lnTo>
                    <a:pt x="232" y="107"/>
                  </a:lnTo>
                  <a:lnTo>
                    <a:pt x="237" y="111"/>
                  </a:lnTo>
                  <a:lnTo>
                    <a:pt x="242" y="115"/>
                  </a:lnTo>
                  <a:lnTo>
                    <a:pt x="246" y="118"/>
                  </a:lnTo>
                  <a:lnTo>
                    <a:pt x="251" y="121"/>
                  </a:lnTo>
                  <a:lnTo>
                    <a:pt x="255" y="123"/>
                  </a:lnTo>
                  <a:lnTo>
                    <a:pt x="260" y="125"/>
                  </a:lnTo>
                  <a:lnTo>
                    <a:pt x="265" y="127"/>
                  </a:lnTo>
                  <a:lnTo>
                    <a:pt x="269" y="128"/>
                  </a:lnTo>
                  <a:lnTo>
                    <a:pt x="274" y="130"/>
                  </a:lnTo>
                  <a:lnTo>
                    <a:pt x="279" y="130"/>
                  </a:lnTo>
                  <a:lnTo>
                    <a:pt x="283" y="131"/>
                  </a:lnTo>
                </a:path>
              </a:pathLst>
            </a:custGeom>
            <a:noFill/>
            <a:ln w="12700">
              <a:solidFill>
                <a:srgbClr val="000000"/>
              </a:solidFill>
              <a:prstDash val="solid"/>
              <a:round/>
              <a:headEnd/>
              <a:tailEnd/>
            </a:ln>
          </p:spPr>
          <p:txBody>
            <a:bodyPr/>
            <a:lstStyle/>
            <a:p>
              <a:endParaRPr lang="en-US"/>
            </a:p>
          </p:txBody>
        </p:sp>
        <p:sp>
          <p:nvSpPr>
            <p:cNvPr id="429207" name="Freeform 151"/>
            <p:cNvSpPr>
              <a:spLocks/>
            </p:cNvSpPr>
            <p:nvPr userDrawn="1"/>
          </p:nvSpPr>
          <p:spPr bwMode="auto">
            <a:xfrm>
              <a:off x="148" y="1366"/>
              <a:ext cx="1298" cy="653"/>
            </a:xfrm>
            <a:custGeom>
              <a:avLst/>
              <a:gdLst/>
              <a:ahLst/>
              <a:cxnLst>
                <a:cxn ang="0">
                  <a:pos x="0" y="131"/>
                </a:cxn>
                <a:cxn ang="0">
                  <a:pos x="5" y="130"/>
                </a:cxn>
                <a:cxn ang="0">
                  <a:pos x="9" y="129"/>
                </a:cxn>
                <a:cxn ang="0">
                  <a:pos x="14" y="127"/>
                </a:cxn>
                <a:cxn ang="0">
                  <a:pos x="19" y="126"/>
                </a:cxn>
                <a:cxn ang="0">
                  <a:pos x="23" y="124"/>
                </a:cxn>
                <a:cxn ang="0">
                  <a:pos x="28" y="122"/>
                </a:cxn>
                <a:cxn ang="0">
                  <a:pos x="33" y="119"/>
                </a:cxn>
                <a:cxn ang="0">
                  <a:pos x="37" y="116"/>
                </a:cxn>
                <a:cxn ang="0">
                  <a:pos x="42" y="112"/>
                </a:cxn>
                <a:cxn ang="0">
                  <a:pos x="46" y="108"/>
                </a:cxn>
                <a:cxn ang="0">
                  <a:pos x="51" y="104"/>
                </a:cxn>
                <a:cxn ang="0">
                  <a:pos x="56" y="99"/>
                </a:cxn>
                <a:cxn ang="0">
                  <a:pos x="60" y="93"/>
                </a:cxn>
                <a:cxn ang="0">
                  <a:pos x="65" y="88"/>
                </a:cxn>
                <a:cxn ang="0">
                  <a:pos x="70" y="81"/>
                </a:cxn>
                <a:cxn ang="0">
                  <a:pos x="74" y="75"/>
                </a:cxn>
                <a:cxn ang="0">
                  <a:pos x="79" y="68"/>
                </a:cxn>
                <a:cxn ang="0">
                  <a:pos x="84" y="60"/>
                </a:cxn>
                <a:cxn ang="0">
                  <a:pos x="88" y="53"/>
                </a:cxn>
                <a:cxn ang="0">
                  <a:pos x="93" y="46"/>
                </a:cxn>
                <a:cxn ang="0">
                  <a:pos x="98" y="38"/>
                </a:cxn>
                <a:cxn ang="0">
                  <a:pos x="102" y="31"/>
                </a:cxn>
                <a:cxn ang="0">
                  <a:pos x="107" y="25"/>
                </a:cxn>
                <a:cxn ang="0">
                  <a:pos x="111" y="19"/>
                </a:cxn>
                <a:cxn ang="0">
                  <a:pos x="116" y="13"/>
                </a:cxn>
                <a:cxn ang="0">
                  <a:pos x="121" y="9"/>
                </a:cxn>
                <a:cxn ang="0">
                  <a:pos x="125" y="5"/>
                </a:cxn>
                <a:cxn ang="0">
                  <a:pos x="130" y="2"/>
                </a:cxn>
                <a:cxn ang="0">
                  <a:pos x="135" y="0"/>
                </a:cxn>
                <a:cxn ang="0">
                  <a:pos x="139" y="0"/>
                </a:cxn>
                <a:cxn ang="0">
                  <a:pos x="144" y="0"/>
                </a:cxn>
                <a:cxn ang="0">
                  <a:pos x="149" y="2"/>
                </a:cxn>
                <a:cxn ang="0">
                  <a:pos x="153" y="4"/>
                </a:cxn>
                <a:cxn ang="0">
                  <a:pos x="158" y="8"/>
                </a:cxn>
                <a:cxn ang="0">
                  <a:pos x="163" y="12"/>
                </a:cxn>
                <a:cxn ang="0">
                  <a:pos x="167" y="17"/>
                </a:cxn>
                <a:cxn ang="0">
                  <a:pos x="172" y="23"/>
                </a:cxn>
                <a:cxn ang="0">
                  <a:pos x="177" y="30"/>
                </a:cxn>
                <a:cxn ang="0">
                  <a:pos x="181" y="37"/>
                </a:cxn>
                <a:cxn ang="0">
                  <a:pos x="186" y="44"/>
                </a:cxn>
                <a:cxn ang="0">
                  <a:pos x="190" y="51"/>
                </a:cxn>
                <a:cxn ang="0">
                  <a:pos x="195" y="58"/>
                </a:cxn>
                <a:cxn ang="0">
                  <a:pos x="200" y="66"/>
                </a:cxn>
                <a:cxn ang="0">
                  <a:pos x="204" y="73"/>
                </a:cxn>
                <a:cxn ang="0">
                  <a:pos x="209" y="80"/>
                </a:cxn>
                <a:cxn ang="0">
                  <a:pos x="214" y="86"/>
                </a:cxn>
                <a:cxn ang="0">
                  <a:pos x="218" y="92"/>
                </a:cxn>
                <a:cxn ang="0">
                  <a:pos x="223" y="98"/>
                </a:cxn>
                <a:cxn ang="0">
                  <a:pos x="228" y="103"/>
                </a:cxn>
                <a:cxn ang="0">
                  <a:pos x="232" y="107"/>
                </a:cxn>
                <a:cxn ang="0">
                  <a:pos x="237" y="111"/>
                </a:cxn>
                <a:cxn ang="0">
                  <a:pos x="242" y="115"/>
                </a:cxn>
                <a:cxn ang="0">
                  <a:pos x="246" y="118"/>
                </a:cxn>
                <a:cxn ang="0">
                  <a:pos x="251" y="121"/>
                </a:cxn>
                <a:cxn ang="0">
                  <a:pos x="255" y="123"/>
                </a:cxn>
                <a:cxn ang="0">
                  <a:pos x="260" y="125"/>
                </a:cxn>
                <a:cxn ang="0">
                  <a:pos x="265" y="127"/>
                </a:cxn>
                <a:cxn ang="0">
                  <a:pos x="269" y="128"/>
                </a:cxn>
                <a:cxn ang="0">
                  <a:pos x="274" y="130"/>
                </a:cxn>
                <a:cxn ang="0">
                  <a:pos x="279" y="130"/>
                </a:cxn>
                <a:cxn ang="0">
                  <a:pos x="283" y="131"/>
                </a:cxn>
              </a:cxnLst>
              <a:rect l="0" t="0" r="r" b="b"/>
              <a:pathLst>
                <a:path w="283" h="131">
                  <a:moveTo>
                    <a:pt x="0" y="131"/>
                  </a:moveTo>
                  <a:lnTo>
                    <a:pt x="5" y="130"/>
                  </a:lnTo>
                  <a:lnTo>
                    <a:pt x="9" y="129"/>
                  </a:lnTo>
                  <a:lnTo>
                    <a:pt x="14" y="127"/>
                  </a:lnTo>
                  <a:lnTo>
                    <a:pt x="19" y="126"/>
                  </a:lnTo>
                  <a:lnTo>
                    <a:pt x="23" y="124"/>
                  </a:lnTo>
                  <a:lnTo>
                    <a:pt x="28" y="122"/>
                  </a:lnTo>
                  <a:lnTo>
                    <a:pt x="33" y="119"/>
                  </a:lnTo>
                  <a:lnTo>
                    <a:pt x="37" y="116"/>
                  </a:lnTo>
                  <a:lnTo>
                    <a:pt x="42" y="112"/>
                  </a:lnTo>
                  <a:lnTo>
                    <a:pt x="46" y="108"/>
                  </a:lnTo>
                  <a:lnTo>
                    <a:pt x="51" y="104"/>
                  </a:lnTo>
                  <a:lnTo>
                    <a:pt x="56" y="99"/>
                  </a:lnTo>
                  <a:lnTo>
                    <a:pt x="60" y="93"/>
                  </a:lnTo>
                  <a:lnTo>
                    <a:pt x="65" y="88"/>
                  </a:lnTo>
                  <a:lnTo>
                    <a:pt x="70" y="81"/>
                  </a:lnTo>
                  <a:lnTo>
                    <a:pt x="74" y="75"/>
                  </a:lnTo>
                  <a:lnTo>
                    <a:pt x="79" y="68"/>
                  </a:lnTo>
                  <a:lnTo>
                    <a:pt x="84" y="60"/>
                  </a:lnTo>
                  <a:lnTo>
                    <a:pt x="88" y="53"/>
                  </a:lnTo>
                  <a:lnTo>
                    <a:pt x="93" y="46"/>
                  </a:lnTo>
                  <a:lnTo>
                    <a:pt x="98" y="38"/>
                  </a:lnTo>
                  <a:lnTo>
                    <a:pt x="102" y="31"/>
                  </a:lnTo>
                  <a:lnTo>
                    <a:pt x="107" y="25"/>
                  </a:lnTo>
                  <a:lnTo>
                    <a:pt x="111" y="19"/>
                  </a:lnTo>
                  <a:lnTo>
                    <a:pt x="116" y="13"/>
                  </a:lnTo>
                  <a:lnTo>
                    <a:pt x="121" y="9"/>
                  </a:lnTo>
                  <a:lnTo>
                    <a:pt x="125" y="5"/>
                  </a:lnTo>
                  <a:lnTo>
                    <a:pt x="130" y="2"/>
                  </a:lnTo>
                  <a:lnTo>
                    <a:pt x="135" y="0"/>
                  </a:lnTo>
                  <a:lnTo>
                    <a:pt x="139" y="0"/>
                  </a:lnTo>
                  <a:lnTo>
                    <a:pt x="144" y="0"/>
                  </a:lnTo>
                  <a:lnTo>
                    <a:pt x="149" y="2"/>
                  </a:lnTo>
                  <a:lnTo>
                    <a:pt x="153" y="4"/>
                  </a:lnTo>
                  <a:lnTo>
                    <a:pt x="158" y="8"/>
                  </a:lnTo>
                  <a:lnTo>
                    <a:pt x="163" y="12"/>
                  </a:lnTo>
                  <a:lnTo>
                    <a:pt x="167" y="17"/>
                  </a:lnTo>
                  <a:lnTo>
                    <a:pt x="172" y="23"/>
                  </a:lnTo>
                  <a:lnTo>
                    <a:pt x="177" y="30"/>
                  </a:lnTo>
                  <a:lnTo>
                    <a:pt x="181" y="37"/>
                  </a:lnTo>
                  <a:lnTo>
                    <a:pt x="186" y="44"/>
                  </a:lnTo>
                  <a:lnTo>
                    <a:pt x="190" y="51"/>
                  </a:lnTo>
                  <a:lnTo>
                    <a:pt x="195" y="58"/>
                  </a:lnTo>
                  <a:lnTo>
                    <a:pt x="200" y="66"/>
                  </a:lnTo>
                  <a:lnTo>
                    <a:pt x="204" y="73"/>
                  </a:lnTo>
                  <a:lnTo>
                    <a:pt x="209" y="80"/>
                  </a:lnTo>
                  <a:lnTo>
                    <a:pt x="214" y="86"/>
                  </a:lnTo>
                  <a:lnTo>
                    <a:pt x="218" y="92"/>
                  </a:lnTo>
                  <a:lnTo>
                    <a:pt x="223" y="98"/>
                  </a:lnTo>
                  <a:lnTo>
                    <a:pt x="228" y="103"/>
                  </a:lnTo>
                  <a:lnTo>
                    <a:pt x="232" y="107"/>
                  </a:lnTo>
                  <a:lnTo>
                    <a:pt x="237" y="111"/>
                  </a:lnTo>
                  <a:lnTo>
                    <a:pt x="242" y="115"/>
                  </a:lnTo>
                  <a:lnTo>
                    <a:pt x="246" y="118"/>
                  </a:lnTo>
                  <a:lnTo>
                    <a:pt x="251" y="121"/>
                  </a:lnTo>
                  <a:lnTo>
                    <a:pt x="255" y="123"/>
                  </a:lnTo>
                  <a:lnTo>
                    <a:pt x="260" y="125"/>
                  </a:lnTo>
                  <a:lnTo>
                    <a:pt x="265" y="127"/>
                  </a:lnTo>
                  <a:lnTo>
                    <a:pt x="269" y="128"/>
                  </a:lnTo>
                  <a:lnTo>
                    <a:pt x="274" y="130"/>
                  </a:lnTo>
                  <a:lnTo>
                    <a:pt x="279" y="130"/>
                  </a:lnTo>
                  <a:lnTo>
                    <a:pt x="283" y="131"/>
                  </a:lnTo>
                </a:path>
              </a:pathLst>
            </a:custGeom>
            <a:noFill/>
            <a:ln w="28575" cmpd="sng">
              <a:solidFill>
                <a:srgbClr val="CC6600"/>
              </a:solidFill>
              <a:prstDash val="solid"/>
              <a:round/>
              <a:headEnd/>
              <a:tailEnd/>
            </a:ln>
          </p:spPr>
          <p:txBody>
            <a:bodyPr/>
            <a:lstStyle/>
            <a:p>
              <a:endParaRPr lang="en-US"/>
            </a:p>
          </p:txBody>
        </p:sp>
        <p:sp>
          <p:nvSpPr>
            <p:cNvPr id="429208" name="Line 152"/>
            <p:cNvSpPr>
              <a:spLocks noChangeShapeType="1"/>
            </p:cNvSpPr>
            <p:nvPr userDrawn="1"/>
          </p:nvSpPr>
          <p:spPr bwMode="auto">
            <a:xfrm>
              <a:off x="148" y="2033"/>
              <a:ext cx="1321" cy="1"/>
            </a:xfrm>
            <a:prstGeom prst="line">
              <a:avLst/>
            </a:prstGeom>
            <a:noFill/>
            <a:ln w="12700">
              <a:solidFill>
                <a:schemeClr val="bg2"/>
              </a:solidFill>
              <a:round/>
              <a:headEnd/>
              <a:tailEnd/>
            </a:ln>
          </p:spPr>
          <p:txBody>
            <a:bodyPr/>
            <a:lstStyle/>
            <a:p>
              <a:endParaRPr lang="en-US"/>
            </a:p>
          </p:txBody>
        </p:sp>
        <p:sp>
          <p:nvSpPr>
            <p:cNvPr id="429209" name="Line 153"/>
            <p:cNvSpPr>
              <a:spLocks noChangeShapeType="1"/>
            </p:cNvSpPr>
            <p:nvPr userDrawn="1"/>
          </p:nvSpPr>
          <p:spPr bwMode="auto">
            <a:xfrm flipV="1">
              <a:off x="148" y="1078"/>
              <a:ext cx="1" cy="955"/>
            </a:xfrm>
            <a:prstGeom prst="line">
              <a:avLst/>
            </a:prstGeom>
            <a:noFill/>
            <a:ln w="12700">
              <a:solidFill>
                <a:schemeClr val="bg2"/>
              </a:solidFill>
              <a:round/>
              <a:headEnd/>
              <a:tailEnd/>
            </a:ln>
          </p:spPr>
          <p:txBody>
            <a:bodyPr/>
            <a:lstStyle/>
            <a:p>
              <a:endParaRPr lang="en-US"/>
            </a:p>
          </p:txBody>
        </p:sp>
      </p:grpSp>
      <p:graphicFrame>
        <p:nvGraphicFramePr>
          <p:cNvPr id="691207" name="Object 1031"/>
          <p:cNvGraphicFramePr>
            <a:graphicFrameLocks noChangeAspect="1"/>
          </p:cNvGraphicFramePr>
          <p:nvPr/>
        </p:nvGraphicFramePr>
        <p:xfrm>
          <a:off x="307975" y="3489325"/>
          <a:ext cx="1935163" cy="2276475"/>
        </p:xfrm>
        <a:graphic>
          <a:graphicData uri="http://schemas.openxmlformats.org/presentationml/2006/ole">
            <mc:AlternateContent xmlns:mc="http://schemas.openxmlformats.org/markup-compatibility/2006">
              <mc:Choice xmlns:v="urn:schemas-microsoft-com:vml" Requires="v">
                <p:oleObj spid="_x0000_s691209" name="SPW 8.0 Graph" r:id="rId3" imgW="3566880" imgH="4197960" progId="">
                  <p:embed/>
                </p:oleObj>
              </mc:Choice>
              <mc:Fallback>
                <p:oleObj name="SPW 8.0 Graph" r:id="rId3" imgW="3566880" imgH="4197960" progId="">
                  <p:embed/>
                  <p:pic>
                    <p:nvPicPr>
                      <p:cNvPr id="0" name="Picture 1031"/>
                      <p:cNvPicPr>
                        <a:picLocks noChangeAspect="1" noChangeArrowheads="1"/>
                      </p:cNvPicPr>
                      <p:nvPr/>
                    </p:nvPicPr>
                    <p:blipFill>
                      <a:blip r:embed="rId4">
                        <a:lum contrast="20000"/>
                        <a:extLst>
                          <a:ext uri="{28A0092B-C50C-407E-A947-70E740481C1C}">
                            <a14:useLocalDpi xmlns:a14="http://schemas.microsoft.com/office/drawing/2010/main" val="0"/>
                          </a:ext>
                        </a:extLst>
                      </a:blip>
                      <a:srcRect t="10020"/>
                      <a:stretch>
                        <a:fillRect/>
                      </a:stretch>
                    </p:blipFill>
                    <p:spPr bwMode="auto">
                      <a:xfrm>
                        <a:off x="307975" y="3489325"/>
                        <a:ext cx="1935163"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91208" name="Picture 1032" descr="Color Logo"/>
          <p:cNvPicPr>
            <a:picLocks noChangeAspect="1" noChangeArrowheads="1"/>
          </p:cNvPicPr>
          <p:nvPr userDrawn="1"/>
        </p:nvPicPr>
        <p:blipFill>
          <a:blip r:embed="rId5" cstate="print"/>
          <a:srcRect/>
          <a:stretch>
            <a:fillRect/>
          </a:stretch>
        </p:blipFill>
        <p:spPr bwMode="auto">
          <a:xfrm>
            <a:off x="5122863" y="5659438"/>
            <a:ext cx="1676400" cy="577850"/>
          </a:xfrm>
          <a:prstGeom prst="rect">
            <a:avLst/>
          </a:prstGeom>
          <a:noFill/>
        </p:spPr>
      </p:pic>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612FAA0-6BA7-45B0-A3FC-6FE7A82408E6}" type="slidenum">
              <a:rPr lang="en-US"/>
              <a:pPr/>
              <a:t>‹#›</a:t>
            </a:fld>
            <a:endParaRPr lang="en-US"/>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52400"/>
            <a:ext cx="203835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152400"/>
            <a:ext cx="596265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9DA6800-9AB9-4305-B2D5-ECF3B3DB823C}" type="slidenum">
              <a:rPr lang="en-US"/>
              <a:pPr/>
              <a:t>‹#›</a:t>
            </a:fld>
            <a:endParaRPr lang="en-US"/>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153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525588"/>
            <a:ext cx="4000500" cy="4570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525588"/>
            <a:ext cx="4000500" cy="4570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7239000" y="6400800"/>
            <a:ext cx="1905000" cy="457200"/>
          </a:xfrm>
        </p:spPr>
        <p:txBody>
          <a:bodyPr/>
          <a:lstStyle>
            <a:lvl1pPr>
              <a:defRPr/>
            </a:lvl1pPr>
          </a:lstStyle>
          <a:p>
            <a:fld id="{18D95653-6816-4F78-82D7-6B420E52606E}" type="slidenum">
              <a:rPr lang="en-US"/>
              <a:pPr/>
              <a:t>‹#›</a:t>
            </a:fld>
            <a:endParaRPr 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153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525588"/>
            <a:ext cx="4000500" cy="4570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86300" y="1525588"/>
            <a:ext cx="4000500" cy="2208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86300" y="3886200"/>
            <a:ext cx="40005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7239000" y="6400800"/>
            <a:ext cx="1905000" cy="457200"/>
          </a:xfrm>
        </p:spPr>
        <p:txBody>
          <a:bodyPr/>
          <a:lstStyle>
            <a:lvl1pPr>
              <a:defRPr/>
            </a:lvl1pPr>
          </a:lstStyle>
          <a:p>
            <a:fld id="{455E7E8A-7190-46B5-AA80-BFA7E730EAD7}" type="slidenum">
              <a:rPr lang="en-US"/>
              <a:pPr/>
              <a:t>‹#›</a:t>
            </a:fld>
            <a:endParaRPr lang="en-US"/>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153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525588"/>
            <a:ext cx="4000500" cy="4570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86300" y="1525588"/>
            <a:ext cx="4000500" cy="4570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7239000" y="6400800"/>
            <a:ext cx="1905000" cy="457200"/>
          </a:xfrm>
        </p:spPr>
        <p:txBody>
          <a:bodyPr/>
          <a:lstStyle>
            <a:lvl1pPr>
              <a:defRPr/>
            </a:lvl1pPr>
          </a:lstStyle>
          <a:p>
            <a:fld id="{30B99E67-863F-41B2-9147-5BFA7CDBB4C2}" type="slidenum">
              <a:rPr lang="en-US"/>
              <a:pPr/>
              <a:t>‹#›</a:t>
            </a:fld>
            <a:endParaRPr lang="en-US"/>
          </a:p>
        </p:txBody>
      </p:sp>
    </p:spTree>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153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525588"/>
            <a:ext cx="4000500" cy="2208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3400" y="3886200"/>
            <a:ext cx="40005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86300" y="1525588"/>
            <a:ext cx="4000500" cy="4570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7239000" y="6400800"/>
            <a:ext cx="1905000" cy="457200"/>
          </a:xfrm>
        </p:spPr>
        <p:txBody>
          <a:bodyPr/>
          <a:lstStyle>
            <a:lvl1pPr>
              <a:defRPr/>
            </a:lvl1pPr>
          </a:lstStyle>
          <a:p>
            <a:fld id="{EFA1C1E9-0AD7-46D5-99EA-FC8B29D92610}" type="slidenum">
              <a:rPr lang="en-US"/>
              <a:pPr/>
              <a:t>‹#›</a:t>
            </a:fld>
            <a:endParaRPr lang="en-US"/>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153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533400" y="1525588"/>
            <a:ext cx="4000500" cy="4570412"/>
          </a:xfrm>
        </p:spPr>
        <p:txBody>
          <a:bodyPr/>
          <a:lstStyle/>
          <a:p>
            <a:endParaRPr lang="en-US"/>
          </a:p>
        </p:txBody>
      </p:sp>
      <p:sp>
        <p:nvSpPr>
          <p:cNvPr id="4" name="Text Placeholder 3"/>
          <p:cNvSpPr>
            <a:spLocks noGrp="1"/>
          </p:cNvSpPr>
          <p:nvPr>
            <p:ph type="body" sz="half" idx="2"/>
          </p:nvPr>
        </p:nvSpPr>
        <p:spPr>
          <a:xfrm>
            <a:off x="4686300" y="1525588"/>
            <a:ext cx="4000500" cy="4570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7239000" y="6400800"/>
            <a:ext cx="1905000" cy="457200"/>
          </a:xfrm>
        </p:spPr>
        <p:txBody>
          <a:bodyPr/>
          <a:lstStyle>
            <a:lvl1pPr>
              <a:defRPr/>
            </a:lvl1pPr>
          </a:lstStyle>
          <a:p>
            <a:fld id="{98CA93C5-64CA-4AAA-ADF7-767A991F6C27}" type="slidenum">
              <a:rPr lang="en-US"/>
              <a:pPr/>
              <a:t>‹#›</a:t>
            </a:fld>
            <a:endParaRPr lang="en-US"/>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153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525588"/>
            <a:ext cx="4000500" cy="4570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86300" y="1525588"/>
            <a:ext cx="4000500" cy="4570412"/>
          </a:xfrm>
        </p:spPr>
        <p:txBody>
          <a:bodyPr/>
          <a:lstStyle/>
          <a:p>
            <a:endParaRPr lang="en-US"/>
          </a:p>
        </p:txBody>
      </p:sp>
      <p:sp>
        <p:nvSpPr>
          <p:cNvPr id="5" name="Slide Number Placeholder 4"/>
          <p:cNvSpPr>
            <a:spLocks noGrp="1"/>
          </p:cNvSpPr>
          <p:nvPr>
            <p:ph type="sldNum" sz="quarter" idx="10"/>
          </p:nvPr>
        </p:nvSpPr>
        <p:spPr>
          <a:xfrm>
            <a:off x="7239000" y="6400800"/>
            <a:ext cx="1905000" cy="457200"/>
          </a:xfrm>
        </p:spPr>
        <p:txBody>
          <a:bodyPr/>
          <a:lstStyle>
            <a:lvl1pPr>
              <a:defRPr/>
            </a:lvl1pPr>
          </a:lstStyle>
          <a:p>
            <a:fld id="{8251966C-D269-4CC8-9E45-E8B3FC922299}" type="slidenum">
              <a:rPr lang="en-US"/>
              <a:pPr/>
              <a:t>‹#›</a:t>
            </a:fld>
            <a:endParaRPr lang="en-US"/>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153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33400" y="1525588"/>
            <a:ext cx="8153400" cy="4570412"/>
          </a:xfrm>
        </p:spPr>
        <p:txBody>
          <a:bodyPr/>
          <a:lstStyle/>
          <a:p>
            <a:endParaRPr lang="en-US"/>
          </a:p>
        </p:txBody>
      </p:sp>
      <p:sp>
        <p:nvSpPr>
          <p:cNvPr id="4" name="Slide Number Placeholder 3"/>
          <p:cNvSpPr>
            <a:spLocks noGrp="1"/>
          </p:cNvSpPr>
          <p:nvPr>
            <p:ph type="sldNum" sz="quarter" idx="10"/>
          </p:nvPr>
        </p:nvSpPr>
        <p:spPr>
          <a:xfrm>
            <a:off x="7239000" y="6400800"/>
            <a:ext cx="1905000" cy="457200"/>
          </a:xfrm>
        </p:spPr>
        <p:txBody>
          <a:bodyPr/>
          <a:lstStyle>
            <a:lvl1pPr>
              <a:defRPr/>
            </a:lvl1pPr>
          </a:lstStyle>
          <a:p>
            <a:fld id="{48BC0410-76DF-406E-9167-60104565F483}" type="slidenum">
              <a:rPr lang="en-US"/>
              <a:pPr/>
              <a:t>‹#›</a:t>
            </a:fld>
            <a:endParaRPr lang="en-US"/>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B25CBD3-95DC-4B14-8238-E9EF21F9B3CF}" type="slidenum">
              <a:rPr lang="en-US"/>
              <a:pPr/>
              <a:t>‹#›</a:t>
            </a:fld>
            <a:endParaRPr 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2D084B36-0E2F-4176-BEC5-2F45DE3D8C59}" type="slidenum">
              <a:rPr lang="en-US"/>
              <a:pPr/>
              <a:t>‹#›</a:t>
            </a:fld>
            <a:endParaRPr lang="en-US"/>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525588"/>
            <a:ext cx="4000500" cy="4570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525588"/>
            <a:ext cx="4000500" cy="4570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C32E675F-9FB8-4187-ADE4-447314A423B5}" type="slidenum">
              <a:rPr lang="en-US"/>
              <a:pPr/>
              <a:t>‹#›</a:t>
            </a:fld>
            <a:endParaRPr lang="en-US"/>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D96D7DB8-971E-4CB9-AEA0-51B64960E6B5}" type="slidenum">
              <a:rPr lang="en-US"/>
              <a:pPr/>
              <a:t>‹#›</a:t>
            </a:fld>
            <a:endParaRPr lang="en-US"/>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593EF2B-08E7-4C15-ABD2-8874DDE9FB4F}" type="slidenum">
              <a:rPr lang="en-US"/>
              <a:pPr/>
              <a:t>‹#›</a:t>
            </a:fld>
            <a:endParaRPr lang="en-US"/>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2B2E6700-08D0-4B60-9235-5B4D318A3000}" type="slidenum">
              <a:rPr lang="en-US"/>
              <a:pPr/>
              <a:t>‹#›</a:t>
            </a:fld>
            <a:endParaRPr lang="en-US"/>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24519AF-2DB0-49B9-A832-E4D03A3C63B2}" type="slidenum">
              <a:rPr lang="en-US"/>
              <a:pPr/>
              <a:t>‹#›</a:t>
            </a:fld>
            <a:endParaRPr lang="en-US"/>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262514A3-CB24-4F99-A33A-94D0FCF9A661}" type="slidenum">
              <a:rPr lang="en-US"/>
              <a:pPr/>
              <a:t>‹#›</a:t>
            </a:fld>
            <a:endParaRPr lang="en-US"/>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8035" name="Rectangle 1027"/>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r">
              <a:defRPr sz="1400"/>
            </a:lvl1pPr>
          </a:lstStyle>
          <a:p>
            <a:fld id="{9BEF6B78-5BA1-4248-8A54-132018D153A7}" type="slidenum">
              <a:rPr lang="en-US"/>
              <a:pPr/>
              <a:t>‹#›</a:t>
            </a:fld>
            <a:endParaRPr lang="en-US"/>
          </a:p>
        </p:txBody>
      </p:sp>
      <p:sp>
        <p:nvSpPr>
          <p:cNvPr id="428036" name="Rectangle 1028"/>
          <p:cNvSpPr>
            <a:spLocks noGrp="1" noChangeArrowheads="1"/>
          </p:cNvSpPr>
          <p:nvPr>
            <p:ph type="title"/>
          </p:nvPr>
        </p:nvSpPr>
        <p:spPr bwMode="auto">
          <a:xfrm>
            <a:off x="533400" y="152400"/>
            <a:ext cx="8153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28037" name="Rectangle 1029"/>
          <p:cNvSpPr>
            <a:spLocks noGrp="1" noChangeArrowheads="1"/>
          </p:cNvSpPr>
          <p:nvPr>
            <p:ph type="body" idx="1"/>
          </p:nvPr>
        </p:nvSpPr>
        <p:spPr bwMode="auto">
          <a:xfrm>
            <a:off x="533400" y="1525588"/>
            <a:ext cx="8153400" cy="4570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grpSp>
        <p:nvGrpSpPr>
          <p:cNvPr id="428042" name="Group 1034"/>
          <p:cNvGrpSpPr>
            <a:grpSpLocks/>
          </p:cNvGrpSpPr>
          <p:nvPr userDrawn="1"/>
        </p:nvGrpSpPr>
        <p:grpSpPr bwMode="auto">
          <a:xfrm>
            <a:off x="539750" y="1268413"/>
            <a:ext cx="8604250" cy="160337"/>
            <a:chOff x="340" y="799"/>
            <a:chExt cx="5420" cy="101"/>
          </a:xfrm>
        </p:grpSpPr>
        <p:pic>
          <p:nvPicPr>
            <p:cNvPr id="428043" name="Picture 1035" descr="Stones"/>
            <p:cNvPicPr>
              <a:picLocks noChangeAspect="1" noChangeArrowheads="1"/>
            </p:cNvPicPr>
            <p:nvPr userDrawn="1"/>
          </p:nvPicPr>
          <p:blipFill>
            <a:blip r:embed="rId20" cstate="print"/>
            <a:srcRect/>
            <a:stretch>
              <a:fillRect/>
            </a:stretch>
          </p:blipFill>
          <p:spPr bwMode="auto">
            <a:xfrm>
              <a:off x="340" y="799"/>
              <a:ext cx="5420" cy="77"/>
            </a:xfrm>
            <a:prstGeom prst="rect">
              <a:avLst/>
            </a:prstGeom>
            <a:noFill/>
          </p:spPr>
        </p:pic>
        <p:sp>
          <p:nvSpPr>
            <p:cNvPr id="428044" name="Line 1036"/>
            <p:cNvSpPr>
              <a:spLocks noChangeShapeType="1"/>
            </p:cNvSpPr>
            <p:nvPr userDrawn="1"/>
          </p:nvSpPr>
          <p:spPr bwMode="auto">
            <a:xfrm>
              <a:off x="1827" y="900"/>
              <a:ext cx="3933" cy="0"/>
            </a:xfrm>
            <a:prstGeom prst="line">
              <a:avLst/>
            </a:prstGeom>
            <a:noFill/>
            <a:ln w="76200">
              <a:solidFill>
                <a:srgbClr val="A50021"/>
              </a:solidFill>
              <a:round/>
              <a:headEnd type="none" w="sm" len="sm"/>
              <a:tailEnd type="none" w="sm" len="sm"/>
            </a:ln>
            <a:effectLst/>
          </p:spPr>
          <p:txBody>
            <a:bodyPr/>
            <a:lstStyle/>
            <a:p>
              <a:endParaRPr lang="en-US"/>
            </a:p>
          </p:txBody>
        </p:sp>
      </p:grpSp>
      <p:pic>
        <p:nvPicPr>
          <p:cNvPr id="428047" name="Picture 1039" descr="Color Logo"/>
          <p:cNvPicPr>
            <a:picLocks noChangeAspect="1" noChangeArrowheads="1"/>
          </p:cNvPicPr>
          <p:nvPr userDrawn="1"/>
        </p:nvPicPr>
        <p:blipFill>
          <a:blip r:embed="rId21" cstate="print"/>
          <a:srcRect/>
          <a:stretch>
            <a:fillRect/>
          </a:stretch>
        </p:blipFill>
        <p:spPr bwMode="auto">
          <a:xfrm>
            <a:off x="127000" y="6159500"/>
            <a:ext cx="1676400" cy="577850"/>
          </a:xfrm>
          <a:prstGeom prst="rect">
            <a:avLst/>
          </a:prstGeom>
          <a:noFill/>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Lst>
  <p:transition>
    <p:zoom/>
  </p:transition>
  <p:hf hdr="0" ftr="0" dt="0"/>
  <p:txStyles>
    <p:titleStyle>
      <a:lvl1pPr algn="l" rtl="0" eaLnBrk="0" fontAlgn="base" hangingPunct="0">
        <a:lnSpc>
          <a:spcPct val="90000"/>
        </a:lnSpc>
        <a:spcBef>
          <a:spcPct val="0"/>
        </a:spcBef>
        <a:spcAft>
          <a:spcPct val="0"/>
        </a:spcAft>
        <a:defRPr kumimoji="1" sz="3600" b="1">
          <a:solidFill>
            <a:srgbClr val="003366"/>
          </a:solidFill>
          <a:latin typeface="+mj-lt"/>
          <a:ea typeface="+mj-ea"/>
          <a:cs typeface="+mj-cs"/>
        </a:defRPr>
      </a:lvl1pPr>
      <a:lvl2pPr algn="l" rtl="0" eaLnBrk="0" fontAlgn="base" hangingPunct="0">
        <a:lnSpc>
          <a:spcPct val="90000"/>
        </a:lnSpc>
        <a:spcBef>
          <a:spcPct val="0"/>
        </a:spcBef>
        <a:spcAft>
          <a:spcPct val="0"/>
        </a:spcAft>
        <a:defRPr kumimoji="1" sz="3600" b="1">
          <a:solidFill>
            <a:srgbClr val="003366"/>
          </a:solidFill>
          <a:latin typeface="Arial" pitchFamily="34" charset="0"/>
        </a:defRPr>
      </a:lvl2pPr>
      <a:lvl3pPr algn="l" rtl="0" eaLnBrk="0" fontAlgn="base" hangingPunct="0">
        <a:lnSpc>
          <a:spcPct val="90000"/>
        </a:lnSpc>
        <a:spcBef>
          <a:spcPct val="0"/>
        </a:spcBef>
        <a:spcAft>
          <a:spcPct val="0"/>
        </a:spcAft>
        <a:defRPr kumimoji="1" sz="3600" b="1">
          <a:solidFill>
            <a:srgbClr val="003366"/>
          </a:solidFill>
          <a:latin typeface="Arial" pitchFamily="34" charset="0"/>
        </a:defRPr>
      </a:lvl3pPr>
      <a:lvl4pPr algn="l" rtl="0" eaLnBrk="0" fontAlgn="base" hangingPunct="0">
        <a:lnSpc>
          <a:spcPct val="90000"/>
        </a:lnSpc>
        <a:spcBef>
          <a:spcPct val="0"/>
        </a:spcBef>
        <a:spcAft>
          <a:spcPct val="0"/>
        </a:spcAft>
        <a:defRPr kumimoji="1" sz="3600" b="1">
          <a:solidFill>
            <a:srgbClr val="003366"/>
          </a:solidFill>
          <a:latin typeface="Arial" pitchFamily="34" charset="0"/>
        </a:defRPr>
      </a:lvl4pPr>
      <a:lvl5pPr algn="l" rtl="0" eaLnBrk="0" fontAlgn="base" hangingPunct="0">
        <a:lnSpc>
          <a:spcPct val="90000"/>
        </a:lnSpc>
        <a:spcBef>
          <a:spcPct val="0"/>
        </a:spcBef>
        <a:spcAft>
          <a:spcPct val="0"/>
        </a:spcAft>
        <a:defRPr kumimoji="1" sz="3600" b="1">
          <a:solidFill>
            <a:srgbClr val="003366"/>
          </a:solidFill>
          <a:latin typeface="Arial" pitchFamily="34" charset="0"/>
        </a:defRPr>
      </a:lvl5pPr>
      <a:lvl6pPr marL="457200" algn="l" rtl="0" eaLnBrk="0" fontAlgn="base" hangingPunct="0">
        <a:lnSpc>
          <a:spcPct val="90000"/>
        </a:lnSpc>
        <a:spcBef>
          <a:spcPct val="0"/>
        </a:spcBef>
        <a:spcAft>
          <a:spcPct val="0"/>
        </a:spcAft>
        <a:defRPr kumimoji="1" sz="3600" b="1">
          <a:solidFill>
            <a:srgbClr val="003366"/>
          </a:solidFill>
          <a:latin typeface="Arial" pitchFamily="34" charset="0"/>
        </a:defRPr>
      </a:lvl6pPr>
      <a:lvl7pPr marL="914400" algn="l" rtl="0" eaLnBrk="0" fontAlgn="base" hangingPunct="0">
        <a:lnSpc>
          <a:spcPct val="90000"/>
        </a:lnSpc>
        <a:spcBef>
          <a:spcPct val="0"/>
        </a:spcBef>
        <a:spcAft>
          <a:spcPct val="0"/>
        </a:spcAft>
        <a:defRPr kumimoji="1" sz="3600" b="1">
          <a:solidFill>
            <a:srgbClr val="003366"/>
          </a:solidFill>
          <a:latin typeface="Arial" pitchFamily="34" charset="0"/>
        </a:defRPr>
      </a:lvl7pPr>
      <a:lvl8pPr marL="1371600" algn="l" rtl="0" eaLnBrk="0" fontAlgn="base" hangingPunct="0">
        <a:lnSpc>
          <a:spcPct val="90000"/>
        </a:lnSpc>
        <a:spcBef>
          <a:spcPct val="0"/>
        </a:spcBef>
        <a:spcAft>
          <a:spcPct val="0"/>
        </a:spcAft>
        <a:defRPr kumimoji="1" sz="3600" b="1">
          <a:solidFill>
            <a:srgbClr val="003366"/>
          </a:solidFill>
          <a:latin typeface="Arial" pitchFamily="34" charset="0"/>
        </a:defRPr>
      </a:lvl8pPr>
      <a:lvl9pPr marL="1828800" algn="l" rtl="0" eaLnBrk="0" fontAlgn="base" hangingPunct="0">
        <a:lnSpc>
          <a:spcPct val="90000"/>
        </a:lnSpc>
        <a:spcBef>
          <a:spcPct val="0"/>
        </a:spcBef>
        <a:spcAft>
          <a:spcPct val="0"/>
        </a:spcAft>
        <a:defRPr kumimoji="1" sz="3600" b="1">
          <a:solidFill>
            <a:srgbClr val="003366"/>
          </a:solidFill>
          <a:latin typeface="Arial" pitchFamily="34" charset="0"/>
        </a:defRPr>
      </a:lvl9pPr>
    </p:titleStyle>
    <p:bodyStyle>
      <a:lvl1pPr marL="342900" indent="-342900" algn="l" rtl="0" eaLnBrk="0" fontAlgn="base" hangingPunct="0">
        <a:spcBef>
          <a:spcPct val="20000"/>
        </a:spcBef>
        <a:spcAft>
          <a:spcPct val="0"/>
        </a:spcAft>
        <a:buClr>
          <a:srgbClr val="A50021"/>
        </a:buClr>
        <a:buSzPct val="60000"/>
        <a:buFont typeface="Monotype Sorts" pitchFamily="2" charset="2"/>
        <a:buChar char="n"/>
        <a:defRPr kumimoji="1" sz="2800">
          <a:solidFill>
            <a:srgbClr val="003366"/>
          </a:solidFill>
          <a:latin typeface="+mn-lt"/>
          <a:ea typeface="+mn-ea"/>
          <a:cs typeface="+mn-cs"/>
        </a:defRPr>
      </a:lvl1pPr>
      <a:lvl2pPr marL="804863" indent="-347663" algn="l" rtl="0" eaLnBrk="0" fontAlgn="base" hangingPunct="0">
        <a:spcBef>
          <a:spcPct val="20000"/>
        </a:spcBef>
        <a:spcAft>
          <a:spcPct val="0"/>
        </a:spcAft>
        <a:buClr>
          <a:srgbClr val="A50021"/>
        </a:buClr>
        <a:buSzPct val="60000"/>
        <a:buFont typeface="Monotype Sorts" pitchFamily="2" charset="2"/>
        <a:buChar char="u"/>
        <a:defRPr kumimoji="1" sz="2800">
          <a:solidFill>
            <a:srgbClr val="003366"/>
          </a:solidFill>
          <a:latin typeface="+mn-lt"/>
        </a:defRPr>
      </a:lvl2pPr>
      <a:lvl3pPr marL="1249363" indent="-330200" algn="l" rtl="0" eaLnBrk="0" fontAlgn="base" hangingPunct="0">
        <a:spcBef>
          <a:spcPct val="20000"/>
        </a:spcBef>
        <a:spcAft>
          <a:spcPct val="0"/>
        </a:spcAft>
        <a:buClr>
          <a:srgbClr val="A50021"/>
        </a:buClr>
        <a:buSzPct val="120000"/>
        <a:buChar char="•"/>
        <a:defRPr kumimoji="1" sz="2600">
          <a:solidFill>
            <a:srgbClr val="003366"/>
          </a:solidFill>
          <a:latin typeface="+mn-lt"/>
        </a:defRPr>
      </a:lvl3pPr>
      <a:lvl4pPr marL="1600200" indent="-228600" algn="l" rtl="0" eaLnBrk="0" fontAlgn="base" hangingPunct="0">
        <a:spcBef>
          <a:spcPct val="20000"/>
        </a:spcBef>
        <a:spcAft>
          <a:spcPct val="0"/>
        </a:spcAft>
        <a:buClr>
          <a:schemeClr val="tx2"/>
        </a:buClr>
        <a:buSzPct val="10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78.wmf"/><Relationship Id="rId4" Type="http://schemas.openxmlformats.org/officeDocument/2006/relationships/oleObject" Target="../embeddings/oleObject44.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79.wmf"/><Relationship Id="rId4" Type="http://schemas.openxmlformats.org/officeDocument/2006/relationships/oleObject" Target="../embeddings/oleObject45.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epa.gov/nerlesd1/databases/geo-eas/access.htm"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www.epa.gov/nerlesd1/databases/geo-pack/access.htm"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6.xml"/><Relationship Id="rId1" Type="http://schemas.openxmlformats.org/officeDocument/2006/relationships/vmlDrawing" Target="../drawings/vmlDrawing31.vml"/><Relationship Id="rId5" Type="http://schemas.openxmlformats.org/officeDocument/2006/relationships/image" Target="../media/image83.emf"/><Relationship Id="rId4" Type="http://schemas.openxmlformats.org/officeDocument/2006/relationships/oleObject" Target="../embeddings/oleObject46.bin"/></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8.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7.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emf"/><Relationship Id="rId5" Type="http://schemas.openxmlformats.org/officeDocument/2006/relationships/oleObject" Target="../embeddings/oleObject4.bin"/><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1.wmf"/><Relationship Id="rId4"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3.w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24.xml"/><Relationship Id="rId7" Type="http://schemas.openxmlformats.org/officeDocument/2006/relationships/image" Target="../media/image26.w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25.emf"/><Relationship Id="rId4" Type="http://schemas.openxmlformats.org/officeDocument/2006/relationships/oleObject" Target="../embeddings/oleObject9.bin"/><Relationship Id="rId9" Type="http://schemas.openxmlformats.org/officeDocument/2006/relationships/image" Target="../media/image27.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28.wmf"/><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1.w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30.wmf"/><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33.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32.wmf"/><Relationship Id="rId4" Type="http://schemas.openxmlformats.org/officeDocument/2006/relationships/oleObject" Target="../embeddings/oleObject15.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31.xml"/><Relationship Id="rId7" Type="http://schemas.openxmlformats.org/officeDocument/2006/relationships/image" Target="../media/image35.emf"/><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oleObject" Target="../embeddings/Microsoft_Excel_97-2003_Worksheet2.xls"/><Relationship Id="rId11" Type="http://schemas.openxmlformats.org/officeDocument/2006/relationships/image" Target="../media/image37.wmf"/><Relationship Id="rId5" Type="http://schemas.openxmlformats.org/officeDocument/2006/relationships/image" Target="../media/image34.emf"/><Relationship Id="rId10" Type="http://schemas.openxmlformats.org/officeDocument/2006/relationships/oleObject" Target="../embeddings/oleObject18.bin"/><Relationship Id="rId4" Type="http://schemas.openxmlformats.org/officeDocument/2006/relationships/oleObject" Target="../embeddings/Microsoft_Excel_97-2003_Worksheet1.xls"/><Relationship Id="rId9" Type="http://schemas.openxmlformats.org/officeDocument/2006/relationships/image" Target="../media/image36.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5.xml"/><Relationship Id="rId1" Type="http://schemas.openxmlformats.org/officeDocument/2006/relationships/vmlDrawing" Target="../drawings/vmlDrawing11.vml"/><Relationship Id="rId5" Type="http://schemas.openxmlformats.org/officeDocument/2006/relationships/image" Target="../media/image38.emf"/><Relationship Id="rId4" Type="http://schemas.openxmlformats.org/officeDocument/2006/relationships/oleObject" Target="../embeddings/oleObject1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39.emf"/><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oleObject" Target="../embeddings/oleObject21.bin"/><Relationship Id="rId5" Type="http://schemas.openxmlformats.org/officeDocument/2006/relationships/image" Target="../media/image38.emf"/><Relationship Id="rId4" Type="http://schemas.openxmlformats.org/officeDocument/2006/relationships/oleObject" Target="../embeddings/oleObject2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40.w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22.bin"/><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1.wmf"/><Relationship Id="rId4" Type="http://schemas.openxmlformats.org/officeDocument/2006/relationships/oleObject" Target="../embeddings/oleObject23.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5.bin"/><Relationship Id="rId5" Type="http://schemas.openxmlformats.org/officeDocument/2006/relationships/image" Target="../media/image42.wmf"/><Relationship Id="rId4" Type="http://schemas.openxmlformats.org/officeDocument/2006/relationships/oleObject" Target="../embeddings/oleObject24.bin"/></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6.emf"/><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oleObject" Target="../embeddings/oleObject27.bin"/><Relationship Id="rId5" Type="http://schemas.openxmlformats.org/officeDocument/2006/relationships/image" Target="../media/image45.emf"/><Relationship Id="rId4" Type="http://schemas.openxmlformats.org/officeDocument/2006/relationships/oleObject" Target="../embeddings/oleObject26.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46.e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29.bin"/><Relationship Id="rId5" Type="http://schemas.openxmlformats.org/officeDocument/2006/relationships/image" Target="../media/image45.emf"/><Relationship Id="rId4" Type="http://schemas.openxmlformats.org/officeDocument/2006/relationships/oleObject" Target="../embeddings/oleObject28.bin"/></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www.epa.gov/nerlesd1/tsc/images/proucl3apr04.pdf"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51.wmf"/><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oleObject" Target="../embeddings/oleObject31.bin"/><Relationship Id="rId5" Type="http://schemas.openxmlformats.org/officeDocument/2006/relationships/image" Target="../media/image50.wmf"/><Relationship Id="rId4" Type="http://schemas.openxmlformats.org/officeDocument/2006/relationships/oleObject" Target="../embeddings/oleObject30.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53.e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33.bin"/><Relationship Id="rId5" Type="http://schemas.openxmlformats.org/officeDocument/2006/relationships/image" Target="../media/image52.emf"/><Relationship Id="rId4" Type="http://schemas.openxmlformats.org/officeDocument/2006/relationships/oleObject" Target="../embeddings/oleObject32.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6.xml"/><Relationship Id="rId1" Type="http://schemas.openxmlformats.org/officeDocument/2006/relationships/vmlDrawing" Target="../drawings/vmlDrawing20.vml"/><Relationship Id="rId5" Type="http://schemas.openxmlformats.org/officeDocument/2006/relationships/image" Target="../media/image54.wmf"/><Relationship Id="rId4" Type="http://schemas.openxmlformats.org/officeDocument/2006/relationships/oleObject" Target="../embeddings/oleObject34.bin"/></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58.wmf"/><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oleObject" Target="../embeddings/oleObject36.bin"/><Relationship Id="rId5" Type="http://schemas.openxmlformats.org/officeDocument/2006/relationships/image" Target="../media/image57.wmf"/><Relationship Id="rId4" Type="http://schemas.openxmlformats.org/officeDocument/2006/relationships/oleObject" Target="../embeddings/oleObject35.bin"/></Relationships>
</file>

<file path=ppt/slides/_rels/slide6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62.png"/><Relationship Id="rId5" Type="http://schemas.openxmlformats.org/officeDocument/2006/relationships/image" Target="../media/image61.wmf"/><Relationship Id="rId4" Type="http://schemas.openxmlformats.org/officeDocument/2006/relationships/oleObject" Target="../embeddings/oleObject37.bin"/></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65.wmf"/><Relationship Id="rId4" Type="http://schemas.openxmlformats.org/officeDocument/2006/relationships/oleObject" Target="../embeddings/oleObject38.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17.xml"/><Relationship Id="rId4" Type="http://schemas.openxmlformats.org/officeDocument/2006/relationships/hyperlink" Target="http://enviro.nfesc.navy.mil/erb/restoration/methodologies/main.htm"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vmlDrawing" Target="../drawings/vmlDrawing24.vml"/><Relationship Id="rId5" Type="http://schemas.openxmlformats.org/officeDocument/2006/relationships/image" Target="../media/image67.wmf"/><Relationship Id="rId4" Type="http://schemas.openxmlformats.org/officeDocument/2006/relationships/oleObject" Target="../embeddings/oleObject39.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image" Target="../media/image69.emf"/><Relationship Id="rId5" Type="http://schemas.openxmlformats.org/officeDocument/2006/relationships/oleObject" Target="../embeddings/oleObject40.bin"/><Relationship Id="rId4" Type="http://schemas.openxmlformats.org/officeDocument/2006/relationships/image" Target="../media/image68.jpeg"/></Relationships>
</file>

<file path=ppt/slides/_rels/slide8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70.emf"/></Relationships>
</file>

<file path=ppt/slides/_rels/slide8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72.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vmlDrawing" Target="../drawings/vmlDrawing26.vml"/><Relationship Id="rId5" Type="http://schemas.openxmlformats.org/officeDocument/2006/relationships/image" Target="../media/image75.wmf"/><Relationship Id="rId4" Type="http://schemas.openxmlformats.org/officeDocument/2006/relationships/oleObject" Target="../embeddings/oleObject41.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76.wmf"/><Relationship Id="rId4" Type="http://schemas.openxmlformats.org/officeDocument/2006/relationships/oleObject" Target="../embeddings/oleObject42.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6.xml"/><Relationship Id="rId1" Type="http://schemas.openxmlformats.org/officeDocument/2006/relationships/vmlDrawing" Target="../drawings/vmlDrawing28.vml"/><Relationship Id="rId5" Type="http://schemas.openxmlformats.org/officeDocument/2006/relationships/image" Target="../media/image77.wmf"/><Relationship Id="rId4" Type="http://schemas.openxmlformats.org/officeDocument/2006/relationships/oleObject" Target="../embeddings/oleObject43.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2" name="Rectangle 16"/>
          <p:cNvSpPr>
            <a:spLocks noGrp="1" noChangeArrowheads="1"/>
          </p:cNvSpPr>
          <p:nvPr>
            <p:ph type="ctrTitle"/>
          </p:nvPr>
        </p:nvSpPr>
        <p:spPr/>
        <p:txBody>
          <a:bodyPr/>
          <a:lstStyle/>
          <a:p>
            <a:r>
              <a:rPr lang="en-US"/>
              <a:t>Basics of  Environmental Statistics </a:t>
            </a:r>
          </a:p>
        </p:txBody>
      </p:sp>
      <p:sp>
        <p:nvSpPr>
          <p:cNvPr id="29713" name="Rectangle 17"/>
          <p:cNvSpPr>
            <a:spLocks noGrp="1" noChangeArrowheads="1"/>
          </p:cNvSpPr>
          <p:nvPr>
            <p:ph type="subTitle" idx="1"/>
          </p:nvPr>
        </p:nvSpPr>
        <p:spPr>
          <a:xfrm>
            <a:off x="3227388" y="3457575"/>
            <a:ext cx="5645150" cy="1752600"/>
          </a:xfrm>
        </p:spPr>
        <p:txBody>
          <a:bodyPr/>
          <a:lstStyle/>
          <a:p>
            <a:pPr>
              <a:lnSpc>
                <a:spcPct val="90000"/>
              </a:lnSpc>
            </a:pPr>
            <a:r>
              <a:rPr lang="en-US" dirty="0"/>
              <a:t> </a:t>
            </a: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0"/>
          </p:nvPr>
        </p:nvSpPr>
        <p:spPr/>
        <p:txBody>
          <a:bodyPr/>
          <a:lstStyle/>
          <a:p>
            <a:fld id="{49DC3EF2-7D08-466B-93C7-3E3F06366AFB}" type="slidenum">
              <a:rPr lang="en-US"/>
              <a:pPr/>
              <a:t>10</a:t>
            </a:fld>
            <a:endParaRPr lang="en-US"/>
          </a:p>
        </p:txBody>
      </p:sp>
      <p:sp>
        <p:nvSpPr>
          <p:cNvPr id="1080322" name="Rectangle 2"/>
          <p:cNvSpPr>
            <a:spLocks noGrp="1" noChangeArrowheads="1"/>
          </p:cNvSpPr>
          <p:nvPr>
            <p:ph type="title"/>
          </p:nvPr>
        </p:nvSpPr>
        <p:spPr/>
        <p:txBody>
          <a:bodyPr/>
          <a:lstStyle/>
          <a:p>
            <a:r>
              <a:rPr lang="en-US"/>
              <a:t>Common Problem: </a:t>
            </a:r>
            <a:br>
              <a:rPr lang="en-US"/>
            </a:br>
            <a:r>
              <a:rPr lang="en-US"/>
              <a:t>Compliance Monitoring</a:t>
            </a:r>
          </a:p>
        </p:txBody>
      </p:sp>
      <p:sp>
        <p:nvSpPr>
          <p:cNvPr id="1080323" name="Rectangle 3"/>
          <p:cNvSpPr>
            <a:spLocks noGrp="1" noChangeArrowheads="1"/>
          </p:cNvSpPr>
          <p:nvPr>
            <p:ph type="body" sz="half" idx="1"/>
          </p:nvPr>
        </p:nvSpPr>
        <p:spPr>
          <a:xfrm>
            <a:off x="533400" y="1525588"/>
            <a:ext cx="3429000" cy="4570412"/>
          </a:xfrm>
        </p:spPr>
        <p:txBody>
          <a:bodyPr/>
          <a:lstStyle/>
          <a:p>
            <a:pPr>
              <a:lnSpc>
                <a:spcPct val="80000"/>
              </a:lnSpc>
            </a:pPr>
            <a:r>
              <a:rPr lang="en-US" sz="1800"/>
              <a:t>Typical Situation:</a:t>
            </a:r>
          </a:p>
          <a:p>
            <a:pPr lvl="1">
              <a:lnSpc>
                <a:spcPct val="80000"/>
              </a:lnSpc>
            </a:pPr>
            <a:r>
              <a:rPr lang="en-US" sz="1800"/>
              <a:t>Compliance groundwater monitoring at RCRA Landfills</a:t>
            </a:r>
          </a:p>
          <a:p>
            <a:pPr lvl="1">
              <a:lnSpc>
                <a:spcPct val="80000"/>
              </a:lnSpc>
            </a:pPr>
            <a:endParaRPr lang="en-US" sz="1800"/>
          </a:p>
          <a:p>
            <a:pPr>
              <a:lnSpc>
                <a:spcPct val="80000"/>
              </a:lnSpc>
            </a:pPr>
            <a:r>
              <a:rPr lang="en-US" sz="1800"/>
              <a:t>Questions: </a:t>
            </a:r>
          </a:p>
          <a:p>
            <a:pPr lvl="1">
              <a:lnSpc>
                <a:spcPct val="80000"/>
              </a:lnSpc>
            </a:pPr>
            <a:r>
              <a:rPr lang="en-US" sz="1800"/>
              <a:t>What is the background threshold level?</a:t>
            </a:r>
          </a:p>
          <a:p>
            <a:pPr lvl="1">
              <a:lnSpc>
                <a:spcPct val="80000"/>
              </a:lnSpc>
            </a:pPr>
            <a:r>
              <a:rPr lang="en-US" sz="1800"/>
              <a:t>Is an observed hit at a compliance monitoring well indicative of a release?</a:t>
            </a:r>
          </a:p>
          <a:p>
            <a:pPr>
              <a:lnSpc>
                <a:spcPct val="80000"/>
              </a:lnSpc>
            </a:pPr>
            <a:endParaRPr lang="en-US" sz="1800"/>
          </a:p>
          <a:p>
            <a:pPr>
              <a:lnSpc>
                <a:spcPct val="80000"/>
              </a:lnSpc>
            </a:pPr>
            <a:r>
              <a:rPr lang="en-US" sz="1800"/>
              <a:t>Statistics is used to determine the significance of the observed exceedances. </a:t>
            </a:r>
          </a:p>
        </p:txBody>
      </p:sp>
      <p:grpSp>
        <p:nvGrpSpPr>
          <p:cNvPr id="1080335" name="Group 15"/>
          <p:cNvGrpSpPr>
            <a:grpSpLocks/>
          </p:cNvGrpSpPr>
          <p:nvPr/>
        </p:nvGrpSpPr>
        <p:grpSpPr bwMode="auto">
          <a:xfrm>
            <a:off x="4286250" y="2882900"/>
            <a:ext cx="4232275" cy="2509838"/>
            <a:chOff x="2453" y="1313"/>
            <a:chExt cx="2666" cy="1581"/>
          </a:xfrm>
        </p:grpSpPr>
        <p:sp>
          <p:nvSpPr>
            <p:cNvPr id="1080326" name="Line 6"/>
            <p:cNvSpPr>
              <a:spLocks noChangeShapeType="1"/>
            </p:cNvSpPr>
            <p:nvPr/>
          </p:nvSpPr>
          <p:spPr bwMode="auto">
            <a:xfrm>
              <a:off x="2678" y="1313"/>
              <a:ext cx="0" cy="1326"/>
            </a:xfrm>
            <a:prstGeom prst="line">
              <a:avLst/>
            </a:prstGeom>
            <a:noFill/>
            <a:ln w="12700">
              <a:solidFill>
                <a:schemeClr val="bg2"/>
              </a:solidFill>
              <a:round/>
              <a:headEnd type="stealth" w="lg" len="lg"/>
              <a:tailEnd type="none" w="sm" len="sm"/>
            </a:ln>
            <a:effectLst/>
          </p:spPr>
          <p:txBody>
            <a:bodyPr/>
            <a:lstStyle/>
            <a:p>
              <a:endParaRPr lang="en-US"/>
            </a:p>
          </p:txBody>
        </p:sp>
        <p:sp>
          <p:nvSpPr>
            <p:cNvPr id="1080327" name="Line 7"/>
            <p:cNvSpPr>
              <a:spLocks noChangeShapeType="1"/>
            </p:cNvSpPr>
            <p:nvPr/>
          </p:nvSpPr>
          <p:spPr bwMode="auto">
            <a:xfrm>
              <a:off x="2687" y="2636"/>
              <a:ext cx="2432" cy="0"/>
            </a:xfrm>
            <a:prstGeom prst="line">
              <a:avLst/>
            </a:prstGeom>
            <a:noFill/>
            <a:ln w="12700">
              <a:solidFill>
                <a:schemeClr val="bg2"/>
              </a:solidFill>
              <a:round/>
              <a:headEnd type="none" w="sm" len="sm"/>
              <a:tailEnd type="stealth" w="lg" len="lg"/>
            </a:ln>
            <a:effectLst/>
          </p:spPr>
          <p:txBody>
            <a:bodyPr/>
            <a:lstStyle/>
            <a:p>
              <a:endParaRPr lang="en-US"/>
            </a:p>
          </p:txBody>
        </p:sp>
        <p:sp>
          <p:nvSpPr>
            <p:cNvPr id="1080328" name="Freeform 8"/>
            <p:cNvSpPr>
              <a:spLocks/>
            </p:cNvSpPr>
            <p:nvPr/>
          </p:nvSpPr>
          <p:spPr bwMode="auto">
            <a:xfrm>
              <a:off x="2753" y="1506"/>
              <a:ext cx="2030" cy="823"/>
            </a:xfrm>
            <a:custGeom>
              <a:avLst/>
              <a:gdLst/>
              <a:ahLst/>
              <a:cxnLst>
                <a:cxn ang="0">
                  <a:pos x="0" y="137"/>
                </a:cxn>
                <a:cxn ang="0">
                  <a:pos x="128" y="402"/>
                </a:cxn>
                <a:cxn ang="0">
                  <a:pos x="238" y="201"/>
                </a:cxn>
                <a:cxn ang="0">
                  <a:pos x="357" y="548"/>
                </a:cxn>
                <a:cxn ang="0">
                  <a:pos x="530" y="0"/>
                </a:cxn>
                <a:cxn ang="0">
                  <a:pos x="622" y="402"/>
                </a:cxn>
                <a:cxn ang="0">
                  <a:pos x="741" y="237"/>
                </a:cxn>
                <a:cxn ang="0">
                  <a:pos x="841" y="457"/>
                </a:cxn>
                <a:cxn ang="0">
                  <a:pos x="969" y="73"/>
                </a:cxn>
                <a:cxn ang="0">
                  <a:pos x="1088" y="539"/>
                </a:cxn>
              </a:cxnLst>
              <a:rect l="0" t="0" r="r" b="b"/>
              <a:pathLst>
                <a:path w="1088" h="548">
                  <a:moveTo>
                    <a:pt x="0" y="137"/>
                  </a:moveTo>
                  <a:lnTo>
                    <a:pt x="128" y="402"/>
                  </a:lnTo>
                  <a:lnTo>
                    <a:pt x="238" y="201"/>
                  </a:lnTo>
                  <a:lnTo>
                    <a:pt x="357" y="548"/>
                  </a:lnTo>
                  <a:lnTo>
                    <a:pt x="530" y="0"/>
                  </a:lnTo>
                  <a:lnTo>
                    <a:pt x="622" y="402"/>
                  </a:lnTo>
                  <a:lnTo>
                    <a:pt x="741" y="237"/>
                  </a:lnTo>
                  <a:lnTo>
                    <a:pt x="841" y="457"/>
                  </a:lnTo>
                  <a:lnTo>
                    <a:pt x="969" y="73"/>
                  </a:lnTo>
                  <a:lnTo>
                    <a:pt x="1088" y="539"/>
                  </a:lnTo>
                </a:path>
              </a:pathLst>
            </a:custGeom>
            <a:noFill/>
            <a:ln w="12700" cap="flat" cmpd="sng">
              <a:solidFill>
                <a:srgbClr val="FF0000"/>
              </a:solidFill>
              <a:prstDash val="solid"/>
              <a:round/>
              <a:headEnd type="none" w="sm" len="sm"/>
              <a:tailEnd type="none" w="sm" len="sm"/>
            </a:ln>
            <a:effectLst/>
          </p:spPr>
          <p:txBody>
            <a:bodyPr/>
            <a:lstStyle/>
            <a:p>
              <a:endParaRPr lang="en-US"/>
            </a:p>
          </p:txBody>
        </p:sp>
        <p:sp>
          <p:nvSpPr>
            <p:cNvPr id="1080329" name="Freeform 9"/>
            <p:cNvSpPr>
              <a:spLocks/>
            </p:cNvSpPr>
            <p:nvPr/>
          </p:nvSpPr>
          <p:spPr bwMode="auto">
            <a:xfrm>
              <a:off x="2735" y="1588"/>
              <a:ext cx="2048" cy="860"/>
            </a:xfrm>
            <a:custGeom>
              <a:avLst/>
              <a:gdLst/>
              <a:ahLst/>
              <a:cxnLst>
                <a:cxn ang="0">
                  <a:pos x="0" y="238"/>
                </a:cxn>
                <a:cxn ang="0">
                  <a:pos x="155" y="110"/>
                </a:cxn>
                <a:cxn ang="0">
                  <a:pos x="256" y="265"/>
                </a:cxn>
                <a:cxn ang="0">
                  <a:pos x="375" y="128"/>
                </a:cxn>
                <a:cxn ang="0">
                  <a:pos x="557" y="91"/>
                </a:cxn>
                <a:cxn ang="0">
                  <a:pos x="777" y="0"/>
                </a:cxn>
                <a:cxn ang="0">
                  <a:pos x="850" y="146"/>
                </a:cxn>
                <a:cxn ang="0">
                  <a:pos x="987" y="155"/>
                </a:cxn>
                <a:cxn ang="0">
                  <a:pos x="1115" y="320"/>
                </a:cxn>
              </a:cxnLst>
              <a:rect l="0" t="0" r="r" b="b"/>
              <a:pathLst>
                <a:path w="1115" h="320">
                  <a:moveTo>
                    <a:pt x="0" y="238"/>
                  </a:moveTo>
                  <a:lnTo>
                    <a:pt x="155" y="110"/>
                  </a:lnTo>
                  <a:lnTo>
                    <a:pt x="256" y="265"/>
                  </a:lnTo>
                  <a:lnTo>
                    <a:pt x="375" y="128"/>
                  </a:lnTo>
                  <a:lnTo>
                    <a:pt x="557" y="91"/>
                  </a:lnTo>
                  <a:lnTo>
                    <a:pt x="777" y="0"/>
                  </a:lnTo>
                  <a:lnTo>
                    <a:pt x="850" y="146"/>
                  </a:lnTo>
                  <a:lnTo>
                    <a:pt x="987" y="155"/>
                  </a:lnTo>
                  <a:lnTo>
                    <a:pt x="1115" y="320"/>
                  </a:lnTo>
                </a:path>
              </a:pathLst>
            </a:custGeom>
            <a:noFill/>
            <a:ln w="12700" cap="flat" cmpd="sng">
              <a:solidFill>
                <a:srgbClr val="339966"/>
              </a:solidFill>
              <a:prstDash val="solid"/>
              <a:round/>
              <a:headEnd type="none" w="sm" len="sm"/>
              <a:tailEnd type="none" w="sm" len="sm"/>
            </a:ln>
            <a:effectLst/>
          </p:spPr>
          <p:txBody>
            <a:bodyPr/>
            <a:lstStyle/>
            <a:p>
              <a:endParaRPr lang="en-US"/>
            </a:p>
          </p:txBody>
        </p:sp>
        <p:sp>
          <p:nvSpPr>
            <p:cNvPr id="1080330" name="Text Box 10"/>
            <p:cNvSpPr txBox="1">
              <a:spLocks noChangeArrowheads="1"/>
            </p:cNvSpPr>
            <p:nvPr/>
          </p:nvSpPr>
          <p:spPr bwMode="auto">
            <a:xfrm>
              <a:off x="3716" y="2721"/>
              <a:ext cx="594" cy="173"/>
            </a:xfrm>
            <a:prstGeom prst="rect">
              <a:avLst/>
            </a:prstGeom>
            <a:noFill/>
            <a:ln w="12700">
              <a:noFill/>
              <a:miter lim="800000"/>
              <a:headEnd type="none" w="sm" len="sm"/>
              <a:tailEnd type="none" w="sm" len="sm"/>
            </a:ln>
            <a:effectLst/>
          </p:spPr>
          <p:txBody>
            <a:bodyPr>
              <a:spAutoFit/>
            </a:bodyPr>
            <a:lstStyle/>
            <a:p>
              <a:pPr algn="l">
                <a:spcBef>
                  <a:spcPct val="50000"/>
                </a:spcBef>
              </a:pPr>
              <a:r>
                <a:rPr kumimoji="0" lang="en-US">
                  <a:solidFill>
                    <a:schemeClr val="bg2"/>
                  </a:solidFill>
                </a:rPr>
                <a:t>time</a:t>
              </a:r>
            </a:p>
          </p:txBody>
        </p:sp>
        <p:sp>
          <p:nvSpPr>
            <p:cNvPr id="1080333" name="Text Box 13"/>
            <p:cNvSpPr txBox="1">
              <a:spLocks noChangeArrowheads="1"/>
            </p:cNvSpPr>
            <p:nvPr/>
          </p:nvSpPr>
          <p:spPr bwMode="auto">
            <a:xfrm rot="16200000">
              <a:off x="1963" y="1894"/>
              <a:ext cx="1153" cy="173"/>
            </a:xfrm>
            <a:prstGeom prst="rect">
              <a:avLst/>
            </a:prstGeom>
            <a:noFill/>
            <a:ln w="12700">
              <a:noFill/>
              <a:miter lim="800000"/>
              <a:headEnd type="none" w="sm" len="sm"/>
              <a:tailEnd type="none" w="sm" len="sm"/>
            </a:ln>
            <a:effectLst/>
          </p:spPr>
          <p:txBody>
            <a:bodyPr wrap="none">
              <a:spAutoFit/>
            </a:bodyPr>
            <a:lstStyle/>
            <a:p>
              <a:pPr algn="l"/>
              <a:r>
                <a:rPr lang="en-US"/>
                <a:t>Observed Concentration</a:t>
              </a:r>
            </a:p>
          </p:txBody>
        </p:sp>
      </p:grpSp>
      <p:sp>
        <p:nvSpPr>
          <p:cNvPr id="1080339" name="Rectangle 19"/>
          <p:cNvSpPr>
            <a:spLocks noChangeArrowheads="1"/>
          </p:cNvSpPr>
          <p:nvPr/>
        </p:nvSpPr>
        <p:spPr bwMode="auto">
          <a:xfrm>
            <a:off x="5422900" y="2778125"/>
            <a:ext cx="984250" cy="457200"/>
          </a:xfrm>
          <a:prstGeom prst="rect">
            <a:avLst/>
          </a:prstGeom>
          <a:noFill/>
          <a:ln w="12700">
            <a:noFill/>
            <a:miter lim="800000"/>
            <a:headEnd type="none" w="sm" len="sm"/>
            <a:tailEnd type="none" w="sm" len="sm"/>
          </a:ln>
          <a:effectLst/>
        </p:spPr>
        <p:txBody>
          <a:bodyPr wrap="none">
            <a:spAutoFit/>
          </a:bodyPr>
          <a:lstStyle/>
          <a:p>
            <a:pPr algn="r"/>
            <a:r>
              <a:rPr lang="en-US">
                <a:solidFill>
                  <a:srgbClr val="EF3527"/>
                </a:solidFill>
              </a:rPr>
              <a:t>Compliance</a:t>
            </a:r>
          </a:p>
          <a:p>
            <a:pPr algn="r"/>
            <a:r>
              <a:rPr lang="en-US">
                <a:solidFill>
                  <a:srgbClr val="EF3527"/>
                </a:solidFill>
              </a:rPr>
              <a:t>Well</a:t>
            </a:r>
          </a:p>
        </p:txBody>
      </p:sp>
      <p:sp>
        <p:nvSpPr>
          <p:cNvPr id="1080340" name="Text Box 20"/>
          <p:cNvSpPr txBox="1">
            <a:spLocks noChangeArrowheads="1"/>
          </p:cNvSpPr>
          <p:nvPr/>
        </p:nvSpPr>
        <p:spPr bwMode="auto">
          <a:xfrm>
            <a:off x="6813550" y="2906713"/>
            <a:ext cx="1019175" cy="457200"/>
          </a:xfrm>
          <a:prstGeom prst="rect">
            <a:avLst/>
          </a:prstGeom>
          <a:noFill/>
          <a:ln w="12700">
            <a:noFill/>
            <a:miter lim="800000"/>
            <a:headEnd type="none" w="sm" len="sm"/>
            <a:tailEnd type="none" w="sm" len="sm"/>
          </a:ln>
          <a:effectLst/>
        </p:spPr>
        <p:txBody>
          <a:bodyPr wrap="none">
            <a:spAutoFit/>
          </a:bodyPr>
          <a:lstStyle/>
          <a:p>
            <a:pPr algn="l"/>
            <a:r>
              <a:rPr lang="en-US">
                <a:solidFill>
                  <a:srgbClr val="00CC99"/>
                </a:solidFill>
              </a:rPr>
              <a:t>Up-gradient </a:t>
            </a:r>
          </a:p>
          <a:p>
            <a:pPr algn="l"/>
            <a:r>
              <a:rPr lang="en-US">
                <a:solidFill>
                  <a:srgbClr val="00CC99"/>
                </a:solidFill>
              </a:rPr>
              <a:t>Well</a:t>
            </a:r>
            <a:endParaRPr lang="en-US"/>
          </a:p>
        </p:txBody>
      </p:sp>
    </p:spTree>
  </p:cSld>
  <p:clrMapOvr>
    <a:masterClrMapping/>
  </p:clrMapOvr>
  <p:transition>
    <p:zo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8322" name="Rectangle 2"/>
          <p:cNvSpPr>
            <a:spLocks noGrp="1" noChangeArrowheads="1"/>
          </p:cNvSpPr>
          <p:nvPr>
            <p:ph type="title"/>
          </p:nvPr>
        </p:nvSpPr>
        <p:spPr/>
        <p:txBody>
          <a:bodyPr/>
          <a:lstStyle/>
          <a:p>
            <a:r>
              <a:rPr lang="en-US" dirty="0"/>
              <a:t>Point </a:t>
            </a:r>
            <a:r>
              <a:rPr lang="en-US" i="1" dirty="0" err="1" smtClean="0"/>
              <a:t>Kriging</a:t>
            </a:r>
            <a:endParaRPr lang="en-US" dirty="0"/>
          </a:p>
        </p:txBody>
      </p:sp>
      <p:sp>
        <p:nvSpPr>
          <p:cNvPr id="1848323" name="Rectangle 3"/>
          <p:cNvSpPr>
            <a:spLocks noGrp="1" noChangeArrowheads="1"/>
          </p:cNvSpPr>
          <p:nvPr>
            <p:ph type="body" idx="1"/>
          </p:nvPr>
        </p:nvSpPr>
        <p:spPr>
          <a:xfrm>
            <a:off x="623888" y="2109195"/>
            <a:ext cx="8178800" cy="4171950"/>
          </a:xfrm>
        </p:spPr>
        <p:txBody>
          <a:bodyPr/>
          <a:lstStyle/>
          <a:p>
            <a:pPr marL="382588" indent="-382588" defTabSz="1019175"/>
            <a:r>
              <a:rPr lang="en-US" dirty="0"/>
              <a:t>Point Estimation</a:t>
            </a:r>
          </a:p>
          <a:p>
            <a:pPr marL="382588" indent="-382588" defTabSz="1019175"/>
            <a:endParaRPr lang="en-US" dirty="0"/>
          </a:p>
          <a:p>
            <a:pPr marL="382588" indent="-382588" defTabSz="1019175"/>
            <a:endParaRPr lang="en-US" dirty="0"/>
          </a:p>
          <a:p>
            <a:pPr marL="382588" indent="-382588" defTabSz="1019175">
              <a:buFont typeface="Monotype Sorts" charset="2"/>
              <a:buNone/>
            </a:pPr>
            <a:r>
              <a:rPr lang="en-US" sz="2000" i="1" dirty="0" err="1" smtClean="0">
                <a:latin typeface="Times New Roman" pitchFamily="18" charset="0"/>
              </a:rPr>
              <a:t>Z</a:t>
            </a:r>
            <a:r>
              <a:rPr lang="en-US" sz="2000" i="1" baseline="-25000" dirty="0" err="1" smtClean="0">
                <a:latin typeface="Times New Roman" pitchFamily="18" charset="0"/>
              </a:rPr>
              <a:t>o</a:t>
            </a:r>
            <a:r>
              <a:rPr lang="en-US" sz="2000" i="1" baseline="30000" dirty="0">
                <a:latin typeface="Times New Roman" pitchFamily="18" charset="0"/>
                <a:sym typeface="Symbol" pitchFamily="18" charset="2"/>
              </a:rPr>
              <a:t>*</a:t>
            </a:r>
            <a:r>
              <a:rPr lang="en-US" sz="2000" i="1" baseline="30000" dirty="0">
                <a:latin typeface="Times New Roman" pitchFamily="18" charset="0"/>
              </a:rPr>
              <a:t>	</a:t>
            </a:r>
            <a:r>
              <a:rPr lang="en-US" sz="2000" dirty="0"/>
              <a:t>=  Estimated (</a:t>
            </a:r>
            <a:r>
              <a:rPr lang="en-US" sz="2000" dirty="0" err="1"/>
              <a:t>kriged</a:t>
            </a:r>
            <a:r>
              <a:rPr lang="en-US" sz="2000" dirty="0"/>
              <a:t>) value at </a:t>
            </a:r>
            <a:r>
              <a:rPr lang="en-US" sz="2000" i="1" dirty="0">
                <a:latin typeface="Times New Roman" pitchFamily="18" charset="0"/>
              </a:rPr>
              <a:t>x</a:t>
            </a:r>
            <a:r>
              <a:rPr lang="en-US" sz="2000" i="1" baseline="-25000" dirty="0">
                <a:latin typeface="Times New Roman" pitchFamily="18" charset="0"/>
              </a:rPr>
              <a:t>o</a:t>
            </a:r>
            <a:endParaRPr lang="en-US" sz="2000" baseline="-25000" dirty="0"/>
          </a:p>
          <a:p>
            <a:pPr marL="382588" indent="-382588" defTabSz="1019175">
              <a:buFont typeface="Monotype Sorts" charset="2"/>
              <a:buNone/>
            </a:pPr>
            <a:r>
              <a:rPr lang="en-US" sz="2000" i="1" dirty="0" err="1">
                <a:latin typeface="Times New Roman" pitchFamily="18" charset="0"/>
              </a:rPr>
              <a:t>z</a:t>
            </a:r>
            <a:r>
              <a:rPr lang="en-US" sz="2000" i="1" baseline="-25000" dirty="0" err="1">
                <a:latin typeface="Times New Roman" pitchFamily="18" charset="0"/>
                <a:sym typeface="Symbol" pitchFamily="18" charset="2"/>
              </a:rPr>
              <a:t>i</a:t>
            </a:r>
            <a:r>
              <a:rPr lang="en-US" sz="2000" dirty="0"/>
              <a:t>	=  Measured value at </a:t>
            </a:r>
            <a:r>
              <a:rPr lang="en-US" sz="2000" i="1" dirty="0">
                <a:latin typeface="Times New Roman" pitchFamily="18" charset="0"/>
              </a:rPr>
              <a:t>x</a:t>
            </a:r>
            <a:r>
              <a:rPr lang="en-US" sz="2000" i="1" baseline="-25000" dirty="0">
                <a:latin typeface="Times New Roman" pitchFamily="18" charset="0"/>
              </a:rPr>
              <a:t>i</a:t>
            </a:r>
            <a:r>
              <a:rPr lang="en-US" sz="2000" dirty="0"/>
              <a:t> </a:t>
            </a:r>
          </a:p>
          <a:p>
            <a:pPr marL="382588" indent="-382588" defTabSz="1019175">
              <a:buFont typeface="Monotype Sorts" charset="2"/>
              <a:buNone/>
            </a:pPr>
            <a:r>
              <a:rPr lang="en-US" sz="2000" i="1" dirty="0" err="1">
                <a:latin typeface="Times New Roman" pitchFamily="18" charset="0"/>
              </a:rPr>
              <a:t>w</a:t>
            </a:r>
            <a:r>
              <a:rPr lang="en-US" sz="2000" i="1" baseline="-25000" dirty="0" err="1">
                <a:latin typeface="Times New Roman" pitchFamily="18" charset="0"/>
              </a:rPr>
              <a:t>i</a:t>
            </a:r>
            <a:r>
              <a:rPr lang="en-US" sz="2000" dirty="0"/>
              <a:t> 	=  Estimation (</a:t>
            </a:r>
            <a:r>
              <a:rPr lang="en-US" sz="2000" dirty="0" err="1"/>
              <a:t>Kriging</a:t>
            </a:r>
            <a:r>
              <a:rPr lang="en-US" sz="2000" dirty="0"/>
              <a:t>) weight of </a:t>
            </a:r>
            <a:r>
              <a:rPr lang="en-US" sz="2000" i="1" dirty="0" err="1" smtClean="0">
                <a:latin typeface="Times New Roman" pitchFamily="18" charset="0"/>
              </a:rPr>
              <a:t>z</a:t>
            </a:r>
            <a:r>
              <a:rPr lang="en-US" sz="2000" i="1" baseline="-25000" dirty="0" err="1" smtClean="0">
                <a:latin typeface="Times New Roman" pitchFamily="18" charset="0"/>
              </a:rPr>
              <a:t>i</a:t>
            </a:r>
            <a:endParaRPr lang="en-US" sz="2000" i="1" baseline="-25000" dirty="0" smtClean="0">
              <a:latin typeface="Times New Roman" pitchFamily="18" charset="0"/>
            </a:endParaRPr>
          </a:p>
          <a:p>
            <a:pPr marL="382588" indent="-382588" defTabSz="1019175">
              <a:buFont typeface="Monotype Sorts" charset="2"/>
              <a:buNone/>
            </a:pPr>
            <a:endParaRPr lang="en-US" sz="2000" i="1" baseline="-25000" dirty="0" smtClean="0">
              <a:latin typeface="Times New Roman" pitchFamily="18" charset="0"/>
            </a:endParaRPr>
          </a:p>
          <a:p>
            <a:pPr marL="382588" indent="-382588" defTabSz="1019175"/>
            <a:r>
              <a:rPr lang="en-US" dirty="0" smtClean="0"/>
              <a:t>Delineation and Contour Maps</a:t>
            </a:r>
            <a:endParaRPr lang="en-US" dirty="0"/>
          </a:p>
          <a:p>
            <a:pPr marL="382588" indent="-382588" defTabSz="1019175"/>
            <a:endParaRPr lang="en-US" dirty="0"/>
          </a:p>
        </p:txBody>
      </p:sp>
      <p:sp>
        <p:nvSpPr>
          <p:cNvPr id="1848324" name="Oval 4"/>
          <p:cNvSpPr>
            <a:spLocks noChangeArrowheads="1"/>
          </p:cNvSpPr>
          <p:nvPr/>
        </p:nvSpPr>
        <p:spPr bwMode="auto">
          <a:xfrm>
            <a:off x="5913438" y="1758950"/>
            <a:ext cx="2486025" cy="2306638"/>
          </a:xfrm>
          <a:prstGeom prst="ellipse">
            <a:avLst/>
          </a:prstGeom>
          <a:solidFill>
            <a:srgbClr val="FFFFC2"/>
          </a:solidFill>
          <a:ln w="12700">
            <a:solidFill>
              <a:srgbClr val="FFFFC2"/>
            </a:solidFill>
            <a:round/>
            <a:headEnd/>
            <a:tailEnd/>
          </a:ln>
          <a:effectLst/>
        </p:spPr>
        <p:txBody>
          <a:bodyPr wrap="none" anchor="ctr"/>
          <a:lstStyle/>
          <a:p>
            <a:endParaRPr lang="en-US"/>
          </a:p>
        </p:txBody>
      </p:sp>
      <p:sp>
        <p:nvSpPr>
          <p:cNvPr id="1848325" name="Oval 5"/>
          <p:cNvSpPr>
            <a:spLocks noChangeArrowheads="1"/>
          </p:cNvSpPr>
          <p:nvPr/>
        </p:nvSpPr>
        <p:spPr bwMode="auto">
          <a:xfrm>
            <a:off x="6477000" y="3568700"/>
            <a:ext cx="82550" cy="98425"/>
          </a:xfrm>
          <a:prstGeom prst="ellipse">
            <a:avLst/>
          </a:prstGeom>
          <a:solidFill>
            <a:srgbClr val="000000"/>
          </a:solidFill>
          <a:ln w="12700">
            <a:solidFill>
              <a:srgbClr val="000000"/>
            </a:solidFill>
            <a:round/>
            <a:headEnd/>
            <a:tailEnd/>
          </a:ln>
          <a:effectLst/>
        </p:spPr>
        <p:txBody>
          <a:bodyPr wrap="none" anchor="ctr"/>
          <a:lstStyle/>
          <a:p>
            <a:endParaRPr lang="en-US"/>
          </a:p>
        </p:txBody>
      </p:sp>
      <p:sp>
        <p:nvSpPr>
          <p:cNvPr id="1848326" name="Oval 6"/>
          <p:cNvSpPr>
            <a:spLocks noChangeArrowheads="1"/>
          </p:cNvSpPr>
          <p:nvPr/>
        </p:nvSpPr>
        <p:spPr bwMode="auto">
          <a:xfrm>
            <a:off x="6996113" y="2919413"/>
            <a:ext cx="69850" cy="87312"/>
          </a:xfrm>
          <a:prstGeom prst="ellipse">
            <a:avLst/>
          </a:prstGeom>
          <a:solidFill>
            <a:srgbClr val="FF0000"/>
          </a:solidFill>
          <a:ln w="25400">
            <a:solidFill>
              <a:srgbClr val="FF0000"/>
            </a:solidFill>
            <a:round/>
            <a:headEnd/>
            <a:tailEnd/>
          </a:ln>
          <a:effectLst/>
        </p:spPr>
        <p:txBody>
          <a:bodyPr wrap="none" anchor="ctr"/>
          <a:lstStyle/>
          <a:p>
            <a:endParaRPr lang="en-US"/>
          </a:p>
        </p:txBody>
      </p:sp>
      <p:sp>
        <p:nvSpPr>
          <p:cNvPr id="1848327" name="Oval 7"/>
          <p:cNvSpPr>
            <a:spLocks noChangeArrowheads="1"/>
          </p:cNvSpPr>
          <p:nvPr/>
        </p:nvSpPr>
        <p:spPr bwMode="auto">
          <a:xfrm>
            <a:off x="7834313" y="2984500"/>
            <a:ext cx="79375" cy="98425"/>
          </a:xfrm>
          <a:prstGeom prst="ellipse">
            <a:avLst/>
          </a:prstGeom>
          <a:solidFill>
            <a:srgbClr val="000000"/>
          </a:solidFill>
          <a:ln w="12700">
            <a:solidFill>
              <a:srgbClr val="000000"/>
            </a:solidFill>
            <a:round/>
            <a:headEnd/>
            <a:tailEnd/>
          </a:ln>
          <a:effectLst/>
        </p:spPr>
        <p:txBody>
          <a:bodyPr wrap="none" anchor="ctr"/>
          <a:lstStyle/>
          <a:p>
            <a:endParaRPr lang="en-US"/>
          </a:p>
        </p:txBody>
      </p:sp>
      <p:sp>
        <p:nvSpPr>
          <p:cNvPr id="1848328" name="Oval 8"/>
          <p:cNvSpPr>
            <a:spLocks noChangeArrowheads="1"/>
          </p:cNvSpPr>
          <p:nvPr/>
        </p:nvSpPr>
        <p:spPr bwMode="auto">
          <a:xfrm>
            <a:off x="6345238" y="2492375"/>
            <a:ext cx="82550" cy="96838"/>
          </a:xfrm>
          <a:prstGeom prst="ellipse">
            <a:avLst/>
          </a:prstGeom>
          <a:solidFill>
            <a:srgbClr val="000000"/>
          </a:solidFill>
          <a:ln w="12700">
            <a:solidFill>
              <a:srgbClr val="000000"/>
            </a:solidFill>
            <a:round/>
            <a:headEnd/>
            <a:tailEnd/>
          </a:ln>
          <a:effectLst/>
        </p:spPr>
        <p:txBody>
          <a:bodyPr wrap="none" anchor="ctr"/>
          <a:lstStyle/>
          <a:p>
            <a:endParaRPr lang="en-US"/>
          </a:p>
        </p:txBody>
      </p:sp>
      <p:sp>
        <p:nvSpPr>
          <p:cNvPr id="1848329" name="Oval 9"/>
          <p:cNvSpPr>
            <a:spLocks noChangeArrowheads="1"/>
          </p:cNvSpPr>
          <p:nvPr/>
        </p:nvSpPr>
        <p:spPr bwMode="auto">
          <a:xfrm>
            <a:off x="7848600" y="2722563"/>
            <a:ext cx="80963" cy="98425"/>
          </a:xfrm>
          <a:prstGeom prst="ellipse">
            <a:avLst/>
          </a:prstGeom>
          <a:solidFill>
            <a:srgbClr val="000000"/>
          </a:solidFill>
          <a:ln w="12700">
            <a:solidFill>
              <a:srgbClr val="000000"/>
            </a:solidFill>
            <a:round/>
            <a:headEnd/>
            <a:tailEnd/>
          </a:ln>
          <a:effectLst/>
        </p:spPr>
        <p:txBody>
          <a:bodyPr wrap="none" anchor="ctr"/>
          <a:lstStyle/>
          <a:p>
            <a:endParaRPr lang="en-US"/>
          </a:p>
        </p:txBody>
      </p:sp>
      <p:sp>
        <p:nvSpPr>
          <p:cNvPr id="1848330" name="Rectangle 10"/>
          <p:cNvSpPr>
            <a:spLocks noChangeArrowheads="1"/>
          </p:cNvSpPr>
          <p:nvPr/>
        </p:nvSpPr>
        <p:spPr bwMode="auto">
          <a:xfrm>
            <a:off x="7116763" y="2630488"/>
            <a:ext cx="315912" cy="369887"/>
          </a:xfrm>
          <a:prstGeom prst="rect">
            <a:avLst/>
          </a:prstGeom>
          <a:noFill/>
          <a:ln w="9525">
            <a:noFill/>
            <a:miter lim="800000"/>
            <a:headEnd/>
            <a:tailEnd/>
          </a:ln>
          <a:effectLst/>
        </p:spPr>
        <p:txBody>
          <a:bodyPr lIns="0" tIns="0" rIns="0" bIns="0"/>
          <a:lstStyle/>
          <a:p>
            <a:pPr algn="l" defTabSz="409575"/>
            <a:r>
              <a:rPr kumimoji="0" lang="en-US" sz="2400">
                <a:solidFill>
                  <a:srgbClr val="000000"/>
                </a:solidFill>
                <a:latin typeface="TimesNewRomanPS" charset="0"/>
              </a:rPr>
              <a:t>Z</a:t>
            </a:r>
            <a:r>
              <a:rPr kumimoji="0" lang="en-US" sz="1500">
                <a:solidFill>
                  <a:srgbClr val="000000"/>
                </a:solidFill>
                <a:latin typeface="TimesNewRomanPS" charset="0"/>
              </a:rPr>
              <a:t>o</a:t>
            </a:r>
          </a:p>
        </p:txBody>
      </p:sp>
      <p:sp>
        <p:nvSpPr>
          <p:cNvPr id="1848331" name="Rectangle 11"/>
          <p:cNvSpPr>
            <a:spLocks noChangeArrowheads="1"/>
          </p:cNvSpPr>
          <p:nvPr/>
        </p:nvSpPr>
        <p:spPr bwMode="auto">
          <a:xfrm>
            <a:off x="6510338" y="3178175"/>
            <a:ext cx="315912" cy="371475"/>
          </a:xfrm>
          <a:prstGeom prst="rect">
            <a:avLst/>
          </a:prstGeom>
          <a:noFill/>
          <a:ln w="9525">
            <a:noFill/>
            <a:miter lim="800000"/>
            <a:headEnd/>
            <a:tailEnd/>
          </a:ln>
          <a:effectLst/>
        </p:spPr>
        <p:txBody>
          <a:bodyPr lIns="0" tIns="0" rIns="0" bIns="0"/>
          <a:lstStyle/>
          <a:p>
            <a:pPr algn="l" defTabSz="409575"/>
            <a:r>
              <a:rPr kumimoji="0" lang="en-US" sz="2400">
                <a:solidFill>
                  <a:srgbClr val="000000"/>
                </a:solidFill>
                <a:latin typeface="TimesNewRomanPS" charset="0"/>
              </a:rPr>
              <a:t>Z</a:t>
            </a:r>
            <a:r>
              <a:rPr kumimoji="0" lang="en-US" sz="1500">
                <a:solidFill>
                  <a:srgbClr val="000000"/>
                </a:solidFill>
                <a:latin typeface="TimesNewRomanPS" charset="0"/>
              </a:rPr>
              <a:t>4</a:t>
            </a:r>
          </a:p>
        </p:txBody>
      </p:sp>
      <p:sp>
        <p:nvSpPr>
          <p:cNvPr id="1848332" name="Rectangle 12"/>
          <p:cNvSpPr>
            <a:spLocks noChangeArrowheads="1"/>
          </p:cNvSpPr>
          <p:nvPr/>
        </p:nvSpPr>
        <p:spPr bwMode="auto">
          <a:xfrm>
            <a:off x="7993063" y="2432050"/>
            <a:ext cx="317500" cy="371475"/>
          </a:xfrm>
          <a:prstGeom prst="rect">
            <a:avLst/>
          </a:prstGeom>
          <a:noFill/>
          <a:ln w="9525">
            <a:noFill/>
            <a:miter lim="800000"/>
            <a:headEnd/>
            <a:tailEnd/>
          </a:ln>
          <a:effectLst/>
        </p:spPr>
        <p:txBody>
          <a:bodyPr lIns="0" tIns="0" rIns="0" bIns="0"/>
          <a:lstStyle/>
          <a:p>
            <a:pPr algn="l" defTabSz="409575"/>
            <a:r>
              <a:rPr kumimoji="0" lang="en-US" sz="2400">
                <a:solidFill>
                  <a:srgbClr val="000000"/>
                </a:solidFill>
                <a:latin typeface="TimesNewRomanPS" charset="0"/>
              </a:rPr>
              <a:t>Z</a:t>
            </a:r>
            <a:r>
              <a:rPr kumimoji="0" lang="en-US" sz="1500">
                <a:solidFill>
                  <a:srgbClr val="000000"/>
                </a:solidFill>
                <a:latin typeface="TimesNewRomanPS" charset="0"/>
              </a:rPr>
              <a:t>2</a:t>
            </a:r>
          </a:p>
        </p:txBody>
      </p:sp>
      <p:sp>
        <p:nvSpPr>
          <p:cNvPr id="1848333" name="Rectangle 13"/>
          <p:cNvSpPr>
            <a:spLocks noChangeArrowheads="1"/>
          </p:cNvSpPr>
          <p:nvPr/>
        </p:nvSpPr>
        <p:spPr bwMode="auto">
          <a:xfrm>
            <a:off x="7542213" y="3125788"/>
            <a:ext cx="315912" cy="368300"/>
          </a:xfrm>
          <a:prstGeom prst="rect">
            <a:avLst/>
          </a:prstGeom>
          <a:noFill/>
          <a:ln w="9525">
            <a:noFill/>
            <a:miter lim="800000"/>
            <a:headEnd/>
            <a:tailEnd/>
          </a:ln>
          <a:effectLst/>
        </p:spPr>
        <p:txBody>
          <a:bodyPr lIns="0" tIns="0" rIns="0" bIns="0"/>
          <a:lstStyle/>
          <a:p>
            <a:pPr algn="l" defTabSz="409575"/>
            <a:r>
              <a:rPr kumimoji="0" lang="en-US" sz="2400">
                <a:solidFill>
                  <a:srgbClr val="000000"/>
                </a:solidFill>
                <a:latin typeface="TimesNewRomanPS" charset="0"/>
              </a:rPr>
              <a:t>Z</a:t>
            </a:r>
            <a:r>
              <a:rPr kumimoji="0" lang="en-US" sz="1500">
                <a:solidFill>
                  <a:srgbClr val="000000"/>
                </a:solidFill>
                <a:latin typeface="TimesNewRomanPS" charset="0"/>
              </a:rPr>
              <a:t>3</a:t>
            </a:r>
          </a:p>
        </p:txBody>
      </p:sp>
      <p:sp>
        <p:nvSpPr>
          <p:cNvPr id="1848334" name="Rectangle 14"/>
          <p:cNvSpPr>
            <a:spLocks noChangeArrowheads="1"/>
          </p:cNvSpPr>
          <p:nvPr/>
        </p:nvSpPr>
        <p:spPr bwMode="auto">
          <a:xfrm>
            <a:off x="6510338" y="2247900"/>
            <a:ext cx="315912" cy="371475"/>
          </a:xfrm>
          <a:prstGeom prst="rect">
            <a:avLst/>
          </a:prstGeom>
          <a:noFill/>
          <a:ln w="9525">
            <a:noFill/>
            <a:miter lim="800000"/>
            <a:headEnd/>
            <a:tailEnd/>
          </a:ln>
          <a:effectLst/>
        </p:spPr>
        <p:txBody>
          <a:bodyPr lIns="0" tIns="0" rIns="0" bIns="0"/>
          <a:lstStyle/>
          <a:p>
            <a:pPr algn="l" defTabSz="409575"/>
            <a:r>
              <a:rPr kumimoji="0" lang="en-US" sz="2400">
                <a:solidFill>
                  <a:srgbClr val="000000"/>
                </a:solidFill>
                <a:latin typeface="TimesNewRomanPS" charset="0"/>
              </a:rPr>
              <a:t>Z</a:t>
            </a:r>
            <a:r>
              <a:rPr kumimoji="0" lang="en-US" sz="1500">
                <a:solidFill>
                  <a:srgbClr val="000000"/>
                </a:solidFill>
                <a:latin typeface="TimesNewRomanPS" charset="0"/>
              </a:rPr>
              <a:t>1</a:t>
            </a:r>
          </a:p>
        </p:txBody>
      </p:sp>
      <p:graphicFrame>
        <p:nvGraphicFramePr>
          <p:cNvPr id="1848335" name="Object 15"/>
          <p:cNvGraphicFramePr>
            <a:graphicFrameLocks noChangeAspect="1"/>
          </p:cNvGraphicFramePr>
          <p:nvPr/>
        </p:nvGraphicFramePr>
        <p:xfrm>
          <a:off x="1246188" y="2622550"/>
          <a:ext cx="3157537" cy="1316038"/>
        </p:xfrm>
        <a:graphic>
          <a:graphicData uri="http://schemas.openxmlformats.org/presentationml/2006/ole">
            <mc:AlternateContent xmlns:mc="http://schemas.openxmlformats.org/markup-compatibility/2006">
              <mc:Choice xmlns:v="urn:schemas-microsoft-com:vml" Requires="v">
                <p:oleObj spid="_x0000_s1953796" name="Equation" r:id="rId4" imgW="1002960" imgH="431640" progId="Equation.3">
                  <p:embed/>
                </p:oleObj>
              </mc:Choice>
              <mc:Fallback>
                <p:oleObj name="Equation" r:id="rId4" imgW="1002960" imgH="431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6188" y="2622550"/>
                        <a:ext cx="3157537" cy="1316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Slide Number Placeholder 15"/>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02DAB626-F9C3-45E2-8DF3-4C832735891D}" type="slidenum">
              <a:rPr lang="en-US" smtClean="0"/>
              <a:pPr lvl="2"/>
              <a:t>100</a:t>
            </a:fld>
            <a:r>
              <a:rPr lang="en-US" smtClean="0"/>
              <a:t> Day 4</a:t>
            </a:r>
            <a:endParaRPr lang="en-US"/>
          </a:p>
        </p:txBody>
      </p:sp>
    </p:spTree>
  </p:cSld>
  <p:clrMapOvr>
    <a:masterClrMapping/>
  </p:clrMapOvr>
  <p:transition>
    <p:zo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418" name="Rectangle 2"/>
          <p:cNvSpPr>
            <a:spLocks noGrp="1" noChangeArrowheads="1"/>
          </p:cNvSpPr>
          <p:nvPr>
            <p:ph type="title"/>
          </p:nvPr>
        </p:nvSpPr>
        <p:spPr/>
        <p:txBody>
          <a:bodyPr/>
          <a:lstStyle/>
          <a:p>
            <a:r>
              <a:rPr lang="en-US" dirty="0"/>
              <a:t>Block </a:t>
            </a:r>
            <a:r>
              <a:rPr lang="en-US" i="1" dirty="0" err="1" smtClean="0"/>
              <a:t>Kriging</a:t>
            </a:r>
            <a:endParaRPr lang="en-US" dirty="0"/>
          </a:p>
        </p:txBody>
      </p:sp>
      <p:sp>
        <p:nvSpPr>
          <p:cNvPr id="1852419" name="Rectangle 3"/>
          <p:cNvSpPr>
            <a:spLocks noGrp="1" noChangeArrowheads="1"/>
          </p:cNvSpPr>
          <p:nvPr>
            <p:ph type="body" idx="1"/>
          </p:nvPr>
        </p:nvSpPr>
        <p:spPr>
          <a:xfrm>
            <a:off x="623888" y="2206475"/>
            <a:ext cx="8178800" cy="4171950"/>
          </a:xfrm>
        </p:spPr>
        <p:txBody>
          <a:bodyPr>
            <a:normAutofit/>
          </a:bodyPr>
          <a:lstStyle/>
          <a:p>
            <a:pPr marL="382588" indent="-382588" defTabSz="1019175"/>
            <a:r>
              <a:rPr lang="en-US" dirty="0"/>
              <a:t>Block Estimation</a:t>
            </a:r>
          </a:p>
          <a:p>
            <a:pPr marL="382588" indent="-382588" defTabSz="1019175"/>
            <a:endParaRPr lang="en-US" dirty="0"/>
          </a:p>
          <a:p>
            <a:pPr marL="382588" indent="-382588" defTabSz="1019175"/>
            <a:endParaRPr lang="en-US" dirty="0"/>
          </a:p>
          <a:p>
            <a:pPr marL="382588" indent="-382588" defTabSz="1019175"/>
            <a:endParaRPr lang="en-US" dirty="0"/>
          </a:p>
          <a:p>
            <a:pPr marL="382588" indent="-382588" defTabSz="1019175">
              <a:buFont typeface="Monotype Sorts" charset="2"/>
              <a:buNone/>
            </a:pPr>
            <a:endParaRPr lang="en-US" sz="2000" i="1" dirty="0">
              <a:latin typeface="Times New Roman" pitchFamily="18" charset="0"/>
            </a:endParaRPr>
          </a:p>
          <a:p>
            <a:pPr marL="382588" indent="-382588" defTabSz="1019175">
              <a:buFont typeface="Monotype Sorts" charset="2"/>
              <a:buNone/>
            </a:pPr>
            <a:r>
              <a:rPr lang="en-US" sz="2000" i="1" dirty="0">
                <a:latin typeface="Times New Roman" pitchFamily="18" charset="0"/>
              </a:rPr>
              <a:t>Z</a:t>
            </a:r>
            <a:r>
              <a:rPr lang="en-US" sz="2000" i="1" baseline="-25000" dirty="0">
                <a:latin typeface="Times New Roman" pitchFamily="18" charset="0"/>
              </a:rPr>
              <a:t>V</a:t>
            </a:r>
            <a:r>
              <a:rPr lang="en-US" sz="2000" i="1" baseline="30000" dirty="0">
                <a:latin typeface="Times New Roman" pitchFamily="18" charset="0"/>
                <a:sym typeface="Symbol" pitchFamily="18" charset="2"/>
              </a:rPr>
              <a:t>*</a:t>
            </a:r>
            <a:r>
              <a:rPr lang="en-US" sz="2000" i="1" baseline="30000" dirty="0">
                <a:latin typeface="Times New Roman" pitchFamily="18" charset="0"/>
              </a:rPr>
              <a:t>	</a:t>
            </a:r>
            <a:r>
              <a:rPr lang="en-US" sz="2000" dirty="0"/>
              <a:t>=  Estimated block value at </a:t>
            </a:r>
            <a:r>
              <a:rPr lang="en-US" sz="2000" i="1" dirty="0">
                <a:latin typeface="Times New Roman" pitchFamily="18" charset="0"/>
              </a:rPr>
              <a:t>V</a:t>
            </a:r>
          </a:p>
          <a:p>
            <a:pPr marL="382588" indent="-382588" defTabSz="1019175">
              <a:buFont typeface="Monotype Sorts" charset="2"/>
              <a:buNone/>
            </a:pPr>
            <a:endParaRPr lang="en-US" dirty="0"/>
          </a:p>
          <a:p>
            <a:pPr marL="382588" indent="-382588" defTabSz="1019175"/>
            <a:r>
              <a:rPr lang="en-US" dirty="0"/>
              <a:t>Risk Assessment</a:t>
            </a:r>
          </a:p>
        </p:txBody>
      </p:sp>
      <p:graphicFrame>
        <p:nvGraphicFramePr>
          <p:cNvPr id="1852420" name="Object 4"/>
          <p:cNvGraphicFramePr>
            <a:graphicFrameLocks noChangeAspect="1"/>
          </p:cNvGraphicFramePr>
          <p:nvPr/>
        </p:nvGraphicFramePr>
        <p:xfrm>
          <a:off x="1709738" y="2824163"/>
          <a:ext cx="3201987" cy="1314450"/>
        </p:xfrm>
        <a:graphic>
          <a:graphicData uri="http://schemas.openxmlformats.org/presentationml/2006/ole">
            <mc:AlternateContent xmlns:mc="http://schemas.openxmlformats.org/markup-compatibility/2006">
              <mc:Choice xmlns:v="urn:schemas-microsoft-com:vml" Requires="v">
                <p:oleObj spid="_x0000_s1954820" name="Equation" r:id="rId4" imgW="1015920" imgH="431640" progId="Equation.3">
                  <p:embed/>
                </p:oleObj>
              </mc:Choice>
              <mc:Fallback>
                <p:oleObj name="Equation" r:id="rId4" imgW="1015920" imgH="431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738" y="2824163"/>
                        <a:ext cx="3201987" cy="1314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52421" name="Oval 5"/>
          <p:cNvSpPr>
            <a:spLocks noChangeArrowheads="1"/>
          </p:cNvSpPr>
          <p:nvPr/>
        </p:nvSpPr>
        <p:spPr bwMode="auto">
          <a:xfrm>
            <a:off x="5913438" y="1728788"/>
            <a:ext cx="2486025" cy="2306637"/>
          </a:xfrm>
          <a:prstGeom prst="ellipse">
            <a:avLst/>
          </a:prstGeom>
          <a:solidFill>
            <a:srgbClr val="FFFFC2"/>
          </a:solidFill>
          <a:ln w="12700">
            <a:solidFill>
              <a:srgbClr val="FFFFC2"/>
            </a:solidFill>
            <a:round/>
            <a:headEnd/>
            <a:tailEnd/>
          </a:ln>
          <a:effectLst/>
        </p:spPr>
        <p:txBody>
          <a:bodyPr wrap="none" anchor="ctr"/>
          <a:lstStyle/>
          <a:p>
            <a:endParaRPr lang="en-US"/>
          </a:p>
        </p:txBody>
      </p:sp>
      <p:sp>
        <p:nvSpPr>
          <p:cNvPr id="1852422" name="Oval 6"/>
          <p:cNvSpPr>
            <a:spLocks noChangeArrowheads="1"/>
          </p:cNvSpPr>
          <p:nvPr/>
        </p:nvSpPr>
        <p:spPr bwMode="auto">
          <a:xfrm>
            <a:off x="6477000" y="3538538"/>
            <a:ext cx="82550" cy="98425"/>
          </a:xfrm>
          <a:prstGeom prst="ellipse">
            <a:avLst/>
          </a:prstGeom>
          <a:solidFill>
            <a:srgbClr val="000000"/>
          </a:solidFill>
          <a:ln w="12700">
            <a:solidFill>
              <a:srgbClr val="000000"/>
            </a:solidFill>
            <a:round/>
            <a:headEnd/>
            <a:tailEnd/>
          </a:ln>
          <a:effectLst/>
        </p:spPr>
        <p:txBody>
          <a:bodyPr wrap="none" anchor="ctr"/>
          <a:lstStyle/>
          <a:p>
            <a:endParaRPr lang="en-US"/>
          </a:p>
        </p:txBody>
      </p:sp>
      <p:sp>
        <p:nvSpPr>
          <p:cNvPr id="1852423" name="Oval 7"/>
          <p:cNvSpPr>
            <a:spLocks noChangeArrowheads="1"/>
          </p:cNvSpPr>
          <p:nvPr/>
        </p:nvSpPr>
        <p:spPr bwMode="auto">
          <a:xfrm>
            <a:off x="7834313" y="2954338"/>
            <a:ext cx="79375" cy="98425"/>
          </a:xfrm>
          <a:prstGeom prst="ellipse">
            <a:avLst/>
          </a:prstGeom>
          <a:solidFill>
            <a:srgbClr val="000000"/>
          </a:solidFill>
          <a:ln w="12700">
            <a:solidFill>
              <a:srgbClr val="000000"/>
            </a:solidFill>
            <a:round/>
            <a:headEnd/>
            <a:tailEnd/>
          </a:ln>
          <a:effectLst/>
        </p:spPr>
        <p:txBody>
          <a:bodyPr wrap="none" anchor="ctr"/>
          <a:lstStyle/>
          <a:p>
            <a:endParaRPr lang="en-US"/>
          </a:p>
        </p:txBody>
      </p:sp>
      <p:sp>
        <p:nvSpPr>
          <p:cNvPr id="1852424" name="Oval 8"/>
          <p:cNvSpPr>
            <a:spLocks noChangeArrowheads="1"/>
          </p:cNvSpPr>
          <p:nvPr/>
        </p:nvSpPr>
        <p:spPr bwMode="auto">
          <a:xfrm>
            <a:off x="6345238" y="2460625"/>
            <a:ext cx="82550" cy="98425"/>
          </a:xfrm>
          <a:prstGeom prst="ellipse">
            <a:avLst/>
          </a:prstGeom>
          <a:solidFill>
            <a:srgbClr val="000000"/>
          </a:solidFill>
          <a:ln w="12700">
            <a:solidFill>
              <a:srgbClr val="000000"/>
            </a:solidFill>
            <a:round/>
            <a:headEnd/>
            <a:tailEnd/>
          </a:ln>
          <a:effectLst/>
        </p:spPr>
        <p:txBody>
          <a:bodyPr wrap="none" anchor="ctr"/>
          <a:lstStyle/>
          <a:p>
            <a:endParaRPr lang="en-US"/>
          </a:p>
        </p:txBody>
      </p:sp>
      <p:sp>
        <p:nvSpPr>
          <p:cNvPr id="1852425" name="Oval 9"/>
          <p:cNvSpPr>
            <a:spLocks noChangeArrowheads="1"/>
          </p:cNvSpPr>
          <p:nvPr/>
        </p:nvSpPr>
        <p:spPr bwMode="auto">
          <a:xfrm>
            <a:off x="7848600" y="2692400"/>
            <a:ext cx="80963" cy="98425"/>
          </a:xfrm>
          <a:prstGeom prst="ellipse">
            <a:avLst/>
          </a:prstGeom>
          <a:solidFill>
            <a:srgbClr val="000000"/>
          </a:solidFill>
          <a:ln w="12700">
            <a:solidFill>
              <a:srgbClr val="000000"/>
            </a:solidFill>
            <a:round/>
            <a:headEnd/>
            <a:tailEnd/>
          </a:ln>
          <a:effectLst/>
        </p:spPr>
        <p:txBody>
          <a:bodyPr wrap="none" anchor="ctr"/>
          <a:lstStyle/>
          <a:p>
            <a:endParaRPr lang="en-US"/>
          </a:p>
        </p:txBody>
      </p:sp>
      <p:sp>
        <p:nvSpPr>
          <p:cNvPr id="1852426" name="Rectangle 10"/>
          <p:cNvSpPr>
            <a:spLocks noChangeArrowheads="1"/>
          </p:cNvSpPr>
          <p:nvPr/>
        </p:nvSpPr>
        <p:spPr bwMode="auto">
          <a:xfrm>
            <a:off x="6510338" y="3148013"/>
            <a:ext cx="315912" cy="369887"/>
          </a:xfrm>
          <a:prstGeom prst="rect">
            <a:avLst/>
          </a:prstGeom>
          <a:noFill/>
          <a:ln w="9525">
            <a:noFill/>
            <a:miter lim="800000"/>
            <a:headEnd/>
            <a:tailEnd/>
          </a:ln>
          <a:effectLst/>
        </p:spPr>
        <p:txBody>
          <a:bodyPr lIns="0" tIns="0" rIns="0" bIns="0"/>
          <a:lstStyle/>
          <a:p>
            <a:pPr algn="l" defTabSz="409575"/>
            <a:r>
              <a:rPr kumimoji="0" lang="en-US" sz="2400">
                <a:solidFill>
                  <a:srgbClr val="000000"/>
                </a:solidFill>
                <a:latin typeface="TimesNewRomanPS" charset="0"/>
              </a:rPr>
              <a:t>Z</a:t>
            </a:r>
            <a:r>
              <a:rPr kumimoji="0" lang="en-US" sz="1500">
                <a:solidFill>
                  <a:srgbClr val="000000"/>
                </a:solidFill>
                <a:latin typeface="TimesNewRomanPS" charset="0"/>
              </a:rPr>
              <a:t>4</a:t>
            </a:r>
          </a:p>
        </p:txBody>
      </p:sp>
      <p:sp>
        <p:nvSpPr>
          <p:cNvPr id="1852427" name="Rectangle 11"/>
          <p:cNvSpPr>
            <a:spLocks noChangeArrowheads="1"/>
          </p:cNvSpPr>
          <p:nvPr/>
        </p:nvSpPr>
        <p:spPr bwMode="auto">
          <a:xfrm>
            <a:off x="7993063" y="2400300"/>
            <a:ext cx="317500" cy="371475"/>
          </a:xfrm>
          <a:prstGeom prst="rect">
            <a:avLst/>
          </a:prstGeom>
          <a:noFill/>
          <a:ln w="9525">
            <a:noFill/>
            <a:miter lim="800000"/>
            <a:headEnd/>
            <a:tailEnd/>
          </a:ln>
          <a:effectLst/>
        </p:spPr>
        <p:txBody>
          <a:bodyPr lIns="0" tIns="0" rIns="0" bIns="0"/>
          <a:lstStyle/>
          <a:p>
            <a:pPr algn="l" defTabSz="409575"/>
            <a:r>
              <a:rPr kumimoji="0" lang="en-US" sz="2400">
                <a:solidFill>
                  <a:srgbClr val="000000"/>
                </a:solidFill>
                <a:latin typeface="TimesNewRomanPS" charset="0"/>
              </a:rPr>
              <a:t>Z</a:t>
            </a:r>
            <a:r>
              <a:rPr kumimoji="0" lang="en-US" sz="1500">
                <a:solidFill>
                  <a:srgbClr val="000000"/>
                </a:solidFill>
                <a:latin typeface="TimesNewRomanPS" charset="0"/>
              </a:rPr>
              <a:t>2</a:t>
            </a:r>
          </a:p>
        </p:txBody>
      </p:sp>
      <p:sp>
        <p:nvSpPr>
          <p:cNvPr id="1852428" name="Rectangle 12"/>
          <p:cNvSpPr>
            <a:spLocks noChangeArrowheads="1"/>
          </p:cNvSpPr>
          <p:nvPr/>
        </p:nvSpPr>
        <p:spPr bwMode="auto">
          <a:xfrm>
            <a:off x="7542213" y="3094038"/>
            <a:ext cx="315912" cy="369887"/>
          </a:xfrm>
          <a:prstGeom prst="rect">
            <a:avLst/>
          </a:prstGeom>
          <a:noFill/>
          <a:ln w="9525">
            <a:noFill/>
            <a:miter lim="800000"/>
            <a:headEnd/>
            <a:tailEnd/>
          </a:ln>
          <a:effectLst/>
        </p:spPr>
        <p:txBody>
          <a:bodyPr lIns="0" tIns="0" rIns="0" bIns="0"/>
          <a:lstStyle/>
          <a:p>
            <a:pPr algn="l" defTabSz="409575"/>
            <a:r>
              <a:rPr kumimoji="0" lang="en-US" sz="2400">
                <a:solidFill>
                  <a:srgbClr val="000000"/>
                </a:solidFill>
                <a:latin typeface="TimesNewRomanPS" charset="0"/>
              </a:rPr>
              <a:t>Z</a:t>
            </a:r>
            <a:r>
              <a:rPr kumimoji="0" lang="en-US" sz="1500">
                <a:solidFill>
                  <a:srgbClr val="000000"/>
                </a:solidFill>
                <a:latin typeface="TimesNewRomanPS" charset="0"/>
              </a:rPr>
              <a:t>3</a:t>
            </a:r>
          </a:p>
        </p:txBody>
      </p:sp>
      <p:sp>
        <p:nvSpPr>
          <p:cNvPr id="1852429" name="Rectangle 13"/>
          <p:cNvSpPr>
            <a:spLocks noChangeArrowheads="1"/>
          </p:cNvSpPr>
          <p:nvPr/>
        </p:nvSpPr>
        <p:spPr bwMode="auto">
          <a:xfrm>
            <a:off x="6510338" y="2217738"/>
            <a:ext cx="315912" cy="371475"/>
          </a:xfrm>
          <a:prstGeom prst="rect">
            <a:avLst/>
          </a:prstGeom>
          <a:noFill/>
          <a:ln w="9525">
            <a:noFill/>
            <a:miter lim="800000"/>
            <a:headEnd/>
            <a:tailEnd/>
          </a:ln>
          <a:effectLst/>
        </p:spPr>
        <p:txBody>
          <a:bodyPr lIns="0" tIns="0" rIns="0" bIns="0"/>
          <a:lstStyle/>
          <a:p>
            <a:pPr algn="l" defTabSz="409575"/>
            <a:r>
              <a:rPr kumimoji="0" lang="en-US" sz="2400">
                <a:solidFill>
                  <a:srgbClr val="000000"/>
                </a:solidFill>
                <a:latin typeface="TimesNewRomanPS" charset="0"/>
              </a:rPr>
              <a:t>Z</a:t>
            </a:r>
            <a:r>
              <a:rPr kumimoji="0" lang="en-US" sz="1500">
                <a:solidFill>
                  <a:srgbClr val="000000"/>
                </a:solidFill>
                <a:latin typeface="TimesNewRomanPS" charset="0"/>
              </a:rPr>
              <a:t>1</a:t>
            </a:r>
          </a:p>
        </p:txBody>
      </p:sp>
      <p:sp>
        <p:nvSpPr>
          <p:cNvPr id="1852430" name="AutoShape 14"/>
          <p:cNvSpPr>
            <a:spLocks noChangeArrowheads="1"/>
          </p:cNvSpPr>
          <p:nvPr/>
        </p:nvSpPr>
        <p:spPr bwMode="auto">
          <a:xfrm>
            <a:off x="6965950" y="2625725"/>
            <a:ext cx="477838" cy="606425"/>
          </a:xfrm>
          <a:prstGeom prst="roundRect">
            <a:avLst>
              <a:gd name="adj" fmla="val 0"/>
            </a:avLst>
          </a:prstGeom>
          <a:solidFill>
            <a:srgbClr val="41FF32"/>
          </a:solidFill>
          <a:ln w="12700">
            <a:solidFill>
              <a:srgbClr val="41FF32"/>
            </a:solidFill>
            <a:round/>
            <a:headEnd/>
            <a:tailEnd/>
          </a:ln>
          <a:effectLst/>
        </p:spPr>
        <p:txBody>
          <a:bodyPr wrap="none" anchor="ctr"/>
          <a:lstStyle/>
          <a:p>
            <a:endParaRPr lang="en-US"/>
          </a:p>
        </p:txBody>
      </p:sp>
      <p:sp>
        <p:nvSpPr>
          <p:cNvPr id="1852431" name="Rectangle 15"/>
          <p:cNvSpPr>
            <a:spLocks noChangeArrowheads="1"/>
          </p:cNvSpPr>
          <p:nvPr/>
        </p:nvSpPr>
        <p:spPr bwMode="auto">
          <a:xfrm>
            <a:off x="7204075" y="2892425"/>
            <a:ext cx="239713" cy="371475"/>
          </a:xfrm>
          <a:prstGeom prst="rect">
            <a:avLst/>
          </a:prstGeom>
          <a:noFill/>
          <a:ln w="9525">
            <a:noFill/>
            <a:miter lim="800000"/>
            <a:headEnd/>
            <a:tailEnd/>
          </a:ln>
          <a:effectLst/>
        </p:spPr>
        <p:txBody>
          <a:bodyPr lIns="0" tIns="0" rIns="0" bIns="0"/>
          <a:lstStyle/>
          <a:p>
            <a:pPr algn="l" defTabSz="409575"/>
            <a:r>
              <a:rPr kumimoji="0" lang="en-US" sz="2400">
                <a:solidFill>
                  <a:srgbClr val="000000"/>
                </a:solidFill>
                <a:latin typeface="TimesNewRomanPS" charset="0"/>
              </a:rPr>
              <a:t>V</a:t>
            </a:r>
          </a:p>
        </p:txBody>
      </p:sp>
      <p:sp>
        <p:nvSpPr>
          <p:cNvPr id="16" name="Slide Number Placeholder 15"/>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02DAB626-F9C3-45E2-8DF3-4C832735891D}" type="slidenum">
              <a:rPr lang="en-US" smtClean="0"/>
              <a:pPr lvl="2"/>
              <a:t>101</a:t>
            </a:fld>
            <a:r>
              <a:rPr lang="en-US" smtClean="0"/>
              <a:t> Day 4</a:t>
            </a:r>
            <a:endParaRPr lang="en-US"/>
          </a:p>
        </p:txBody>
      </p:sp>
    </p:spTree>
  </p:cSld>
  <p:clrMapOvr>
    <a:masterClrMapping/>
  </p:clrMapOvr>
  <p:transition>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0370" name="Rectangle 2"/>
          <p:cNvSpPr>
            <a:spLocks noGrp="1" noChangeArrowheads="1"/>
          </p:cNvSpPr>
          <p:nvPr>
            <p:ph type="title"/>
          </p:nvPr>
        </p:nvSpPr>
        <p:spPr/>
        <p:txBody>
          <a:bodyPr/>
          <a:lstStyle/>
          <a:p>
            <a:r>
              <a:rPr lang="en-US"/>
              <a:t>Kriging Properties</a:t>
            </a:r>
          </a:p>
        </p:txBody>
      </p:sp>
      <p:sp>
        <p:nvSpPr>
          <p:cNvPr id="1850371" name="Rectangle 3"/>
          <p:cNvSpPr>
            <a:spLocks noGrp="1" noChangeArrowheads="1"/>
          </p:cNvSpPr>
          <p:nvPr>
            <p:ph type="body" idx="1"/>
          </p:nvPr>
        </p:nvSpPr>
        <p:spPr/>
        <p:txBody>
          <a:bodyPr/>
          <a:lstStyle/>
          <a:p>
            <a:pPr>
              <a:lnSpc>
                <a:spcPct val="120000"/>
              </a:lnSpc>
            </a:pPr>
            <a:r>
              <a:rPr lang="en-US" dirty="0"/>
              <a:t>Estimation Criteria:</a:t>
            </a:r>
          </a:p>
          <a:p>
            <a:pPr lvl="2">
              <a:lnSpc>
                <a:spcPct val="120000"/>
              </a:lnSpc>
            </a:pPr>
            <a:r>
              <a:rPr lang="en-US" dirty="0" err="1"/>
              <a:t>Unbiasedness</a:t>
            </a:r>
            <a:r>
              <a:rPr lang="en-US" dirty="0"/>
              <a:t> (no systematic error)</a:t>
            </a:r>
          </a:p>
          <a:p>
            <a:pPr lvl="2">
              <a:lnSpc>
                <a:spcPct val="120000"/>
              </a:lnSpc>
            </a:pPr>
            <a:r>
              <a:rPr lang="en-US" dirty="0"/>
              <a:t>Minimum variance (most accurate) </a:t>
            </a:r>
          </a:p>
          <a:p>
            <a:pPr lvl="2">
              <a:lnSpc>
                <a:spcPct val="120000"/>
              </a:lnSpc>
            </a:pPr>
            <a:r>
              <a:rPr lang="en-US" dirty="0"/>
              <a:t>Automatic </a:t>
            </a:r>
            <a:r>
              <a:rPr lang="en-US" dirty="0" err="1"/>
              <a:t>Declustering</a:t>
            </a:r>
            <a:endParaRPr lang="en-US" dirty="0"/>
          </a:p>
          <a:p>
            <a:pPr>
              <a:lnSpc>
                <a:spcPct val="120000"/>
              </a:lnSpc>
            </a:pPr>
            <a:endParaRPr lang="en-US" u="sng" dirty="0"/>
          </a:p>
          <a:p>
            <a:pPr>
              <a:lnSpc>
                <a:spcPct val="120000"/>
              </a:lnSpc>
            </a:pPr>
            <a:r>
              <a:rPr lang="en-US" u="sng" dirty="0" err="1"/>
              <a:t>Kriging</a:t>
            </a:r>
            <a:r>
              <a:rPr lang="en-US" u="sng" dirty="0"/>
              <a:t> Standard Deviation (KSD)</a:t>
            </a:r>
          </a:p>
          <a:p>
            <a:pPr lvl="2">
              <a:lnSpc>
                <a:spcPct val="120000"/>
              </a:lnSpc>
            </a:pPr>
            <a:r>
              <a:rPr lang="en-US" dirty="0"/>
              <a:t>Measure of </a:t>
            </a:r>
            <a:r>
              <a:rPr lang="en-US" dirty="0" smtClean="0"/>
              <a:t>accuracy</a:t>
            </a:r>
            <a:endParaRPr lang="en-US" dirty="0"/>
          </a:p>
        </p:txBody>
      </p:sp>
      <p:sp>
        <p:nvSpPr>
          <p:cNvPr id="4" name="Slide Number Placeholder 3"/>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02DAB626-F9C3-45E2-8DF3-4C832735891D}" type="slidenum">
              <a:rPr lang="en-US" smtClean="0"/>
              <a:pPr lvl="2"/>
              <a:t>102</a:t>
            </a:fld>
            <a:r>
              <a:rPr lang="en-US" smtClean="0"/>
              <a:t> Day 4</a:t>
            </a:r>
            <a:endParaRPr lang="en-US"/>
          </a:p>
        </p:txBody>
      </p:sp>
    </p:spTree>
  </p:cSld>
  <p:clrMapOvr>
    <a:masterClrMapping/>
  </p:clrMapOvr>
  <p:transition>
    <p:zo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p:cNvSpPr>
            <a:spLocks noGrp="1" noChangeArrowheads="1"/>
          </p:cNvSpPr>
          <p:nvPr>
            <p:ph type="title"/>
          </p:nvPr>
        </p:nvSpPr>
        <p:spPr/>
        <p:txBody>
          <a:bodyPr/>
          <a:lstStyle/>
          <a:p>
            <a:r>
              <a:rPr lang="en-US"/>
              <a:t>EPA and Geostatistics </a:t>
            </a:r>
          </a:p>
        </p:txBody>
      </p:sp>
      <p:sp>
        <p:nvSpPr>
          <p:cNvPr id="1046531" name="Rectangle 3"/>
          <p:cNvSpPr>
            <a:spLocks noGrp="1" noChangeArrowheads="1"/>
          </p:cNvSpPr>
          <p:nvPr>
            <p:ph type="body" idx="1"/>
          </p:nvPr>
        </p:nvSpPr>
        <p:spPr/>
        <p:txBody>
          <a:bodyPr/>
          <a:lstStyle/>
          <a:p>
            <a:pPr>
              <a:lnSpc>
                <a:spcPct val="90000"/>
              </a:lnSpc>
            </a:pPr>
            <a:r>
              <a:rPr lang="en-US" sz="2000" dirty="0"/>
              <a:t>U.S. EPA geostatistics software:</a:t>
            </a:r>
          </a:p>
          <a:p>
            <a:pPr lvl="2">
              <a:lnSpc>
                <a:spcPct val="90000"/>
              </a:lnSpc>
            </a:pPr>
            <a:r>
              <a:rPr lang="en-US" sz="2000" dirty="0"/>
              <a:t>GEO-EAS </a:t>
            </a:r>
            <a:br>
              <a:rPr lang="en-US" sz="2000" dirty="0"/>
            </a:br>
            <a:r>
              <a:rPr lang="en-US" sz="2000" dirty="0"/>
              <a:t>(Geostatistical Environmental Assessment Software)</a:t>
            </a:r>
          </a:p>
          <a:p>
            <a:pPr lvl="3">
              <a:lnSpc>
                <a:spcPct val="90000"/>
              </a:lnSpc>
              <a:buFontTx/>
              <a:buNone/>
            </a:pPr>
            <a:r>
              <a:rPr lang="en-US" sz="1600" dirty="0">
                <a:hlinkClick r:id="rId3"/>
              </a:rPr>
              <a:t>http://www.epa.gov/nerlesd1/databases/geo-eas/access.htm</a:t>
            </a:r>
            <a:endParaRPr lang="en-US" sz="1600" dirty="0"/>
          </a:p>
          <a:p>
            <a:pPr lvl="2">
              <a:lnSpc>
                <a:spcPct val="90000"/>
              </a:lnSpc>
            </a:pPr>
            <a:r>
              <a:rPr lang="en-US" sz="2000" dirty="0"/>
              <a:t>GEOPACK </a:t>
            </a:r>
            <a:br>
              <a:rPr lang="en-US" sz="2000" dirty="0"/>
            </a:br>
            <a:r>
              <a:rPr lang="en-US" sz="2000" dirty="0"/>
              <a:t>(Geostatistical Software Package)</a:t>
            </a:r>
          </a:p>
          <a:p>
            <a:pPr lvl="3">
              <a:lnSpc>
                <a:spcPct val="90000"/>
              </a:lnSpc>
              <a:buFontTx/>
              <a:buNone/>
            </a:pPr>
            <a:r>
              <a:rPr lang="en-US" sz="1600" dirty="0">
                <a:hlinkClick r:id="rId4"/>
              </a:rPr>
              <a:t>http://www.epa.gov/nerlesd1/databases/geo-pack/access.htm</a:t>
            </a:r>
            <a:endParaRPr lang="en-US" sz="1600" dirty="0"/>
          </a:p>
          <a:p>
            <a:pPr>
              <a:lnSpc>
                <a:spcPct val="90000"/>
              </a:lnSpc>
            </a:pPr>
            <a:endParaRPr lang="en-US" sz="2000" dirty="0"/>
          </a:p>
          <a:p>
            <a:pPr>
              <a:lnSpc>
                <a:spcPct val="90000"/>
              </a:lnSpc>
            </a:pPr>
            <a:r>
              <a:rPr lang="en-US" sz="2000" dirty="0"/>
              <a:t>U.S. EPA guidance documents recommend geostatistics:</a:t>
            </a:r>
          </a:p>
          <a:p>
            <a:pPr lvl="2">
              <a:lnSpc>
                <a:spcPct val="90000"/>
              </a:lnSpc>
            </a:pPr>
            <a:r>
              <a:rPr lang="en-US" sz="2000" dirty="0"/>
              <a:t>U.S. EPA, </a:t>
            </a:r>
            <a:r>
              <a:rPr lang="en-US" sz="2000" i="1" dirty="0"/>
              <a:t>Methods for Evaluating the Attainment of Cleanup Standards</a:t>
            </a:r>
            <a:r>
              <a:rPr lang="en-US" sz="2000" dirty="0"/>
              <a:t>, Vol. 1. Soil and Solid Media, EPA 230/02-89-042, 1989.</a:t>
            </a:r>
          </a:p>
          <a:p>
            <a:pPr lvl="2">
              <a:lnSpc>
                <a:spcPct val="90000"/>
              </a:lnSpc>
            </a:pPr>
            <a:r>
              <a:rPr lang="en-US" sz="2000" dirty="0"/>
              <a:t>U.S. EPA, </a:t>
            </a:r>
            <a:r>
              <a:rPr lang="en-US" sz="2000" i="1" dirty="0"/>
              <a:t>Guidance for Data Usability in Risk Assessment</a:t>
            </a:r>
            <a:r>
              <a:rPr lang="en-US" sz="2000" dirty="0"/>
              <a:t>, EPA/540/G-90/008, 1990</a:t>
            </a:r>
            <a:r>
              <a:rPr lang="en-US" sz="2000" dirty="0" smtClean="0"/>
              <a:t>.</a:t>
            </a:r>
            <a:endParaRPr lang="en-US" sz="2000" dirty="0"/>
          </a:p>
        </p:txBody>
      </p:sp>
      <p:sp>
        <p:nvSpPr>
          <p:cNvPr id="4" name="Slide Number Placeholder 3"/>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02DAB626-F9C3-45E2-8DF3-4C832735891D}" type="slidenum">
              <a:rPr lang="en-US" smtClean="0"/>
              <a:pPr lvl="2"/>
              <a:t>103</a:t>
            </a:fld>
            <a:r>
              <a:rPr lang="en-US" smtClean="0"/>
              <a:t> Day 4</a:t>
            </a:r>
            <a:endParaRPr lang="en-US"/>
          </a:p>
        </p:txBody>
      </p:sp>
    </p:spTree>
  </p:cSld>
  <p:clrMapOvr>
    <a:masterClrMapping/>
  </p:clrMapOvr>
  <p:transition>
    <p:zo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fld id="{2D7E5546-6363-4D98-BD77-0976B435D739}" type="slidenum">
              <a:rPr lang="en-US"/>
              <a:pPr/>
              <a:t>104</a:t>
            </a:fld>
            <a:endParaRPr lang="en-US"/>
          </a:p>
        </p:txBody>
      </p:sp>
      <p:sp>
        <p:nvSpPr>
          <p:cNvPr id="1860610" name="Rectangle 2"/>
          <p:cNvSpPr>
            <a:spLocks noGrp="1" noChangeArrowheads="1"/>
          </p:cNvSpPr>
          <p:nvPr>
            <p:ph type="title"/>
          </p:nvPr>
        </p:nvSpPr>
        <p:spPr/>
        <p:txBody>
          <a:bodyPr/>
          <a:lstStyle/>
          <a:p>
            <a:r>
              <a:rPr lang="en-US"/>
              <a:t>NewFields’ Geostatistics ArcGIS Application: NF_Geostat</a:t>
            </a:r>
          </a:p>
        </p:txBody>
      </p:sp>
      <p:pic>
        <p:nvPicPr>
          <p:cNvPr id="1860612" name="Picture 4"/>
          <p:cNvPicPr>
            <a:picLocks noChangeAspect="1" noChangeArrowheads="1"/>
          </p:cNvPicPr>
          <p:nvPr/>
        </p:nvPicPr>
        <p:blipFill>
          <a:blip r:embed="rId3" cstate="print"/>
          <a:srcRect/>
          <a:stretch>
            <a:fillRect/>
          </a:stretch>
        </p:blipFill>
        <p:spPr bwMode="auto">
          <a:xfrm>
            <a:off x="747713" y="1600200"/>
            <a:ext cx="3076575" cy="2232025"/>
          </a:xfrm>
          <a:prstGeom prst="rect">
            <a:avLst/>
          </a:prstGeom>
          <a:noFill/>
          <a:ln w="9525" algn="ctr">
            <a:noFill/>
            <a:miter lim="800000"/>
            <a:headEnd/>
            <a:tailEnd/>
          </a:ln>
          <a:effectLst/>
        </p:spPr>
      </p:pic>
      <p:pic>
        <p:nvPicPr>
          <p:cNvPr id="1860613" name="Picture 5"/>
          <p:cNvPicPr>
            <a:picLocks noChangeAspect="1" noChangeArrowheads="1"/>
          </p:cNvPicPr>
          <p:nvPr/>
        </p:nvPicPr>
        <p:blipFill>
          <a:blip r:embed="rId4" cstate="print"/>
          <a:srcRect/>
          <a:stretch>
            <a:fillRect/>
          </a:stretch>
        </p:blipFill>
        <p:spPr bwMode="auto">
          <a:xfrm>
            <a:off x="3238500" y="2493963"/>
            <a:ext cx="3259138" cy="2330450"/>
          </a:xfrm>
          <a:prstGeom prst="rect">
            <a:avLst/>
          </a:prstGeom>
          <a:noFill/>
          <a:ln w="9525">
            <a:noFill/>
            <a:miter lim="800000"/>
            <a:headEnd/>
            <a:tailEnd/>
          </a:ln>
          <a:effectLst/>
        </p:spPr>
      </p:pic>
      <p:pic>
        <p:nvPicPr>
          <p:cNvPr id="1860614" name="Picture 6" descr="bapest"/>
          <p:cNvPicPr>
            <a:picLocks noChangeAspect="1" noChangeArrowheads="1"/>
          </p:cNvPicPr>
          <p:nvPr/>
        </p:nvPicPr>
        <p:blipFill>
          <a:blip r:embed="rId5" cstate="print"/>
          <a:srcRect/>
          <a:stretch>
            <a:fillRect/>
          </a:stretch>
        </p:blipFill>
        <p:spPr bwMode="auto">
          <a:xfrm>
            <a:off x="6254750" y="3211513"/>
            <a:ext cx="2066925" cy="3101975"/>
          </a:xfrm>
          <a:prstGeom prst="rect">
            <a:avLst/>
          </a:prstGeom>
          <a:noFill/>
        </p:spPr>
      </p:pic>
      <p:sp>
        <p:nvSpPr>
          <p:cNvPr id="1860615" name="Text Box 7"/>
          <p:cNvSpPr txBox="1">
            <a:spLocks noChangeArrowheads="1"/>
          </p:cNvSpPr>
          <p:nvPr/>
        </p:nvSpPr>
        <p:spPr bwMode="auto">
          <a:xfrm>
            <a:off x="1065213" y="3790950"/>
            <a:ext cx="2070100" cy="274638"/>
          </a:xfrm>
          <a:prstGeom prst="rect">
            <a:avLst/>
          </a:prstGeom>
          <a:noFill/>
          <a:ln w="9525" algn="ctr">
            <a:noFill/>
            <a:miter lim="800000"/>
            <a:headEnd/>
            <a:tailEnd/>
          </a:ln>
          <a:effectLst/>
        </p:spPr>
        <p:txBody>
          <a:bodyPr wrap="none" anchor="b">
            <a:spAutoFit/>
          </a:bodyPr>
          <a:lstStyle/>
          <a:p>
            <a:r>
              <a:rPr lang="en-US" b="1"/>
              <a:t>Exploratory Data Analysis</a:t>
            </a:r>
          </a:p>
        </p:txBody>
      </p:sp>
      <p:sp>
        <p:nvSpPr>
          <p:cNvPr id="1860616" name="Text Box 8"/>
          <p:cNvSpPr txBox="1">
            <a:spLocks noChangeArrowheads="1"/>
          </p:cNvSpPr>
          <p:nvPr/>
        </p:nvSpPr>
        <p:spPr bwMode="auto">
          <a:xfrm>
            <a:off x="3683000" y="4819650"/>
            <a:ext cx="1903413" cy="274638"/>
          </a:xfrm>
          <a:prstGeom prst="rect">
            <a:avLst/>
          </a:prstGeom>
          <a:noFill/>
          <a:ln w="9525" algn="ctr">
            <a:noFill/>
            <a:miter lim="800000"/>
            <a:headEnd/>
            <a:tailEnd/>
          </a:ln>
          <a:effectLst/>
        </p:spPr>
        <p:txBody>
          <a:bodyPr wrap="none" anchor="b">
            <a:spAutoFit/>
          </a:bodyPr>
          <a:lstStyle/>
          <a:p>
            <a:r>
              <a:rPr lang="en-US" b="1"/>
              <a:t>Directional Variography</a:t>
            </a:r>
          </a:p>
        </p:txBody>
      </p:sp>
      <p:sp>
        <p:nvSpPr>
          <p:cNvPr id="1860617" name="Text Box 9"/>
          <p:cNvSpPr txBox="1">
            <a:spLocks noChangeArrowheads="1"/>
          </p:cNvSpPr>
          <p:nvPr/>
        </p:nvSpPr>
        <p:spPr bwMode="auto">
          <a:xfrm>
            <a:off x="6997700" y="6338888"/>
            <a:ext cx="719138" cy="274637"/>
          </a:xfrm>
          <a:prstGeom prst="rect">
            <a:avLst/>
          </a:prstGeom>
          <a:noFill/>
          <a:ln w="9525" algn="ctr">
            <a:noFill/>
            <a:miter lim="800000"/>
            <a:headEnd/>
            <a:tailEnd/>
          </a:ln>
          <a:effectLst/>
        </p:spPr>
        <p:txBody>
          <a:bodyPr wrap="none" anchor="b">
            <a:spAutoFit/>
          </a:bodyPr>
          <a:lstStyle/>
          <a:p>
            <a:r>
              <a:rPr lang="en-US" b="1"/>
              <a:t>Kriging</a:t>
            </a:r>
          </a:p>
        </p:txBody>
      </p:sp>
    </p:spTree>
  </p:cSld>
  <p:clrMapOvr>
    <a:masterClrMapping/>
  </p:clrMapOvr>
  <p:transition>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BDE8C85-E33D-4262-82E6-59FB209F619D}" type="slidenum">
              <a:rPr lang="en-US"/>
              <a:pPr/>
              <a:t>105</a:t>
            </a:fld>
            <a:endParaRPr lang="en-US"/>
          </a:p>
        </p:txBody>
      </p:sp>
      <p:sp>
        <p:nvSpPr>
          <p:cNvPr id="1840130" name="Rectangle 2"/>
          <p:cNvSpPr>
            <a:spLocks noGrp="1" noChangeArrowheads="1"/>
          </p:cNvSpPr>
          <p:nvPr>
            <p:ph type="title"/>
          </p:nvPr>
        </p:nvSpPr>
        <p:spPr/>
        <p:txBody>
          <a:bodyPr/>
          <a:lstStyle/>
          <a:p>
            <a:r>
              <a:rPr lang="en-US"/>
              <a:t>Case Study</a:t>
            </a:r>
          </a:p>
        </p:txBody>
      </p:sp>
      <p:sp>
        <p:nvSpPr>
          <p:cNvPr id="1840131" name="Rectangle 3"/>
          <p:cNvSpPr>
            <a:spLocks noGrp="1" noChangeArrowheads="1"/>
          </p:cNvSpPr>
          <p:nvPr>
            <p:ph type="body" idx="1"/>
          </p:nvPr>
        </p:nvSpPr>
        <p:spPr/>
        <p:txBody>
          <a:bodyPr/>
          <a:lstStyle/>
          <a:p>
            <a:pPr>
              <a:spcBef>
                <a:spcPct val="0"/>
              </a:spcBef>
            </a:pPr>
            <a:r>
              <a:rPr lang="en-US" sz="2400">
                <a:solidFill>
                  <a:srgbClr val="000000"/>
                </a:solidFill>
              </a:rPr>
              <a:t>Cost Effective Sampling</a:t>
            </a:r>
          </a:p>
          <a:p>
            <a:pPr>
              <a:spcBef>
                <a:spcPct val="0"/>
              </a:spcBef>
              <a:buFont typeface="Monotype Sorts" pitchFamily="2" charset="2"/>
              <a:buNone/>
            </a:pPr>
            <a:endParaRPr lang="en-US" sz="2400">
              <a:solidFill>
                <a:srgbClr val="000000"/>
              </a:solidFill>
            </a:endParaRPr>
          </a:p>
          <a:p>
            <a:pPr>
              <a:spcBef>
                <a:spcPct val="0"/>
              </a:spcBef>
              <a:buFont typeface="Monotype Sorts" pitchFamily="2" charset="2"/>
              <a:buNone/>
            </a:pPr>
            <a:r>
              <a:rPr lang="en-US" sz="2400">
                <a:solidFill>
                  <a:srgbClr val="000000"/>
                </a:solidFill>
              </a:rPr>
              <a:t>    A technical review of an environmental report was conducted.  The consultant proposed an upward limit of 140 samples to the site's already existing 100 samples.  The consultant believed that contamination at the site had no structure and therefore required extensive sampling.</a:t>
            </a:r>
          </a:p>
          <a:p>
            <a:endParaRPr lang="en-US"/>
          </a:p>
        </p:txBody>
      </p:sp>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42178" name="Group 2"/>
          <p:cNvGrpSpPr>
            <a:grpSpLocks/>
          </p:cNvGrpSpPr>
          <p:nvPr/>
        </p:nvGrpSpPr>
        <p:grpSpPr bwMode="auto">
          <a:xfrm>
            <a:off x="1379538" y="355600"/>
            <a:ext cx="5999162" cy="6405563"/>
            <a:chOff x="956" y="254"/>
            <a:chExt cx="4157" cy="4573"/>
          </a:xfrm>
        </p:grpSpPr>
        <p:sp>
          <p:nvSpPr>
            <p:cNvPr id="1842179" name="Oval 3"/>
            <p:cNvSpPr>
              <a:spLocks noChangeArrowheads="1"/>
            </p:cNvSpPr>
            <p:nvPr/>
          </p:nvSpPr>
          <p:spPr bwMode="auto">
            <a:xfrm>
              <a:off x="5061" y="285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grpSp>
          <p:nvGrpSpPr>
            <p:cNvPr id="1842180" name="Group 4"/>
            <p:cNvGrpSpPr>
              <a:grpSpLocks/>
            </p:cNvGrpSpPr>
            <p:nvPr/>
          </p:nvGrpSpPr>
          <p:grpSpPr bwMode="auto">
            <a:xfrm>
              <a:off x="956" y="254"/>
              <a:ext cx="3826" cy="4573"/>
              <a:chOff x="956" y="254"/>
              <a:chExt cx="3826" cy="4573"/>
            </a:xfrm>
          </p:grpSpPr>
          <p:sp>
            <p:nvSpPr>
              <p:cNvPr id="1842181" name="Freeform 5"/>
              <p:cNvSpPr>
                <a:spLocks/>
              </p:cNvSpPr>
              <p:nvPr/>
            </p:nvSpPr>
            <p:spPr bwMode="auto">
              <a:xfrm>
                <a:off x="956" y="254"/>
                <a:ext cx="3143" cy="4370"/>
              </a:xfrm>
              <a:custGeom>
                <a:avLst/>
                <a:gdLst/>
                <a:ahLst/>
                <a:cxnLst>
                  <a:cxn ang="0">
                    <a:pos x="0" y="0"/>
                  </a:cxn>
                  <a:cxn ang="0">
                    <a:pos x="546" y="3618"/>
                  </a:cxn>
                  <a:cxn ang="0">
                    <a:pos x="3142" y="4369"/>
                  </a:cxn>
                  <a:cxn ang="0">
                    <a:pos x="3142" y="820"/>
                  </a:cxn>
                  <a:cxn ang="0">
                    <a:pos x="3006" y="751"/>
                  </a:cxn>
                  <a:cxn ang="0">
                    <a:pos x="0" y="0"/>
                  </a:cxn>
                </a:cxnLst>
                <a:rect l="0" t="0" r="r" b="b"/>
                <a:pathLst>
                  <a:path w="3143" h="4370">
                    <a:moveTo>
                      <a:pt x="0" y="0"/>
                    </a:moveTo>
                    <a:lnTo>
                      <a:pt x="546" y="3618"/>
                    </a:lnTo>
                    <a:lnTo>
                      <a:pt x="3142" y="4369"/>
                    </a:lnTo>
                    <a:lnTo>
                      <a:pt x="3142" y="820"/>
                    </a:lnTo>
                    <a:lnTo>
                      <a:pt x="3006" y="751"/>
                    </a:lnTo>
                    <a:lnTo>
                      <a:pt x="0" y="0"/>
                    </a:lnTo>
                  </a:path>
                </a:pathLst>
              </a:custGeom>
              <a:noFill/>
              <a:ln w="25400" cap="rnd" cmpd="sng">
                <a:solidFill>
                  <a:srgbClr val="000000"/>
                </a:solidFill>
                <a:prstDash val="solid"/>
                <a:round/>
                <a:headEnd/>
                <a:tailEnd/>
              </a:ln>
              <a:effectLst/>
            </p:spPr>
            <p:txBody>
              <a:bodyPr/>
              <a:lstStyle/>
              <a:p>
                <a:endParaRPr lang="en-US"/>
              </a:p>
            </p:txBody>
          </p:sp>
          <p:sp>
            <p:nvSpPr>
              <p:cNvPr id="1842182" name="Freeform 6"/>
              <p:cNvSpPr>
                <a:spLocks/>
              </p:cNvSpPr>
              <p:nvPr/>
            </p:nvSpPr>
            <p:spPr bwMode="auto">
              <a:xfrm>
                <a:off x="4303" y="1074"/>
                <a:ext cx="479" cy="3753"/>
              </a:xfrm>
              <a:custGeom>
                <a:avLst/>
                <a:gdLst/>
                <a:ahLst/>
                <a:cxnLst>
                  <a:cxn ang="0">
                    <a:pos x="0" y="0"/>
                  </a:cxn>
                  <a:cxn ang="0">
                    <a:pos x="478" y="136"/>
                  </a:cxn>
                  <a:cxn ang="0">
                    <a:pos x="409" y="3752"/>
                  </a:cxn>
                  <a:cxn ang="0">
                    <a:pos x="0" y="3615"/>
                  </a:cxn>
                  <a:cxn ang="0">
                    <a:pos x="0" y="0"/>
                  </a:cxn>
                </a:cxnLst>
                <a:rect l="0" t="0" r="r" b="b"/>
                <a:pathLst>
                  <a:path w="479" h="3753">
                    <a:moveTo>
                      <a:pt x="0" y="0"/>
                    </a:moveTo>
                    <a:lnTo>
                      <a:pt x="478" y="136"/>
                    </a:lnTo>
                    <a:lnTo>
                      <a:pt x="409" y="3752"/>
                    </a:lnTo>
                    <a:lnTo>
                      <a:pt x="0" y="3615"/>
                    </a:lnTo>
                    <a:lnTo>
                      <a:pt x="0" y="0"/>
                    </a:lnTo>
                  </a:path>
                </a:pathLst>
              </a:custGeom>
              <a:noFill/>
              <a:ln w="25400" cap="rnd" cmpd="sng">
                <a:solidFill>
                  <a:srgbClr val="000000"/>
                </a:solidFill>
                <a:prstDash val="solid"/>
                <a:round/>
                <a:headEnd/>
                <a:tailEnd/>
              </a:ln>
              <a:effectLst/>
            </p:spPr>
            <p:txBody>
              <a:bodyPr/>
              <a:lstStyle/>
              <a:p>
                <a:endParaRPr lang="en-US"/>
              </a:p>
            </p:txBody>
          </p:sp>
          <p:sp>
            <p:nvSpPr>
              <p:cNvPr id="1842183" name="Freeform 7"/>
              <p:cNvSpPr>
                <a:spLocks/>
              </p:cNvSpPr>
              <p:nvPr/>
            </p:nvSpPr>
            <p:spPr bwMode="auto">
              <a:xfrm>
                <a:off x="2527" y="1074"/>
                <a:ext cx="411" cy="888"/>
              </a:xfrm>
              <a:custGeom>
                <a:avLst/>
                <a:gdLst/>
                <a:ahLst/>
                <a:cxnLst>
                  <a:cxn ang="0">
                    <a:pos x="0" y="0"/>
                  </a:cxn>
                  <a:cxn ang="0">
                    <a:pos x="0" y="887"/>
                  </a:cxn>
                  <a:cxn ang="0">
                    <a:pos x="410" y="887"/>
                  </a:cxn>
                  <a:cxn ang="0">
                    <a:pos x="410" y="0"/>
                  </a:cxn>
                  <a:cxn ang="0">
                    <a:pos x="0" y="0"/>
                  </a:cxn>
                </a:cxnLst>
                <a:rect l="0" t="0" r="r" b="b"/>
                <a:pathLst>
                  <a:path w="411" h="888">
                    <a:moveTo>
                      <a:pt x="0" y="0"/>
                    </a:moveTo>
                    <a:lnTo>
                      <a:pt x="0" y="887"/>
                    </a:lnTo>
                    <a:lnTo>
                      <a:pt x="410" y="887"/>
                    </a:lnTo>
                    <a:lnTo>
                      <a:pt x="410" y="0"/>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2184" name="Freeform 8"/>
              <p:cNvSpPr>
                <a:spLocks/>
              </p:cNvSpPr>
              <p:nvPr/>
            </p:nvSpPr>
            <p:spPr bwMode="auto">
              <a:xfrm>
                <a:off x="3142" y="1074"/>
                <a:ext cx="479" cy="888"/>
              </a:xfrm>
              <a:custGeom>
                <a:avLst/>
                <a:gdLst/>
                <a:ahLst/>
                <a:cxnLst>
                  <a:cxn ang="0">
                    <a:pos x="0" y="0"/>
                  </a:cxn>
                  <a:cxn ang="0">
                    <a:pos x="478" y="0"/>
                  </a:cxn>
                  <a:cxn ang="0">
                    <a:pos x="478" y="887"/>
                  </a:cxn>
                  <a:cxn ang="0">
                    <a:pos x="0" y="887"/>
                  </a:cxn>
                  <a:cxn ang="0">
                    <a:pos x="0" y="0"/>
                  </a:cxn>
                </a:cxnLst>
                <a:rect l="0" t="0" r="r" b="b"/>
                <a:pathLst>
                  <a:path w="479" h="888">
                    <a:moveTo>
                      <a:pt x="0" y="0"/>
                    </a:moveTo>
                    <a:lnTo>
                      <a:pt x="478" y="0"/>
                    </a:lnTo>
                    <a:lnTo>
                      <a:pt x="478" y="887"/>
                    </a:lnTo>
                    <a:lnTo>
                      <a:pt x="0" y="887"/>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2185" name="Freeform 9"/>
              <p:cNvSpPr>
                <a:spLocks/>
              </p:cNvSpPr>
              <p:nvPr/>
            </p:nvSpPr>
            <p:spPr bwMode="auto">
              <a:xfrm>
                <a:off x="2869" y="2848"/>
                <a:ext cx="274" cy="206"/>
              </a:xfrm>
              <a:custGeom>
                <a:avLst/>
                <a:gdLst/>
                <a:ahLst/>
                <a:cxnLst>
                  <a:cxn ang="0">
                    <a:pos x="0" y="0"/>
                  </a:cxn>
                  <a:cxn ang="0">
                    <a:pos x="273" y="0"/>
                  </a:cxn>
                  <a:cxn ang="0">
                    <a:pos x="273" y="205"/>
                  </a:cxn>
                  <a:cxn ang="0">
                    <a:pos x="0" y="205"/>
                  </a:cxn>
                  <a:cxn ang="0">
                    <a:pos x="0" y="0"/>
                  </a:cxn>
                </a:cxnLst>
                <a:rect l="0" t="0" r="r" b="b"/>
                <a:pathLst>
                  <a:path w="274" h="206">
                    <a:moveTo>
                      <a:pt x="0" y="0"/>
                    </a:moveTo>
                    <a:lnTo>
                      <a:pt x="273" y="0"/>
                    </a:lnTo>
                    <a:lnTo>
                      <a:pt x="273" y="205"/>
                    </a:lnTo>
                    <a:lnTo>
                      <a:pt x="0" y="205"/>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2186" name="Freeform 10"/>
              <p:cNvSpPr>
                <a:spLocks/>
              </p:cNvSpPr>
              <p:nvPr/>
            </p:nvSpPr>
            <p:spPr bwMode="auto">
              <a:xfrm>
                <a:off x="3005" y="3394"/>
                <a:ext cx="548" cy="753"/>
              </a:xfrm>
              <a:custGeom>
                <a:avLst/>
                <a:gdLst/>
                <a:ahLst/>
                <a:cxnLst>
                  <a:cxn ang="0">
                    <a:pos x="0" y="0"/>
                  </a:cxn>
                  <a:cxn ang="0">
                    <a:pos x="273" y="0"/>
                  </a:cxn>
                  <a:cxn ang="0">
                    <a:pos x="547" y="0"/>
                  </a:cxn>
                  <a:cxn ang="0">
                    <a:pos x="547" y="752"/>
                  </a:cxn>
                  <a:cxn ang="0">
                    <a:pos x="205" y="752"/>
                  </a:cxn>
                  <a:cxn ang="0">
                    <a:pos x="205" y="342"/>
                  </a:cxn>
                  <a:cxn ang="0">
                    <a:pos x="0" y="342"/>
                  </a:cxn>
                  <a:cxn ang="0">
                    <a:pos x="0" y="0"/>
                  </a:cxn>
                </a:cxnLst>
                <a:rect l="0" t="0" r="r" b="b"/>
                <a:pathLst>
                  <a:path w="548" h="753">
                    <a:moveTo>
                      <a:pt x="0" y="0"/>
                    </a:moveTo>
                    <a:lnTo>
                      <a:pt x="273" y="0"/>
                    </a:lnTo>
                    <a:lnTo>
                      <a:pt x="547" y="0"/>
                    </a:lnTo>
                    <a:lnTo>
                      <a:pt x="547" y="752"/>
                    </a:lnTo>
                    <a:lnTo>
                      <a:pt x="205" y="752"/>
                    </a:lnTo>
                    <a:lnTo>
                      <a:pt x="205" y="342"/>
                    </a:lnTo>
                    <a:lnTo>
                      <a:pt x="0" y="342"/>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2187" name="Freeform 11"/>
              <p:cNvSpPr>
                <a:spLocks/>
              </p:cNvSpPr>
              <p:nvPr/>
            </p:nvSpPr>
            <p:spPr bwMode="auto">
              <a:xfrm>
                <a:off x="3620" y="4146"/>
                <a:ext cx="410" cy="273"/>
              </a:xfrm>
              <a:custGeom>
                <a:avLst/>
                <a:gdLst/>
                <a:ahLst/>
                <a:cxnLst>
                  <a:cxn ang="0">
                    <a:pos x="0" y="0"/>
                  </a:cxn>
                  <a:cxn ang="0">
                    <a:pos x="342" y="0"/>
                  </a:cxn>
                  <a:cxn ang="0">
                    <a:pos x="409" y="68"/>
                  </a:cxn>
                  <a:cxn ang="0">
                    <a:pos x="409" y="204"/>
                  </a:cxn>
                  <a:cxn ang="0">
                    <a:pos x="342" y="204"/>
                  </a:cxn>
                  <a:cxn ang="0">
                    <a:pos x="342" y="272"/>
                  </a:cxn>
                  <a:cxn ang="0">
                    <a:pos x="205" y="272"/>
                  </a:cxn>
                  <a:cxn ang="0">
                    <a:pos x="205" y="204"/>
                  </a:cxn>
                  <a:cxn ang="0">
                    <a:pos x="0" y="204"/>
                  </a:cxn>
                  <a:cxn ang="0">
                    <a:pos x="0" y="0"/>
                  </a:cxn>
                </a:cxnLst>
                <a:rect l="0" t="0" r="r" b="b"/>
                <a:pathLst>
                  <a:path w="410" h="273">
                    <a:moveTo>
                      <a:pt x="0" y="0"/>
                    </a:moveTo>
                    <a:lnTo>
                      <a:pt x="342" y="0"/>
                    </a:lnTo>
                    <a:lnTo>
                      <a:pt x="409" y="68"/>
                    </a:lnTo>
                    <a:lnTo>
                      <a:pt x="409" y="204"/>
                    </a:lnTo>
                    <a:lnTo>
                      <a:pt x="342" y="204"/>
                    </a:lnTo>
                    <a:lnTo>
                      <a:pt x="342" y="272"/>
                    </a:lnTo>
                    <a:lnTo>
                      <a:pt x="205" y="272"/>
                    </a:lnTo>
                    <a:lnTo>
                      <a:pt x="205" y="204"/>
                    </a:lnTo>
                    <a:lnTo>
                      <a:pt x="0" y="204"/>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2188" name="Freeform 12"/>
              <p:cNvSpPr>
                <a:spLocks/>
              </p:cNvSpPr>
              <p:nvPr/>
            </p:nvSpPr>
            <p:spPr bwMode="auto">
              <a:xfrm>
                <a:off x="4371" y="4350"/>
                <a:ext cx="138" cy="206"/>
              </a:xfrm>
              <a:custGeom>
                <a:avLst/>
                <a:gdLst/>
                <a:ahLst/>
                <a:cxnLst>
                  <a:cxn ang="0">
                    <a:pos x="0" y="0"/>
                  </a:cxn>
                  <a:cxn ang="0">
                    <a:pos x="137" y="0"/>
                  </a:cxn>
                  <a:cxn ang="0">
                    <a:pos x="137" y="205"/>
                  </a:cxn>
                  <a:cxn ang="0">
                    <a:pos x="0" y="205"/>
                  </a:cxn>
                  <a:cxn ang="0">
                    <a:pos x="0" y="0"/>
                  </a:cxn>
                </a:cxnLst>
                <a:rect l="0" t="0" r="r" b="b"/>
                <a:pathLst>
                  <a:path w="138" h="206">
                    <a:moveTo>
                      <a:pt x="0" y="0"/>
                    </a:moveTo>
                    <a:lnTo>
                      <a:pt x="137" y="0"/>
                    </a:lnTo>
                    <a:lnTo>
                      <a:pt x="137" y="205"/>
                    </a:lnTo>
                    <a:lnTo>
                      <a:pt x="0" y="205"/>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2189" name="Freeform 13"/>
              <p:cNvSpPr>
                <a:spLocks/>
              </p:cNvSpPr>
              <p:nvPr/>
            </p:nvSpPr>
            <p:spPr bwMode="auto">
              <a:xfrm>
                <a:off x="4303" y="1688"/>
                <a:ext cx="274" cy="751"/>
              </a:xfrm>
              <a:custGeom>
                <a:avLst/>
                <a:gdLst/>
                <a:ahLst/>
                <a:cxnLst>
                  <a:cxn ang="0">
                    <a:pos x="0" y="0"/>
                  </a:cxn>
                  <a:cxn ang="0">
                    <a:pos x="273" y="0"/>
                  </a:cxn>
                  <a:cxn ang="0">
                    <a:pos x="273" y="750"/>
                  </a:cxn>
                  <a:cxn ang="0">
                    <a:pos x="0" y="750"/>
                  </a:cxn>
                  <a:cxn ang="0">
                    <a:pos x="0" y="0"/>
                  </a:cxn>
                </a:cxnLst>
                <a:rect l="0" t="0" r="r" b="b"/>
                <a:pathLst>
                  <a:path w="274" h="751">
                    <a:moveTo>
                      <a:pt x="0" y="0"/>
                    </a:moveTo>
                    <a:lnTo>
                      <a:pt x="273" y="0"/>
                    </a:lnTo>
                    <a:lnTo>
                      <a:pt x="273" y="750"/>
                    </a:lnTo>
                    <a:lnTo>
                      <a:pt x="0" y="750"/>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2190" name="Freeform 14"/>
              <p:cNvSpPr>
                <a:spLocks/>
              </p:cNvSpPr>
              <p:nvPr/>
            </p:nvSpPr>
            <p:spPr bwMode="auto">
              <a:xfrm>
                <a:off x="4371" y="1278"/>
                <a:ext cx="206" cy="274"/>
              </a:xfrm>
              <a:custGeom>
                <a:avLst/>
                <a:gdLst/>
                <a:ahLst/>
                <a:cxnLst>
                  <a:cxn ang="0">
                    <a:pos x="0" y="0"/>
                  </a:cxn>
                  <a:cxn ang="0">
                    <a:pos x="205" y="0"/>
                  </a:cxn>
                  <a:cxn ang="0">
                    <a:pos x="205" y="273"/>
                  </a:cxn>
                  <a:cxn ang="0">
                    <a:pos x="0" y="273"/>
                  </a:cxn>
                  <a:cxn ang="0">
                    <a:pos x="0" y="0"/>
                  </a:cxn>
                </a:cxnLst>
                <a:rect l="0" t="0" r="r" b="b"/>
                <a:pathLst>
                  <a:path w="206" h="274">
                    <a:moveTo>
                      <a:pt x="0" y="0"/>
                    </a:moveTo>
                    <a:lnTo>
                      <a:pt x="205" y="0"/>
                    </a:lnTo>
                    <a:lnTo>
                      <a:pt x="205" y="273"/>
                    </a:lnTo>
                    <a:lnTo>
                      <a:pt x="0" y="273"/>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2191" name="Oval 15"/>
              <p:cNvSpPr>
                <a:spLocks noChangeArrowheads="1"/>
              </p:cNvSpPr>
              <p:nvPr/>
            </p:nvSpPr>
            <p:spPr bwMode="auto">
              <a:xfrm>
                <a:off x="1101" y="399"/>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192" name="Oval 16"/>
              <p:cNvSpPr>
                <a:spLocks noChangeArrowheads="1"/>
              </p:cNvSpPr>
              <p:nvPr/>
            </p:nvSpPr>
            <p:spPr bwMode="auto">
              <a:xfrm>
                <a:off x="1579" y="672"/>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193" name="Oval 17"/>
              <p:cNvSpPr>
                <a:spLocks noChangeArrowheads="1"/>
              </p:cNvSpPr>
              <p:nvPr/>
            </p:nvSpPr>
            <p:spPr bwMode="auto">
              <a:xfrm>
                <a:off x="1306" y="877"/>
                <a:ext cx="52" cy="51"/>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194" name="Oval 18"/>
              <p:cNvSpPr>
                <a:spLocks noChangeArrowheads="1"/>
              </p:cNvSpPr>
              <p:nvPr/>
            </p:nvSpPr>
            <p:spPr bwMode="auto">
              <a:xfrm>
                <a:off x="1784" y="1218"/>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195" name="Oval 19"/>
              <p:cNvSpPr>
                <a:spLocks noChangeArrowheads="1"/>
              </p:cNvSpPr>
              <p:nvPr/>
            </p:nvSpPr>
            <p:spPr bwMode="auto">
              <a:xfrm>
                <a:off x="1374" y="169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196" name="Oval 20"/>
              <p:cNvSpPr>
                <a:spLocks noChangeArrowheads="1"/>
              </p:cNvSpPr>
              <p:nvPr/>
            </p:nvSpPr>
            <p:spPr bwMode="auto">
              <a:xfrm>
                <a:off x="2125" y="1764"/>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197" name="Oval 21"/>
              <p:cNvSpPr>
                <a:spLocks noChangeArrowheads="1"/>
              </p:cNvSpPr>
              <p:nvPr/>
            </p:nvSpPr>
            <p:spPr bwMode="auto">
              <a:xfrm>
                <a:off x="2125" y="2174"/>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198" name="Oval 22"/>
              <p:cNvSpPr>
                <a:spLocks noChangeArrowheads="1"/>
              </p:cNvSpPr>
              <p:nvPr/>
            </p:nvSpPr>
            <p:spPr bwMode="auto">
              <a:xfrm>
                <a:off x="1442" y="278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199" name="Oval 23"/>
              <p:cNvSpPr>
                <a:spLocks noChangeArrowheads="1"/>
              </p:cNvSpPr>
              <p:nvPr/>
            </p:nvSpPr>
            <p:spPr bwMode="auto">
              <a:xfrm>
                <a:off x="1716" y="333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00" name="Oval 24"/>
              <p:cNvSpPr>
                <a:spLocks noChangeArrowheads="1"/>
              </p:cNvSpPr>
              <p:nvPr/>
            </p:nvSpPr>
            <p:spPr bwMode="auto">
              <a:xfrm>
                <a:off x="1579" y="3539"/>
                <a:ext cx="53"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01" name="Oval 25"/>
              <p:cNvSpPr>
                <a:spLocks noChangeArrowheads="1"/>
              </p:cNvSpPr>
              <p:nvPr/>
            </p:nvSpPr>
            <p:spPr bwMode="auto">
              <a:xfrm>
                <a:off x="1579" y="3744"/>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02" name="Oval 26"/>
              <p:cNvSpPr>
                <a:spLocks noChangeArrowheads="1"/>
              </p:cNvSpPr>
              <p:nvPr/>
            </p:nvSpPr>
            <p:spPr bwMode="auto">
              <a:xfrm>
                <a:off x="1716" y="231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03" name="Oval 27"/>
              <p:cNvSpPr>
                <a:spLocks noChangeArrowheads="1"/>
              </p:cNvSpPr>
              <p:nvPr/>
            </p:nvSpPr>
            <p:spPr bwMode="auto">
              <a:xfrm>
                <a:off x="2535" y="2105"/>
                <a:ext cx="53"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04" name="Oval 28"/>
              <p:cNvSpPr>
                <a:spLocks noChangeArrowheads="1"/>
              </p:cNvSpPr>
              <p:nvPr/>
            </p:nvSpPr>
            <p:spPr bwMode="auto">
              <a:xfrm>
                <a:off x="2740" y="877"/>
                <a:ext cx="53" cy="51"/>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05" name="Oval 29"/>
              <p:cNvSpPr>
                <a:spLocks noChangeArrowheads="1"/>
              </p:cNvSpPr>
              <p:nvPr/>
            </p:nvSpPr>
            <p:spPr bwMode="auto">
              <a:xfrm>
                <a:off x="3901" y="1150"/>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06" name="Oval 30"/>
              <p:cNvSpPr>
                <a:spLocks noChangeArrowheads="1"/>
              </p:cNvSpPr>
              <p:nvPr/>
            </p:nvSpPr>
            <p:spPr bwMode="auto">
              <a:xfrm>
                <a:off x="4448" y="1559"/>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07" name="Oval 31"/>
              <p:cNvSpPr>
                <a:spLocks noChangeArrowheads="1"/>
              </p:cNvSpPr>
              <p:nvPr/>
            </p:nvSpPr>
            <p:spPr bwMode="auto">
              <a:xfrm>
                <a:off x="2330" y="1150"/>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08" name="Oval 32"/>
              <p:cNvSpPr>
                <a:spLocks noChangeArrowheads="1"/>
              </p:cNvSpPr>
              <p:nvPr/>
            </p:nvSpPr>
            <p:spPr bwMode="auto">
              <a:xfrm>
                <a:off x="2399" y="1491"/>
                <a:ext cx="51"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09" name="Oval 33"/>
              <p:cNvSpPr>
                <a:spLocks noChangeArrowheads="1"/>
              </p:cNvSpPr>
              <p:nvPr/>
            </p:nvSpPr>
            <p:spPr bwMode="auto">
              <a:xfrm>
                <a:off x="3013" y="135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10" name="Oval 34"/>
              <p:cNvSpPr>
                <a:spLocks noChangeArrowheads="1"/>
              </p:cNvSpPr>
              <p:nvPr/>
            </p:nvSpPr>
            <p:spPr bwMode="auto">
              <a:xfrm>
                <a:off x="3013" y="169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11" name="Oval 35"/>
              <p:cNvSpPr>
                <a:spLocks noChangeArrowheads="1"/>
              </p:cNvSpPr>
              <p:nvPr/>
            </p:nvSpPr>
            <p:spPr bwMode="auto">
              <a:xfrm>
                <a:off x="3013" y="1900"/>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12" name="Oval 36"/>
              <p:cNvSpPr>
                <a:spLocks noChangeArrowheads="1"/>
              </p:cNvSpPr>
              <p:nvPr/>
            </p:nvSpPr>
            <p:spPr bwMode="auto">
              <a:xfrm>
                <a:off x="2945" y="2105"/>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13" name="Oval 37"/>
              <p:cNvSpPr>
                <a:spLocks noChangeArrowheads="1"/>
              </p:cNvSpPr>
              <p:nvPr/>
            </p:nvSpPr>
            <p:spPr bwMode="auto">
              <a:xfrm>
                <a:off x="3150" y="2105"/>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14" name="Oval 38"/>
              <p:cNvSpPr>
                <a:spLocks noChangeArrowheads="1"/>
              </p:cNvSpPr>
              <p:nvPr/>
            </p:nvSpPr>
            <p:spPr bwMode="auto">
              <a:xfrm>
                <a:off x="2945" y="224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15" name="Oval 39"/>
              <p:cNvSpPr>
                <a:spLocks noChangeArrowheads="1"/>
              </p:cNvSpPr>
              <p:nvPr/>
            </p:nvSpPr>
            <p:spPr bwMode="auto">
              <a:xfrm>
                <a:off x="3013" y="258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16" name="Oval 40"/>
              <p:cNvSpPr>
                <a:spLocks noChangeArrowheads="1"/>
              </p:cNvSpPr>
              <p:nvPr/>
            </p:nvSpPr>
            <p:spPr bwMode="auto">
              <a:xfrm>
                <a:off x="2809" y="2446"/>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17" name="Oval 41"/>
              <p:cNvSpPr>
                <a:spLocks noChangeArrowheads="1"/>
              </p:cNvSpPr>
              <p:nvPr/>
            </p:nvSpPr>
            <p:spPr bwMode="auto">
              <a:xfrm>
                <a:off x="3150" y="224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18" name="Oval 42"/>
              <p:cNvSpPr>
                <a:spLocks noChangeArrowheads="1"/>
              </p:cNvSpPr>
              <p:nvPr/>
            </p:nvSpPr>
            <p:spPr bwMode="auto">
              <a:xfrm>
                <a:off x="3833" y="1491"/>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19" name="Oval 43"/>
              <p:cNvSpPr>
                <a:spLocks noChangeArrowheads="1"/>
              </p:cNvSpPr>
              <p:nvPr/>
            </p:nvSpPr>
            <p:spPr bwMode="auto">
              <a:xfrm>
                <a:off x="3765" y="183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20" name="Oval 44"/>
              <p:cNvSpPr>
                <a:spLocks noChangeArrowheads="1"/>
              </p:cNvSpPr>
              <p:nvPr/>
            </p:nvSpPr>
            <p:spPr bwMode="auto">
              <a:xfrm>
                <a:off x="3765" y="1969"/>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21" name="Oval 45"/>
              <p:cNvSpPr>
                <a:spLocks noChangeArrowheads="1"/>
              </p:cNvSpPr>
              <p:nvPr/>
            </p:nvSpPr>
            <p:spPr bwMode="auto">
              <a:xfrm>
                <a:off x="3355" y="1969"/>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22" name="Oval 46"/>
              <p:cNvSpPr>
                <a:spLocks noChangeArrowheads="1"/>
              </p:cNvSpPr>
              <p:nvPr/>
            </p:nvSpPr>
            <p:spPr bwMode="auto">
              <a:xfrm>
                <a:off x="3355" y="224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23" name="Oval 47"/>
              <p:cNvSpPr>
                <a:spLocks noChangeArrowheads="1"/>
              </p:cNvSpPr>
              <p:nvPr/>
            </p:nvSpPr>
            <p:spPr bwMode="auto">
              <a:xfrm>
                <a:off x="3355" y="2105"/>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24" name="Oval 48"/>
              <p:cNvSpPr>
                <a:spLocks noChangeArrowheads="1"/>
              </p:cNvSpPr>
              <p:nvPr/>
            </p:nvSpPr>
            <p:spPr bwMode="auto">
              <a:xfrm>
                <a:off x="3765" y="2105"/>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25" name="Oval 49"/>
              <p:cNvSpPr>
                <a:spLocks noChangeArrowheads="1"/>
              </p:cNvSpPr>
              <p:nvPr/>
            </p:nvSpPr>
            <p:spPr bwMode="auto">
              <a:xfrm>
                <a:off x="3765"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26" name="Oval 50"/>
              <p:cNvSpPr>
                <a:spLocks noChangeArrowheads="1"/>
              </p:cNvSpPr>
              <p:nvPr/>
            </p:nvSpPr>
            <p:spPr bwMode="auto">
              <a:xfrm>
                <a:off x="2809" y="272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27" name="Oval 51"/>
              <p:cNvSpPr>
                <a:spLocks noChangeArrowheads="1"/>
              </p:cNvSpPr>
              <p:nvPr/>
            </p:nvSpPr>
            <p:spPr bwMode="auto">
              <a:xfrm>
                <a:off x="3560" y="319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28" name="Oval 52"/>
              <p:cNvSpPr>
                <a:spLocks noChangeArrowheads="1"/>
              </p:cNvSpPr>
              <p:nvPr/>
            </p:nvSpPr>
            <p:spPr bwMode="auto">
              <a:xfrm>
                <a:off x="2945" y="319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29" name="Oval 53"/>
              <p:cNvSpPr>
                <a:spLocks noChangeArrowheads="1"/>
              </p:cNvSpPr>
              <p:nvPr/>
            </p:nvSpPr>
            <p:spPr bwMode="auto">
              <a:xfrm>
                <a:off x="3970" y="2242"/>
                <a:ext cx="51"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30" name="Oval 54"/>
              <p:cNvSpPr>
                <a:spLocks noChangeArrowheads="1"/>
              </p:cNvSpPr>
              <p:nvPr/>
            </p:nvSpPr>
            <p:spPr bwMode="auto">
              <a:xfrm>
                <a:off x="3765" y="224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31" name="Oval 55"/>
              <p:cNvSpPr>
                <a:spLocks noChangeArrowheads="1"/>
              </p:cNvSpPr>
              <p:nvPr/>
            </p:nvSpPr>
            <p:spPr bwMode="auto">
              <a:xfrm>
                <a:off x="3560" y="224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32" name="Oval 56"/>
              <p:cNvSpPr>
                <a:spLocks noChangeArrowheads="1"/>
              </p:cNvSpPr>
              <p:nvPr/>
            </p:nvSpPr>
            <p:spPr bwMode="auto">
              <a:xfrm>
                <a:off x="3970" y="2720"/>
                <a:ext cx="51"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33" name="Oval 57"/>
              <p:cNvSpPr>
                <a:spLocks noChangeArrowheads="1"/>
              </p:cNvSpPr>
              <p:nvPr/>
            </p:nvSpPr>
            <p:spPr bwMode="auto">
              <a:xfrm>
                <a:off x="3970" y="2446"/>
                <a:ext cx="51"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34" name="Oval 58"/>
              <p:cNvSpPr>
                <a:spLocks noChangeArrowheads="1"/>
              </p:cNvSpPr>
              <p:nvPr/>
            </p:nvSpPr>
            <p:spPr bwMode="auto">
              <a:xfrm>
                <a:off x="3970" y="2105"/>
                <a:ext cx="51"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35" name="Oval 59"/>
              <p:cNvSpPr>
                <a:spLocks noChangeArrowheads="1"/>
              </p:cNvSpPr>
              <p:nvPr/>
            </p:nvSpPr>
            <p:spPr bwMode="auto">
              <a:xfrm>
                <a:off x="3628" y="237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36" name="Oval 60"/>
              <p:cNvSpPr>
                <a:spLocks noChangeArrowheads="1"/>
              </p:cNvSpPr>
              <p:nvPr/>
            </p:nvSpPr>
            <p:spPr bwMode="auto">
              <a:xfrm>
                <a:off x="3150" y="2446"/>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37" name="Oval 61"/>
              <p:cNvSpPr>
                <a:spLocks noChangeArrowheads="1"/>
              </p:cNvSpPr>
              <p:nvPr/>
            </p:nvSpPr>
            <p:spPr bwMode="auto">
              <a:xfrm>
                <a:off x="3355" y="2446"/>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38" name="Oval 62"/>
              <p:cNvSpPr>
                <a:spLocks noChangeArrowheads="1"/>
              </p:cNvSpPr>
              <p:nvPr/>
            </p:nvSpPr>
            <p:spPr bwMode="auto">
              <a:xfrm>
                <a:off x="3560" y="2446"/>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39" name="Oval 63"/>
              <p:cNvSpPr>
                <a:spLocks noChangeArrowheads="1"/>
              </p:cNvSpPr>
              <p:nvPr/>
            </p:nvSpPr>
            <p:spPr bwMode="auto">
              <a:xfrm>
                <a:off x="3765" y="2446"/>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40" name="Oval 64"/>
              <p:cNvSpPr>
                <a:spLocks noChangeArrowheads="1"/>
              </p:cNvSpPr>
              <p:nvPr/>
            </p:nvSpPr>
            <p:spPr bwMode="auto">
              <a:xfrm>
                <a:off x="3355" y="2925"/>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41" name="Oval 65"/>
              <p:cNvSpPr>
                <a:spLocks noChangeArrowheads="1"/>
              </p:cNvSpPr>
              <p:nvPr/>
            </p:nvSpPr>
            <p:spPr bwMode="auto">
              <a:xfrm>
                <a:off x="2809"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42" name="Oval 66"/>
              <p:cNvSpPr>
                <a:spLocks noChangeArrowheads="1"/>
              </p:cNvSpPr>
              <p:nvPr/>
            </p:nvSpPr>
            <p:spPr bwMode="auto">
              <a:xfrm>
                <a:off x="2945"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43" name="Oval 67"/>
              <p:cNvSpPr>
                <a:spLocks noChangeArrowheads="1"/>
              </p:cNvSpPr>
              <p:nvPr/>
            </p:nvSpPr>
            <p:spPr bwMode="auto">
              <a:xfrm>
                <a:off x="3150"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44" name="Oval 68"/>
              <p:cNvSpPr>
                <a:spLocks noChangeArrowheads="1"/>
              </p:cNvSpPr>
              <p:nvPr/>
            </p:nvSpPr>
            <p:spPr bwMode="auto">
              <a:xfrm>
                <a:off x="3355"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45" name="Oval 69"/>
              <p:cNvSpPr>
                <a:spLocks noChangeArrowheads="1"/>
              </p:cNvSpPr>
              <p:nvPr/>
            </p:nvSpPr>
            <p:spPr bwMode="auto">
              <a:xfrm>
                <a:off x="3560"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46" name="Oval 70"/>
              <p:cNvSpPr>
                <a:spLocks noChangeArrowheads="1"/>
              </p:cNvSpPr>
              <p:nvPr/>
            </p:nvSpPr>
            <p:spPr bwMode="auto">
              <a:xfrm>
                <a:off x="3765" y="3402"/>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47" name="Oval 71"/>
              <p:cNvSpPr>
                <a:spLocks noChangeArrowheads="1"/>
              </p:cNvSpPr>
              <p:nvPr/>
            </p:nvSpPr>
            <p:spPr bwMode="auto">
              <a:xfrm>
                <a:off x="3765" y="319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48" name="Oval 72"/>
              <p:cNvSpPr>
                <a:spLocks noChangeArrowheads="1"/>
              </p:cNvSpPr>
              <p:nvPr/>
            </p:nvSpPr>
            <p:spPr bwMode="auto">
              <a:xfrm>
                <a:off x="3150" y="272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49" name="Oval 73"/>
              <p:cNvSpPr>
                <a:spLocks noChangeArrowheads="1"/>
              </p:cNvSpPr>
              <p:nvPr/>
            </p:nvSpPr>
            <p:spPr bwMode="auto">
              <a:xfrm>
                <a:off x="2945" y="415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50" name="Oval 74"/>
              <p:cNvSpPr>
                <a:spLocks noChangeArrowheads="1"/>
              </p:cNvSpPr>
              <p:nvPr/>
            </p:nvSpPr>
            <p:spPr bwMode="auto">
              <a:xfrm>
                <a:off x="2945" y="401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51" name="Oval 75"/>
              <p:cNvSpPr>
                <a:spLocks noChangeArrowheads="1"/>
              </p:cNvSpPr>
              <p:nvPr/>
            </p:nvSpPr>
            <p:spPr bwMode="auto">
              <a:xfrm>
                <a:off x="2945" y="388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52" name="Oval 76"/>
              <p:cNvSpPr>
                <a:spLocks noChangeArrowheads="1"/>
              </p:cNvSpPr>
              <p:nvPr/>
            </p:nvSpPr>
            <p:spPr bwMode="auto">
              <a:xfrm>
                <a:off x="2945" y="374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53" name="Oval 77"/>
              <p:cNvSpPr>
                <a:spLocks noChangeArrowheads="1"/>
              </p:cNvSpPr>
              <p:nvPr/>
            </p:nvSpPr>
            <p:spPr bwMode="auto">
              <a:xfrm>
                <a:off x="2945" y="3539"/>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54" name="Oval 78"/>
              <p:cNvSpPr>
                <a:spLocks noChangeArrowheads="1"/>
              </p:cNvSpPr>
              <p:nvPr/>
            </p:nvSpPr>
            <p:spPr bwMode="auto">
              <a:xfrm>
                <a:off x="2945" y="3402"/>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55" name="Oval 79"/>
              <p:cNvSpPr>
                <a:spLocks noChangeArrowheads="1"/>
              </p:cNvSpPr>
              <p:nvPr/>
            </p:nvSpPr>
            <p:spPr bwMode="auto">
              <a:xfrm>
                <a:off x="2809" y="319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56" name="Oval 80"/>
              <p:cNvSpPr>
                <a:spLocks noChangeArrowheads="1"/>
              </p:cNvSpPr>
              <p:nvPr/>
            </p:nvSpPr>
            <p:spPr bwMode="auto">
              <a:xfrm>
                <a:off x="2809" y="3402"/>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57" name="Oval 81"/>
              <p:cNvSpPr>
                <a:spLocks noChangeArrowheads="1"/>
              </p:cNvSpPr>
              <p:nvPr/>
            </p:nvSpPr>
            <p:spPr bwMode="auto">
              <a:xfrm>
                <a:off x="2809" y="415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58" name="Oval 82"/>
              <p:cNvSpPr>
                <a:spLocks noChangeArrowheads="1"/>
              </p:cNvSpPr>
              <p:nvPr/>
            </p:nvSpPr>
            <p:spPr bwMode="auto">
              <a:xfrm>
                <a:off x="2809" y="401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59" name="Oval 83"/>
              <p:cNvSpPr>
                <a:spLocks noChangeArrowheads="1"/>
              </p:cNvSpPr>
              <p:nvPr/>
            </p:nvSpPr>
            <p:spPr bwMode="auto">
              <a:xfrm>
                <a:off x="2809" y="374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60" name="Oval 84"/>
              <p:cNvSpPr>
                <a:spLocks noChangeArrowheads="1"/>
              </p:cNvSpPr>
              <p:nvPr/>
            </p:nvSpPr>
            <p:spPr bwMode="auto">
              <a:xfrm>
                <a:off x="2809" y="3539"/>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61" name="Oval 85"/>
              <p:cNvSpPr>
                <a:spLocks noChangeArrowheads="1"/>
              </p:cNvSpPr>
              <p:nvPr/>
            </p:nvSpPr>
            <p:spPr bwMode="auto">
              <a:xfrm>
                <a:off x="3628" y="217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62" name="Oval 86"/>
              <p:cNvSpPr>
                <a:spLocks noChangeArrowheads="1"/>
              </p:cNvSpPr>
              <p:nvPr/>
            </p:nvSpPr>
            <p:spPr bwMode="auto">
              <a:xfrm>
                <a:off x="3628" y="1969"/>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63" name="Oval 87"/>
              <p:cNvSpPr>
                <a:spLocks noChangeArrowheads="1"/>
              </p:cNvSpPr>
              <p:nvPr/>
            </p:nvSpPr>
            <p:spPr bwMode="auto">
              <a:xfrm>
                <a:off x="3628" y="2105"/>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64" name="Oval 88"/>
              <p:cNvSpPr>
                <a:spLocks noChangeArrowheads="1"/>
              </p:cNvSpPr>
              <p:nvPr/>
            </p:nvSpPr>
            <p:spPr bwMode="auto">
              <a:xfrm>
                <a:off x="4652" y="278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65" name="Oval 89"/>
              <p:cNvSpPr>
                <a:spLocks noChangeArrowheads="1"/>
              </p:cNvSpPr>
              <p:nvPr/>
            </p:nvSpPr>
            <p:spPr bwMode="auto">
              <a:xfrm>
                <a:off x="3628" y="3402"/>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66" name="Oval 90"/>
              <p:cNvSpPr>
                <a:spLocks noChangeArrowheads="1"/>
              </p:cNvSpPr>
              <p:nvPr/>
            </p:nvSpPr>
            <p:spPr bwMode="auto">
              <a:xfrm>
                <a:off x="3560" y="401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67" name="Oval 91"/>
              <p:cNvSpPr>
                <a:spLocks noChangeArrowheads="1"/>
              </p:cNvSpPr>
              <p:nvPr/>
            </p:nvSpPr>
            <p:spPr bwMode="auto">
              <a:xfrm>
                <a:off x="3560" y="367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68" name="Oval 92"/>
              <p:cNvSpPr>
                <a:spLocks noChangeArrowheads="1"/>
              </p:cNvSpPr>
              <p:nvPr/>
            </p:nvSpPr>
            <p:spPr bwMode="auto">
              <a:xfrm>
                <a:off x="4037" y="3812"/>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69" name="Oval 93"/>
              <p:cNvSpPr>
                <a:spLocks noChangeArrowheads="1"/>
              </p:cNvSpPr>
              <p:nvPr/>
            </p:nvSpPr>
            <p:spPr bwMode="auto">
              <a:xfrm>
                <a:off x="4448" y="415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70" name="Oval 94"/>
              <p:cNvSpPr>
                <a:spLocks noChangeArrowheads="1"/>
              </p:cNvSpPr>
              <p:nvPr/>
            </p:nvSpPr>
            <p:spPr bwMode="auto">
              <a:xfrm>
                <a:off x="3150" y="374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71" name="Oval 95"/>
              <p:cNvSpPr>
                <a:spLocks noChangeArrowheads="1"/>
              </p:cNvSpPr>
              <p:nvPr/>
            </p:nvSpPr>
            <p:spPr bwMode="auto">
              <a:xfrm>
                <a:off x="3150" y="381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72" name="Oval 96"/>
              <p:cNvSpPr>
                <a:spLocks noChangeArrowheads="1"/>
              </p:cNvSpPr>
              <p:nvPr/>
            </p:nvSpPr>
            <p:spPr bwMode="auto">
              <a:xfrm>
                <a:off x="3150" y="388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73" name="Oval 97"/>
              <p:cNvSpPr>
                <a:spLocks noChangeArrowheads="1"/>
              </p:cNvSpPr>
              <p:nvPr/>
            </p:nvSpPr>
            <p:spPr bwMode="auto">
              <a:xfrm>
                <a:off x="3150" y="401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74" name="Oval 98"/>
              <p:cNvSpPr>
                <a:spLocks noChangeArrowheads="1"/>
              </p:cNvSpPr>
              <p:nvPr/>
            </p:nvSpPr>
            <p:spPr bwMode="auto">
              <a:xfrm>
                <a:off x="3286" y="4222"/>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75" name="Oval 99"/>
              <p:cNvSpPr>
                <a:spLocks noChangeArrowheads="1"/>
              </p:cNvSpPr>
              <p:nvPr/>
            </p:nvSpPr>
            <p:spPr bwMode="auto">
              <a:xfrm>
                <a:off x="3150" y="429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76" name="Oval 100"/>
              <p:cNvSpPr>
                <a:spLocks noChangeArrowheads="1"/>
              </p:cNvSpPr>
              <p:nvPr/>
            </p:nvSpPr>
            <p:spPr bwMode="auto">
              <a:xfrm>
                <a:off x="3355" y="435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77" name="Oval 101"/>
              <p:cNvSpPr>
                <a:spLocks noChangeArrowheads="1"/>
              </p:cNvSpPr>
              <p:nvPr/>
            </p:nvSpPr>
            <p:spPr bwMode="auto">
              <a:xfrm>
                <a:off x="4448" y="258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78" name="Oval 102"/>
              <p:cNvSpPr>
                <a:spLocks noChangeArrowheads="1"/>
              </p:cNvSpPr>
              <p:nvPr/>
            </p:nvSpPr>
            <p:spPr bwMode="auto">
              <a:xfrm>
                <a:off x="4448" y="3402"/>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79" name="Oval 103"/>
              <p:cNvSpPr>
                <a:spLocks noChangeArrowheads="1"/>
              </p:cNvSpPr>
              <p:nvPr/>
            </p:nvSpPr>
            <p:spPr bwMode="auto">
              <a:xfrm>
                <a:off x="3355" y="326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80" name="Oval 104"/>
              <p:cNvSpPr>
                <a:spLocks noChangeArrowheads="1"/>
              </p:cNvSpPr>
              <p:nvPr/>
            </p:nvSpPr>
            <p:spPr bwMode="auto">
              <a:xfrm>
                <a:off x="3355" y="333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81" name="Oval 105"/>
              <p:cNvSpPr>
                <a:spLocks noChangeArrowheads="1"/>
              </p:cNvSpPr>
              <p:nvPr/>
            </p:nvSpPr>
            <p:spPr bwMode="auto">
              <a:xfrm>
                <a:off x="3218" y="326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82" name="Oval 106"/>
              <p:cNvSpPr>
                <a:spLocks noChangeArrowheads="1"/>
              </p:cNvSpPr>
              <p:nvPr/>
            </p:nvSpPr>
            <p:spPr bwMode="auto">
              <a:xfrm>
                <a:off x="3218" y="333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2283" name="Oval 107"/>
              <p:cNvSpPr>
                <a:spLocks noChangeArrowheads="1"/>
              </p:cNvSpPr>
              <p:nvPr/>
            </p:nvSpPr>
            <p:spPr bwMode="auto">
              <a:xfrm>
                <a:off x="1374" y="442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grpSp>
      </p:grpSp>
      <p:grpSp>
        <p:nvGrpSpPr>
          <p:cNvPr id="1842284" name="Group 108"/>
          <p:cNvGrpSpPr>
            <a:grpSpLocks/>
          </p:cNvGrpSpPr>
          <p:nvPr/>
        </p:nvGrpSpPr>
        <p:grpSpPr bwMode="auto">
          <a:xfrm>
            <a:off x="2867025" y="1219200"/>
            <a:ext cx="3919538" cy="5330825"/>
            <a:chOff x="1987" y="870"/>
            <a:chExt cx="2716" cy="3806"/>
          </a:xfrm>
        </p:grpSpPr>
        <p:sp>
          <p:nvSpPr>
            <p:cNvPr id="1842285" name="Freeform 109"/>
            <p:cNvSpPr>
              <a:spLocks/>
            </p:cNvSpPr>
            <p:nvPr/>
          </p:nvSpPr>
          <p:spPr bwMode="auto">
            <a:xfrm>
              <a:off x="2526" y="2296"/>
              <a:ext cx="205" cy="205"/>
            </a:xfrm>
            <a:custGeom>
              <a:avLst/>
              <a:gdLst/>
              <a:ahLst/>
              <a:cxnLst>
                <a:cxn ang="0">
                  <a:pos x="0" y="0"/>
                </a:cxn>
                <a:cxn ang="0">
                  <a:pos x="204" y="0"/>
                </a:cxn>
                <a:cxn ang="0">
                  <a:pos x="204" y="204"/>
                </a:cxn>
                <a:cxn ang="0">
                  <a:pos x="0" y="204"/>
                </a:cxn>
                <a:cxn ang="0">
                  <a:pos x="0" y="0"/>
                </a:cxn>
              </a:cxnLst>
              <a:rect l="0" t="0" r="r" b="b"/>
              <a:pathLst>
                <a:path w="205" h="205">
                  <a:moveTo>
                    <a:pt x="0" y="0"/>
                  </a:moveTo>
                  <a:lnTo>
                    <a:pt x="204" y="0"/>
                  </a:lnTo>
                  <a:lnTo>
                    <a:pt x="204" y="204"/>
                  </a:lnTo>
                  <a:lnTo>
                    <a:pt x="0" y="204"/>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2286" name="Oval 110"/>
            <p:cNvSpPr>
              <a:spLocks noChangeArrowheads="1"/>
            </p:cNvSpPr>
            <p:nvPr/>
          </p:nvSpPr>
          <p:spPr bwMode="auto">
            <a:xfrm>
              <a:off x="3012" y="1006"/>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87" name="Oval 111"/>
            <p:cNvSpPr>
              <a:spLocks noChangeArrowheads="1"/>
            </p:cNvSpPr>
            <p:nvPr/>
          </p:nvSpPr>
          <p:spPr bwMode="auto">
            <a:xfrm>
              <a:off x="4650" y="1143"/>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88" name="Oval 112"/>
            <p:cNvSpPr>
              <a:spLocks noChangeArrowheads="1"/>
            </p:cNvSpPr>
            <p:nvPr/>
          </p:nvSpPr>
          <p:spPr bwMode="auto">
            <a:xfrm>
              <a:off x="4446" y="1143"/>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89" name="Oval 113"/>
            <p:cNvSpPr>
              <a:spLocks noChangeArrowheads="1"/>
            </p:cNvSpPr>
            <p:nvPr/>
          </p:nvSpPr>
          <p:spPr bwMode="auto">
            <a:xfrm>
              <a:off x="3217" y="87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90" name="Oval 114"/>
            <p:cNvSpPr>
              <a:spLocks noChangeArrowheads="1"/>
            </p:cNvSpPr>
            <p:nvPr/>
          </p:nvSpPr>
          <p:spPr bwMode="auto">
            <a:xfrm>
              <a:off x="4036" y="1143"/>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91" name="Oval 115"/>
            <p:cNvSpPr>
              <a:spLocks noChangeArrowheads="1"/>
            </p:cNvSpPr>
            <p:nvPr/>
          </p:nvSpPr>
          <p:spPr bwMode="auto">
            <a:xfrm>
              <a:off x="3832" y="1006"/>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92" name="Oval 116"/>
            <p:cNvSpPr>
              <a:spLocks noChangeArrowheads="1"/>
            </p:cNvSpPr>
            <p:nvPr/>
          </p:nvSpPr>
          <p:spPr bwMode="auto">
            <a:xfrm>
              <a:off x="3626" y="1006"/>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93" name="Oval 117"/>
            <p:cNvSpPr>
              <a:spLocks noChangeArrowheads="1"/>
            </p:cNvSpPr>
            <p:nvPr/>
          </p:nvSpPr>
          <p:spPr bwMode="auto">
            <a:xfrm>
              <a:off x="2193" y="87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94" name="Oval 118"/>
            <p:cNvSpPr>
              <a:spLocks noChangeArrowheads="1"/>
            </p:cNvSpPr>
            <p:nvPr/>
          </p:nvSpPr>
          <p:spPr bwMode="auto">
            <a:xfrm>
              <a:off x="2602" y="1006"/>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95" name="Oval 119"/>
            <p:cNvSpPr>
              <a:spLocks noChangeArrowheads="1"/>
            </p:cNvSpPr>
            <p:nvPr/>
          </p:nvSpPr>
          <p:spPr bwMode="auto">
            <a:xfrm>
              <a:off x="2808" y="1006"/>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96" name="Oval 120"/>
            <p:cNvSpPr>
              <a:spLocks noChangeArrowheads="1"/>
            </p:cNvSpPr>
            <p:nvPr/>
          </p:nvSpPr>
          <p:spPr bwMode="auto">
            <a:xfrm>
              <a:off x="2602" y="87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97" name="Oval 121"/>
            <p:cNvSpPr>
              <a:spLocks noChangeArrowheads="1"/>
            </p:cNvSpPr>
            <p:nvPr/>
          </p:nvSpPr>
          <p:spPr bwMode="auto">
            <a:xfrm>
              <a:off x="2398" y="4010"/>
              <a:ext cx="51"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98" name="Oval 122"/>
            <p:cNvSpPr>
              <a:spLocks noChangeArrowheads="1"/>
            </p:cNvSpPr>
            <p:nvPr/>
          </p:nvSpPr>
          <p:spPr bwMode="auto">
            <a:xfrm>
              <a:off x="2398" y="3873"/>
              <a:ext cx="51"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299" name="Oval 123"/>
            <p:cNvSpPr>
              <a:spLocks noChangeArrowheads="1"/>
            </p:cNvSpPr>
            <p:nvPr/>
          </p:nvSpPr>
          <p:spPr bwMode="auto">
            <a:xfrm>
              <a:off x="2398" y="3668"/>
              <a:ext cx="51"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00" name="Oval 124"/>
            <p:cNvSpPr>
              <a:spLocks noChangeArrowheads="1"/>
            </p:cNvSpPr>
            <p:nvPr/>
          </p:nvSpPr>
          <p:spPr bwMode="auto">
            <a:xfrm>
              <a:off x="2398" y="3396"/>
              <a:ext cx="51"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01" name="Oval 125"/>
            <p:cNvSpPr>
              <a:spLocks noChangeArrowheads="1"/>
            </p:cNvSpPr>
            <p:nvPr/>
          </p:nvSpPr>
          <p:spPr bwMode="auto">
            <a:xfrm>
              <a:off x="2398" y="3054"/>
              <a:ext cx="51"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02" name="Oval 126"/>
            <p:cNvSpPr>
              <a:spLocks noChangeArrowheads="1"/>
            </p:cNvSpPr>
            <p:nvPr/>
          </p:nvSpPr>
          <p:spPr bwMode="auto">
            <a:xfrm>
              <a:off x="2398" y="2918"/>
              <a:ext cx="51"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03" name="Oval 127"/>
            <p:cNvSpPr>
              <a:spLocks noChangeArrowheads="1"/>
            </p:cNvSpPr>
            <p:nvPr/>
          </p:nvSpPr>
          <p:spPr bwMode="auto">
            <a:xfrm>
              <a:off x="2398" y="2713"/>
              <a:ext cx="51"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04" name="Oval 128"/>
            <p:cNvSpPr>
              <a:spLocks noChangeArrowheads="1"/>
            </p:cNvSpPr>
            <p:nvPr/>
          </p:nvSpPr>
          <p:spPr bwMode="auto">
            <a:xfrm>
              <a:off x="2398" y="2576"/>
              <a:ext cx="51"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05" name="Oval 129"/>
            <p:cNvSpPr>
              <a:spLocks noChangeArrowheads="1"/>
            </p:cNvSpPr>
            <p:nvPr/>
          </p:nvSpPr>
          <p:spPr bwMode="auto">
            <a:xfrm>
              <a:off x="2398" y="2235"/>
              <a:ext cx="51"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06" name="Oval 130"/>
            <p:cNvSpPr>
              <a:spLocks noChangeArrowheads="1"/>
            </p:cNvSpPr>
            <p:nvPr/>
          </p:nvSpPr>
          <p:spPr bwMode="auto">
            <a:xfrm>
              <a:off x="2398" y="2098"/>
              <a:ext cx="51"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07" name="Oval 131"/>
            <p:cNvSpPr>
              <a:spLocks noChangeArrowheads="1"/>
            </p:cNvSpPr>
            <p:nvPr/>
          </p:nvSpPr>
          <p:spPr bwMode="auto">
            <a:xfrm>
              <a:off x="2398" y="1962"/>
              <a:ext cx="51"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08" name="Oval 132"/>
            <p:cNvSpPr>
              <a:spLocks noChangeArrowheads="1"/>
            </p:cNvSpPr>
            <p:nvPr/>
          </p:nvSpPr>
          <p:spPr bwMode="auto">
            <a:xfrm>
              <a:off x="2398" y="1826"/>
              <a:ext cx="51"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09" name="Oval 133"/>
            <p:cNvSpPr>
              <a:spLocks noChangeArrowheads="1"/>
            </p:cNvSpPr>
            <p:nvPr/>
          </p:nvSpPr>
          <p:spPr bwMode="auto">
            <a:xfrm>
              <a:off x="2398" y="1348"/>
              <a:ext cx="51"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10" name="Oval 134"/>
            <p:cNvSpPr>
              <a:spLocks noChangeArrowheads="1"/>
            </p:cNvSpPr>
            <p:nvPr/>
          </p:nvSpPr>
          <p:spPr bwMode="auto">
            <a:xfrm>
              <a:off x="2398" y="1006"/>
              <a:ext cx="51"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11" name="Oval 135"/>
            <p:cNvSpPr>
              <a:spLocks noChangeArrowheads="1"/>
            </p:cNvSpPr>
            <p:nvPr/>
          </p:nvSpPr>
          <p:spPr bwMode="auto">
            <a:xfrm>
              <a:off x="2398" y="4078"/>
              <a:ext cx="51"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12" name="Oval 136"/>
            <p:cNvSpPr>
              <a:spLocks noChangeArrowheads="1"/>
            </p:cNvSpPr>
            <p:nvPr/>
          </p:nvSpPr>
          <p:spPr bwMode="auto">
            <a:xfrm>
              <a:off x="2808" y="1962"/>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13" name="Oval 137"/>
            <p:cNvSpPr>
              <a:spLocks noChangeArrowheads="1"/>
            </p:cNvSpPr>
            <p:nvPr/>
          </p:nvSpPr>
          <p:spPr bwMode="auto">
            <a:xfrm>
              <a:off x="2602" y="1962"/>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14" name="Oval 138"/>
            <p:cNvSpPr>
              <a:spLocks noChangeArrowheads="1"/>
            </p:cNvSpPr>
            <p:nvPr/>
          </p:nvSpPr>
          <p:spPr bwMode="auto">
            <a:xfrm>
              <a:off x="2808" y="2098"/>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15" name="Oval 139"/>
            <p:cNvSpPr>
              <a:spLocks noChangeArrowheads="1"/>
            </p:cNvSpPr>
            <p:nvPr/>
          </p:nvSpPr>
          <p:spPr bwMode="auto">
            <a:xfrm>
              <a:off x="2808" y="2235"/>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16" name="Oval 140"/>
            <p:cNvSpPr>
              <a:spLocks noChangeArrowheads="1"/>
            </p:cNvSpPr>
            <p:nvPr/>
          </p:nvSpPr>
          <p:spPr bwMode="auto">
            <a:xfrm>
              <a:off x="2808" y="2576"/>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17" name="Oval 141"/>
            <p:cNvSpPr>
              <a:spLocks noChangeArrowheads="1"/>
            </p:cNvSpPr>
            <p:nvPr/>
          </p:nvSpPr>
          <p:spPr bwMode="auto">
            <a:xfrm>
              <a:off x="2193" y="2235"/>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18" name="Oval 142"/>
            <p:cNvSpPr>
              <a:spLocks noChangeArrowheads="1"/>
            </p:cNvSpPr>
            <p:nvPr/>
          </p:nvSpPr>
          <p:spPr bwMode="auto">
            <a:xfrm>
              <a:off x="1987" y="1620"/>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19" name="Oval 143"/>
            <p:cNvSpPr>
              <a:spLocks noChangeArrowheads="1"/>
            </p:cNvSpPr>
            <p:nvPr/>
          </p:nvSpPr>
          <p:spPr bwMode="auto">
            <a:xfrm>
              <a:off x="2193" y="1962"/>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20" name="Oval 144"/>
            <p:cNvSpPr>
              <a:spLocks noChangeArrowheads="1"/>
            </p:cNvSpPr>
            <p:nvPr/>
          </p:nvSpPr>
          <p:spPr bwMode="auto">
            <a:xfrm>
              <a:off x="2193" y="1143"/>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21" name="Oval 145"/>
            <p:cNvSpPr>
              <a:spLocks noChangeArrowheads="1"/>
            </p:cNvSpPr>
            <p:nvPr/>
          </p:nvSpPr>
          <p:spPr bwMode="auto">
            <a:xfrm>
              <a:off x="2193" y="3873"/>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22" name="Oval 146"/>
            <p:cNvSpPr>
              <a:spLocks noChangeArrowheads="1"/>
            </p:cNvSpPr>
            <p:nvPr/>
          </p:nvSpPr>
          <p:spPr bwMode="auto">
            <a:xfrm>
              <a:off x="2193" y="3668"/>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23" name="Oval 147"/>
            <p:cNvSpPr>
              <a:spLocks noChangeArrowheads="1"/>
            </p:cNvSpPr>
            <p:nvPr/>
          </p:nvSpPr>
          <p:spPr bwMode="auto">
            <a:xfrm>
              <a:off x="2193" y="3532"/>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24" name="Oval 148"/>
            <p:cNvSpPr>
              <a:spLocks noChangeArrowheads="1"/>
            </p:cNvSpPr>
            <p:nvPr/>
          </p:nvSpPr>
          <p:spPr bwMode="auto">
            <a:xfrm>
              <a:off x="2193" y="3396"/>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25" name="Oval 149"/>
            <p:cNvSpPr>
              <a:spLocks noChangeArrowheads="1"/>
            </p:cNvSpPr>
            <p:nvPr/>
          </p:nvSpPr>
          <p:spPr bwMode="auto">
            <a:xfrm>
              <a:off x="2193" y="326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26" name="Oval 150"/>
            <p:cNvSpPr>
              <a:spLocks noChangeArrowheads="1"/>
            </p:cNvSpPr>
            <p:nvPr/>
          </p:nvSpPr>
          <p:spPr bwMode="auto">
            <a:xfrm>
              <a:off x="2193" y="3054"/>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27" name="Oval 151"/>
            <p:cNvSpPr>
              <a:spLocks noChangeArrowheads="1"/>
            </p:cNvSpPr>
            <p:nvPr/>
          </p:nvSpPr>
          <p:spPr bwMode="auto">
            <a:xfrm>
              <a:off x="2193" y="2918"/>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28" name="Oval 152"/>
            <p:cNvSpPr>
              <a:spLocks noChangeArrowheads="1"/>
            </p:cNvSpPr>
            <p:nvPr/>
          </p:nvSpPr>
          <p:spPr bwMode="auto">
            <a:xfrm>
              <a:off x="2193" y="2781"/>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29" name="Oval 153"/>
            <p:cNvSpPr>
              <a:spLocks noChangeArrowheads="1"/>
            </p:cNvSpPr>
            <p:nvPr/>
          </p:nvSpPr>
          <p:spPr bwMode="auto">
            <a:xfrm>
              <a:off x="2193" y="2576"/>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30" name="Oval 154"/>
            <p:cNvSpPr>
              <a:spLocks noChangeArrowheads="1"/>
            </p:cNvSpPr>
            <p:nvPr/>
          </p:nvSpPr>
          <p:spPr bwMode="auto">
            <a:xfrm>
              <a:off x="2193" y="244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31" name="Oval 155"/>
            <p:cNvSpPr>
              <a:spLocks noChangeArrowheads="1"/>
            </p:cNvSpPr>
            <p:nvPr/>
          </p:nvSpPr>
          <p:spPr bwMode="auto">
            <a:xfrm>
              <a:off x="2193" y="401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32" name="Oval 156"/>
            <p:cNvSpPr>
              <a:spLocks noChangeArrowheads="1"/>
            </p:cNvSpPr>
            <p:nvPr/>
          </p:nvSpPr>
          <p:spPr bwMode="auto">
            <a:xfrm>
              <a:off x="2602" y="2235"/>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33" name="Oval 157"/>
            <p:cNvSpPr>
              <a:spLocks noChangeArrowheads="1"/>
            </p:cNvSpPr>
            <p:nvPr/>
          </p:nvSpPr>
          <p:spPr bwMode="auto">
            <a:xfrm>
              <a:off x="2602" y="4146"/>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34" name="Oval 158"/>
            <p:cNvSpPr>
              <a:spLocks noChangeArrowheads="1"/>
            </p:cNvSpPr>
            <p:nvPr/>
          </p:nvSpPr>
          <p:spPr bwMode="auto">
            <a:xfrm>
              <a:off x="2602" y="401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35" name="Oval 159"/>
            <p:cNvSpPr>
              <a:spLocks noChangeArrowheads="1"/>
            </p:cNvSpPr>
            <p:nvPr/>
          </p:nvSpPr>
          <p:spPr bwMode="auto">
            <a:xfrm>
              <a:off x="2602" y="3873"/>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36" name="Oval 160"/>
            <p:cNvSpPr>
              <a:spLocks noChangeArrowheads="1"/>
            </p:cNvSpPr>
            <p:nvPr/>
          </p:nvSpPr>
          <p:spPr bwMode="auto">
            <a:xfrm>
              <a:off x="2602" y="3668"/>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37" name="Oval 161"/>
            <p:cNvSpPr>
              <a:spLocks noChangeArrowheads="1"/>
            </p:cNvSpPr>
            <p:nvPr/>
          </p:nvSpPr>
          <p:spPr bwMode="auto">
            <a:xfrm>
              <a:off x="2602" y="3396"/>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38" name="Oval 162"/>
            <p:cNvSpPr>
              <a:spLocks noChangeArrowheads="1"/>
            </p:cNvSpPr>
            <p:nvPr/>
          </p:nvSpPr>
          <p:spPr bwMode="auto">
            <a:xfrm>
              <a:off x="2602" y="3054"/>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39" name="Oval 163"/>
            <p:cNvSpPr>
              <a:spLocks noChangeArrowheads="1"/>
            </p:cNvSpPr>
            <p:nvPr/>
          </p:nvSpPr>
          <p:spPr bwMode="auto">
            <a:xfrm>
              <a:off x="2602" y="2918"/>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40" name="Oval 164"/>
            <p:cNvSpPr>
              <a:spLocks noChangeArrowheads="1"/>
            </p:cNvSpPr>
            <p:nvPr/>
          </p:nvSpPr>
          <p:spPr bwMode="auto">
            <a:xfrm>
              <a:off x="2602" y="2713"/>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41" name="Oval 165"/>
            <p:cNvSpPr>
              <a:spLocks noChangeArrowheads="1"/>
            </p:cNvSpPr>
            <p:nvPr/>
          </p:nvSpPr>
          <p:spPr bwMode="auto">
            <a:xfrm>
              <a:off x="2602" y="2576"/>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42" name="Oval 166"/>
            <p:cNvSpPr>
              <a:spLocks noChangeArrowheads="1"/>
            </p:cNvSpPr>
            <p:nvPr/>
          </p:nvSpPr>
          <p:spPr bwMode="auto">
            <a:xfrm>
              <a:off x="2602" y="244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43" name="Oval 167"/>
            <p:cNvSpPr>
              <a:spLocks noChangeArrowheads="1"/>
            </p:cNvSpPr>
            <p:nvPr/>
          </p:nvSpPr>
          <p:spPr bwMode="auto">
            <a:xfrm>
              <a:off x="1987" y="2576"/>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44" name="Oval 168"/>
            <p:cNvSpPr>
              <a:spLocks noChangeArrowheads="1"/>
            </p:cNvSpPr>
            <p:nvPr/>
          </p:nvSpPr>
          <p:spPr bwMode="auto">
            <a:xfrm>
              <a:off x="1987" y="4010"/>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45" name="Oval 169"/>
            <p:cNvSpPr>
              <a:spLocks noChangeArrowheads="1"/>
            </p:cNvSpPr>
            <p:nvPr/>
          </p:nvSpPr>
          <p:spPr bwMode="auto">
            <a:xfrm>
              <a:off x="1987" y="3668"/>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46" name="Oval 170"/>
            <p:cNvSpPr>
              <a:spLocks noChangeArrowheads="1"/>
            </p:cNvSpPr>
            <p:nvPr/>
          </p:nvSpPr>
          <p:spPr bwMode="auto">
            <a:xfrm>
              <a:off x="1987" y="3054"/>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47" name="Oval 171"/>
            <p:cNvSpPr>
              <a:spLocks noChangeArrowheads="1"/>
            </p:cNvSpPr>
            <p:nvPr/>
          </p:nvSpPr>
          <p:spPr bwMode="auto">
            <a:xfrm>
              <a:off x="3012" y="1143"/>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48" name="Oval 172"/>
            <p:cNvSpPr>
              <a:spLocks noChangeArrowheads="1"/>
            </p:cNvSpPr>
            <p:nvPr/>
          </p:nvSpPr>
          <p:spPr bwMode="auto">
            <a:xfrm>
              <a:off x="3012" y="244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49" name="Oval 173"/>
            <p:cNvSpPr>
              <a:spLocks noChangeArrowheads="1"/>
            </p:cNvSpPr>
            <p:nvPr/>
          </p:nvSpPr>
          <p:spPr bwMode="auto">
            <a:xfrm>
              <a:off x="3422" y="2576"/>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50" name="Oval 174"/>
            <p:cNvSpPr>
              <a:spLocks noChangeArrowheads="1"/>
            </p:cNvSpPr>
            <p:nvPr/>
          </p:nvSpPr>
          <p:spPr bwMode="auto">
            <a:xfrm>
              <a:off x="3217" y="2576"/>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51" name="Oval 175"/>
            <p:cNvSpPr>
              <a:spLocks noChangeArrowheads="1"/>
            </p:cNvSpPr>
            <p:nvPr/>
          </p:nvSpPr>
          <p:spPr bwMode="auto">
            <a:xfrm>
              <a:off x="3422" y="3532"/>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52" name="Oval 176"/>
            <p:cNvSpPr>
              <a:spLocks noChangeArrowheads="1"/>
            </p:cNvSpPr>
            <p:nvPr/>
          </p:nvSpPr>
          <p:spPr bwMode="auto">
            <a:xfrm>
              <a:off x="3422" y="2713"/>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53" name="Oval 177"/>
            <p:cNvSpPr>
              <a:spLocks noChangeArrowheads="1"/>
            </p:cNvSpPr>
            <p:nvPr/>
          </p:nvSpPr>
          <p:spPr bwMode="auto">
            <a:xfrm>
              <a:off x="3217" y="3532"/>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54" name="Oval 178"/>
            <p:cNvSpPr>
              <a:spLocks noChangeArrowheads="1"/>
            </p:cNvSpPr>
            <p:nvPr/>
          </p:nvSpPr>
          <p:spPr bwMode="auto">
            <a:xfrm>
              <a:off x="3217" y="2918"/>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55" name="Oval 179"/>
            <p:cNvSpPr>
              <a:spLocks noChangeArrowheads="1"/>
            </p:cNvSpPr>
            <p:nvPr/>
          </p:nvSpPr>
          <p:spPr bwMode="auto">
            <a:xfrm>
              <a:off x="2808" y="4214"/>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56" name="Oval 180"/>
            <p:cNvSpPr>
              <a:spLocks noChangeArrowheads="1"/>
            </p:cNvSpPr>
            <p:nvPr/>
          </p:nvSpPr>
          <p:spPr bwMode="auto">
            <a:xfrm>
              <a:off x="3012" y="4214"/>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57" name="Oval 181"/>
            <p:cNvSpPr>
              <a:spLocks noChangeArrowheads="1"/>
            </p:cNvSpPr>
            <p:nvPr/>
          </p:nvSpPr>
          <p:spPr bwMode="auto">
            <a:xfrm>
              <a:off x="3626" y="1143"/>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58" name="Oval 182"/>
            <p:cNvSpPr>
              <a:spLocks noChangeArrowheads="1"/>
            </p:cNvSpPr>
            <p:nvPr/>
          </p:nvSpPr>
          <p:spPr bwMode="auto">
            <a:xfrm>
              <a:off x="3626" y="1348"/>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59" name="Oval 183"/>
            <p:cNvSpPr>
              <a:spLocks noChangeArrowheads="1"/>
            </p:cNvSpPr>
            <p:nvPr/>
          </p:nvSpPr>
          <p:spPr bwMode="auto">
            <a:xfrm>
              <a:off x="3626" y="1484"/>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60" name="Oval 184"/>
            <p:cNvSpPr>
              <a:spLocks noChangeArrowheads="1"/>
            </p:cNvSpPr>
            <p:nvPr/>
          </p:nvSpPr>
          <p:spPr bwMode="auto">
            <a:xfrm>
              <a:off x="3626" y="1620"/>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61" name="Oval 185"/>
            <p:cNvSpPr>
              <a:spLocks noChangeArrowheads="1"/>
            </p:cNvSpPr>
            <p:nvPr/>
          </p:nvSpPr>
          <p:spPr bwMode="auto">
            <a:xfrm>
              <a:off x="3626" y="1826"/>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62" name="Oval 186"/>
            <p:cNvSpPr>
              <a:spLocks noChangeArrowheads="1"/>
            </p:cNvSpPr>
            <p:nvPr/>
          </p:nvSpPr>
          <p:spPr bwMode="auto">
            <a:xfrm>
              <a:off x="3626" y="2576"/>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63" name="Oval 187"/>
            <p:cNvSpPr>
              <a:spLocks noChangeArrowheads="1"/>
            </p:cNvSpPr>
            <p:nvPr/>
          </p:nvSpPr>
          <p:spPr bwMode="auto">
            <a:xfrm>
              <a:off x="3626" y="2713"/>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64" name="Oval 188"/>
            <p:cNvSpPr>
              <a:spLocks noChangeArrowheads="1"/>
            </p:cNvSpPr>
            <p:nvPr/>
          </p:nvSpPr>
          <p:spPr bwMode="auto">
            <a:xfrm>
              <a:off x="3626" y="2918"/>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65" name="Oval 189"/>
            <p:cNvSpPr>
              <a:spLocks noChangeArrowheads="1"/>
            </p:cNvSpPr>
            <p:nvPr/>
          </p:nvSpPr>
          <p:spPr bwMode="auto">
            <a:xfrm>
              <a:off x="3626" y="3532"/>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66" name="Oval 190"/>
            <p:cNvSpPr>
              <a:spLocks noChangeArrowheads="1"/>
            </p:cNvSpPr>
            <p:nvPr/>
          </p:nvSpPr>
          <p:spPr bwMode="auto">
            <a:xfrm>
              <a:off x="3626" y="4146"/>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67" name="Oval 191"/>
            <p:cNvSpPr>
              <a:spLocks noChangeArrowheads="1"/>
            </p:cNvSpPr>
            <p:nvPr/>
          </p:nvSpPr>
          <p:spPr bwMode="auto">
            <a:xfrm>
              <a:off x="3626" y="4351"/>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68" name="Oval 192"/>
            <p:cNvSpPr>
              <a:spLocks noChangeArrowheads="1"/>
            </p:cNvSpPr>
            <p:nvPr/>
          </p:nvSpPr>
          <p:spPr bwMode="auto">
            <a:xfrm>
              <a:off x="3832" y="1143"/>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69" name="Oval 193"/>
            <p:cNvSpPr>
              <a:spLocks noChangeArrowheads="1"/>
            </p:cNvSpPr>
            <p:nvPr/>
          </p:nvSpPr>
          <p:spPr bwMode="auto">
            <a:xfrm>
              <a:off x="3832" y="1143"/>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70" name="Oval 194"/>
            <p:cNvSpPr>
              <a:spLocks noChangeArrowheads="1"/>
            </p:cNvSpPr>
            <p:nvPr/>
          </p:nvSpPr>
          <p:spPr bwMode="auto">
            <a:xfrm>
              <a:off x="3832" y="1348"/>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71" name="Oval 195"/>
            <p:cNvSpPr>
              <a:spLocks noChangeArrowheads="1"/>
            </p:cNvSpPr>
            <p:nvPr/>
          </p:nvSpPr>
          <p:spPr bwMode="auto">
            <a:xfrm>
              <a:off x="3832" y="1620"/>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72" name="Oval 196"/>
            <p:cNvSpPr>
              <a:spLocks noChangeArrowheads="1"/>
            </p:cNvSpPr>
            <p:nvPr/>
          </p:nvSpPr>
          <p:spPr bwMode="auto">
            <a:xfrm>
              <a:off x="3832" y="2576"/>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73" name="Oval 197"/>
            <p:cNvSpPr>
              <a:spLocks noChangeArrowheads="1"/>
            </p:cNvSpPr>
            <p:nvPr/>
          </p:nvSpPr>
          <p:spPr bwMode="auto">
            <a:xfrm>
              <a:off x="3832" y="2713"/>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74" name="Oval 198"/>
            <p:cNvSpPr>
              <a:spLocks noChangeArrowheads="1"/>
            </p:cNvSpPr>
            <p:nvPr/>
          </p:nvSpPr>
          <p:spPr bwMode="auto">
            <a:xfrm>
              <a:off x="3832" y="3668"/>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75" name="Oval 199"/>
            <p:cNvSpPr>
              <a:spLocks noChangeArrowheads="1"/>
            </p:cNvSpPr>
            <p:nvPr/>
          </p:nvSpPr>
          <p:spPr bwMode="auto">
            <a:xfrm>
              <a:off x="3832" y="2918"/>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76" name="Oval 200"/>
            <p:cNvSpPr>
              <a:spLocks noChangeArrowheads="1"/>
            </p:cNvSpPr>
            <p:nvPr/>
          </p:nvSpPr>
          <p:spPr bwMode="auto">
            <a:xfrm>
              <a:off x="3832" y="401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77" name="Oval 201"/>
            <p:cNvSpPr>
              <a:spLocks noChangeArrowheads="1"/>
            </p:cNvSpPr>
            <p:nvPr/>
          </p:nvSpPr>
          <p:spPr bwMode="auto">
            <a:xfrm>
              <a:off x="4446" y="1348"/>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78" name="Oval 202"/>
            <p:cNvSpPr>
              <a:spLocks noChangeArrowheads="1"/>
            </p:cNvSpPr>
            <p:nvPr/>
          </p:nvSpPr>
          <p:spPr bwMode="auto">
            <a:xfrm>
              <a:off x="4036" y="1348"/>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79" name="Oval 203"/>
            <p:cNvSpPr>
              <a:spLocks noChangeArrowheads="1"/>
            </p:cNvSpPr>
            <p:nvPr/>
          </p:nvSpPr>
          <p:spPr bwMode="auto">
            <a:xfrm>
              <a:off x="4650" y="1348"/>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80" name="Oval 204"/>
            <p:cNvSpPr>
              <a:spLocks noChangeArrowheads="1"/>
            </p:cNvSpPr>
            <p:nvPr/>
          </p:nvSpPr>
          <p:spPr bwMode="auto">
            <a:xfrm>
              <a:off x="4036" y="1484"/>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81" name="Oval 205"/>
            <p:cNvSpPr>
              <a:spLocks noChangeArrowheads="1"/>
            </p:cNvSpPr>
            <p:nvPr/>
          </p:nvSpPr>
          <p:spPr bwMode="auto">
            <a:xfrm>
              <a:off x="4650" y="1484"/>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82" name="Oval 206"/>
            <p:cNvSpPr>
              <a:spLocks noChangeArrowheads="1"/>
            </p:cNvSpPr>
            <p:nvPr/>
          </p:nvSpPr>
          <p:spPr bwMode="auto">
            <a:xfrm>
              <a:off x="4446" y="1484"/>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83" name="Oval 207"/>
            <p:cNvSpPr>
              <a:spLocks noChangeArrowheads="1"/>
            </p:cNvSpPr>
            <p:nvPr/>
          </p:nvSpPr>
          <p:spPr bwMode="auto">
            <a:xfrm>
              <a:off x="4650" y="1484"/>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84" name="Oval 208"/>
            <p:cNvSpPr>
              <a:spLocks noChangeArrowheads="1"/>
            </p:cNvSpPr>
            <p:nvPr/>
          </p:nvSpPr>
          <p:spPr bwMode="auto">
            <a:xfrm>
              <a:off x="4650" y="1620"/>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85" name="Oval 209"/>
            <p:cNvSpPr>
              <a:spLocks noChangeArrowheads="1"/>
            </p:cNvSpPr>
            <p:nvPr/>
          </p:nvSpPr>
          <p:spPr bwMode="auto">
            <a:xfrm>
              <a:off x="4650" y="1826"/>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86" name="Oval 210"/>
            <p:cNvSpPr>
              <a:spLocks noChangeArrowheads="1"/>
            </p:cNvSpPr>
            <p:nvPr/>
          </p:nvSpPr>
          <p:spPr bwMode="auto">
            <a:xfrm>
              <a:off x="4650" y="1962"/>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87" name="Oval 211"/>
            <p:cNvSpPr>
              <a:spLocks noChangeArrowheads="1"/>
            </p:cNvSpPr>
            <p:nvPr/>
          </p:nvSpPr>
          <p:spPr bwMode="auto">
            <a:xfrm>
              <a:off x="4650" y="2098"/>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88" name="Oval 212"/>
            <p:cNvSpPr>
              <a:spLocks noChangeArrowheads="1"/>
            </p:cNvSpPr>
            <p:nvPr/>
          </p:nvSpPr>
          <p:spPr bwMode="auto">
            <a:xfrm>
              <a:off x="4650" y="2235"/>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89" name="Oval 213"/>
            <p:cNvSpPr>
              <a:spLocks noChangeArrowheads="1"/>
            </p:cNvSpPr>
            <p:nvPr/>
          </p:nvSpPr>
          <p:spPr bwMode="auto">
            <a:xfrm>
              <a:off x="4650" y="2440"/>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90" name="Oval 214"/>
            <p:cNvSpPr>
              <a:spLocks noChangeArrowheads="1"/>
            </p:cNvSpPr>
            <p:nvPr/>
          </p:nvSpPr>
          <p:spPr bwMode="auto">
            <a:xfrm>
              <a:off x="4650" y="2576"/>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91" name="Oval 215"/>
            <p:cNvSpPr>
              <a:spLocks noChangeArrowheads="1"/>
            </p:cNvSpPr>
            <p:nvPr/>
          </p:nvSpPr>
          <p:spPr bwMode="auto">
            <a:xfrm>
              <a:off x="4036" y="1620"/>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92" name="Oval 216"/>
            <p:cNvSpPr>
              <a:spLocks noChangeArrowheads="1"/>
            </p:cNvSpPr>
            <p:nvPr/>
          </p:nvSpPr>
          <p:spPr bwMode="auto">
            <a:xfrm>
              <a:off x="4036" y="1826"/>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93" name="Oval 217"/>
            <p:cNvSpPr>
              <a:spLocks noChangeArrowheads="1"/>
            </p:cNvSpPr>
            <p:nvPr/>
          </p:nvSpPr>
          <p:spPr bwMode="auto">
            <a:xfrm>
              <a:off x="4036" y="1962"/>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94" name="Oval 218"/>
            <p:cNvSpPr>
              <a:spLocks noChangeArrowheads="1"/>
            </p:cNvSpPr>
            <p:nvPr/>
          </p:nvSpPr>
          <p:spPr bwMode="auto">
            <a:xfrm>
              <a:off x="4446" y="1620"/>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95" name="Oval 219"/>
            <p:cNvSpPr>
              <a:spLocks noChangeArrowheads="1"/>
            </p:cNvSpPr>
            <p:nvPr/>
          </p:nvSpPr>
          <p:spPr bwMode="auto">
            <a:xfrm>
              <a:off x="4446" y="1826"/>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96" name="Oval 220"/>
            <p:cNvSpPr>
              <a:spLocks noChangeArrowheads="1"/>
            </p:cNvSpPr>
            <p:nvPr/>
          </p:nvSpPr>
          <p:spPr bwMode="auto">
            <a:xfrm>
              <a:off x="4446" y="1962"/>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97" name="Oval 221"/>
            <p:cNvSpPr>
              <a:spLocks noChangeArrowheads="1"/>
            </p:cNvSpPr>
            <p:nvPr/>
          </p:nvSpPr>
          <p:spPr bwMode="auto">
            <a:xfrm>
              <a:off x="4446" y="2098"/>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98" name="Oval 222"/>
            <p:cNvSpPr>
              <a:spLocks noChangeArrowheads="1"/>
            </p:cNvSpPr>
            <p:nvPr/>
          </p:nvSpPr>
          <p:spPr bwMode="auto">
            <a:xfrm>
              <a:off x="4446" y="2235"/>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399" name="Oval 223"/>
            <p:cNvSpPr>
              <a:spLocks noChangeArrowheads="1"/>
            </p:cNvSpPr>
            <p:nvPr/>
          </p:nvSpPr>
          <p:spPr bwMode="auto">
            <a:xfrm>
              <a:off x="4446" y="244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00" name="Oval 224"/>
            <p:cNvSpPr>
              <a:spLocks noChangeArrowheads="1"/>
            </p:cNvSpPr>
            <p:nvPr/>
          </p:nvSpPr>
          <p:spPr bwMode="auto">
            <a:xfrm>
              <a:off x="4650" y="3054"/>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01" name="Oval 225"/>
            <p:cNvSpPr>
              <a:spLocks noChangeArrowheads="1"/>
            </p:cNvSpPr>
            <p:nvPr/>
          </p:nvSpPr>
          <p:spPr bwMode="auto">
            <a:xfrm>
              <a:off x="4650" y="3191"/>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02" name="Oval 226"/>
            <p:cNvSpPr>
              <a:spLocks noChangeArrowheads="1"/>
            </p:cNvSpPr>
            <p:nvPr/>
          </p:nvSpPr>
          <p:spPr bwMode="auto">
            <a:xfrm>
              <a:off x="4650" y="3396"/>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03" name="Oval 227"/>
            <p:cNvSpPr>
              <a:spLocks noChangeArrowheads="1"/>
            </p:cNvSpPr>
            <p:nvPr/>
          </p:nvSpPr>
          <p:spPr bwMode="auto">
            <a:xfrm>
              <a:off x="4650" y="3396"/>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04" name="Oval 228"/>
            <p:cNvSpPr>
              <a:spLocks noChangeArrowheads="1"/>
            </p:cNvSpPr>
            <p:nvPr/>
          </p:nvSpPr>
          <p:spPr bwMode="auto">
            <a:xfrm>
              <a:off x="4650" y="3532"/>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05" name="Oval 229"/>
            <p:cNvSpPr>
              <a:spLocks noChangeArrowheads="1"/>
            </p:cNvSpPr>
            <p:nvPr/>
          </p:nvSpPr>
          <p:spPr bwMode="auto">
            <a:xfrm>
              <a:off x="4650" y="3668"/>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06" name="Oval 230"/>
            <p:cNvSpPr>
              <a:spLocks noChangeArrowheads="1"/>
            </p:cNvSpPr>
            <p:nvPr/>
          </p:nvSpPr>
          <p:spPr bwMode="auto">
            <a:xfrm>
              <a:off x="4650" y="3873"/>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07" name="Oval 231"/>
            <p:cNvSpPr>
              <a:spLocks noChangeArrowheads="1"/>
            </p:cNvSpPr>
            <p:nvPr/>
          </p:nvSpPr>
          <p:spPr bwMode="auto">
            <a:xfrm>
              <a:off x="4650" y="4010"/>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08" name="Oval 232"/>
            <p:cNvSpPr>
              <a:spLocks noChangeArrowheads="1"/>
            </p:cNvSpPr>
            <p:nvPr/>
          </p:nvSpPr>
          <p:spPr bwMode="auto">
            <a:xfrm>
              <a:off x="4650" y="4146"/>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09" name="Oval 233"/>
            <p:cNvSpPr>
              <a:spLocks noChangeArrowheads="1"/>
            </p:cNvSpPr>
            <p:nvPr/>
          </p:nvSpPr>
          <p:spPr bwMode="auto">
            <a:xfrm>
              <a:off x="4650" y="4351"/>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10" name="Oval 234"/>
            <p:cNvSpPr>
              <a:spLocks noChangeArrowheads="1"/>
            </p:cNvSpPr>
            <p:nvPr/>
          </p:nvSpPr>
          <p:spPr bwMode="auto">
            <a:xfrm>
              <a:off x="4650" y="4488"/>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11" name="Oval 235"/>
            <p:cNvSpPr>
              <a:spLocks noChangeArrowheads="1"/>
            </p:cNvSpPr>
            <p:nvPr/>
          </p:nvSpPr>
          <p:spPr bwMode="auto">
            <a:xfrm>
              <a:off x="4650" y="4624"/>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12" name="Oval 236"/>
            <p:cNvSpPr>
              <a:spLocks noChangeArrowheads="1"/>
            </p:cNvSpPr>
            <p:nvPr/>
          </p:nvSpPr>
          <p:spPr bwMode="auto">
            <a:xfrm>
              <a:off x="4446" y="4624"/>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13" name="Oval 237"/>
            <p:cNvSpPr>
              <a:spLocks noChangeArrowheads="1"/>
            </p:cNvSpPr>
            <p:nvPr/>
          </p:nvSpPr>
          <p:spPr bwMode="auto">
            <a:xfrm>
              <a:off x="4446" y="4488"/>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14" name="Oval 238"/>
            <p:cNvSpPr>
              <a:spLocks noChangeArrowheads="1"/>
            </p:cNvSpPr>
            <p:nvPr/>
          </p:nvSpPr>
          <p:spPr bwMode="auto">
            <a:xfrm>
              <a:off x="4446" y="4351"/>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15" name="Oval 239"/>
            <p:cNvSpPr>
              <a:spLocks noChangeArrowheads="1"/>
            </p:cNvSpPr>
            <p:nvPr/>
          </p:nvSpPr>
          <p:spPr bwMode="auto">
            <a:xfrm>
              <a:off x="4446" y="3532"/>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16" name="Oval 240"/>
            <p:cNvSpPr>
              <a:spLocks noChangeArrowheads="1"/>
            </p:cNvSpPr>
            <p:nvPr/>
          </p:nvSpPr>
          <p:spPr bwMode="auto">
            <a:xfrm>
              <a:off x="4446" y="3668"/>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17" name="Oval 241"/>
            <p:cNvSpPr>
              <a:spLocks noChangeArrowheads="1"/>
            </p:cNvSpPr>
            <p:nvPr/>
          </p:nvSpPr>
          <p:spPr bwMode="auto">
            <a:xfrm>
              <a:off x="4446" y="3873"/>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18" name="Oval 242"/>
            <p:cNvSpPr>
              <a:spLocks noChangeArrowheads="1"/>
            </p:cNvSpPr>
            <p:nvPr/>
          </p:nvSpPr>
          <p:spPr bwMode="auto">
            <a:xfrm>
              <a:off x="4446" y="4010"/>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19" name="Oval 243"/>
            <p:cNvSpPr>
              <a:spLocks noChangeArrowheads="1"/>
            </p:cNvSpPr>
            <p:nvPr/>
          </p:nvSpPr>
          <p:spPr bwMode="auto">
            <a:xfrm>
              <a:off x="4446" y="3191"/>
              <a:ext cx="52"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20" name="Oval 244"/>
            <p:cNvSpPr>
              <a:spLocks noChangeArrowheads="1"/>
            </p:cNvSpPr>
            <p:nvPr/>
          </p:nvSpPr>
          <p:spPr bwMode="auto">
            <a:xfrm>
              <a:off x="4446" y="3054"/>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21" name="Oval 245"/>
            <p:cNvSpPr>
              <a:spLocks noChangeArrowheads="1"/>
            </p:cNvSpPr>
            <p:nvPr/>
          </p:nvSpPr>
          <p:spPr bwMode="auto">
            <a:xfrm>
              <a:off x="4446" y="2713"/>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22" name="Oval 246"/>
            <p:cNvSpPr>
              <a:spLocks noChangeArrowheads="1"/>
            </p:cNvSpPr>
            <p:nvPr/>
          </p:nvSpPr>
          <p:spPr bwMode="auto">
            <a:xfrm>
              <a:off x="4446" y="2918"/>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23" name="Oval 247"/>
            <p:cNvSpPr>
              <a:spLocks noChangeArrowheads="1"/>
            </p:cNvSpPr>
            <p:nvPr/>
          </p:nvSpPr>
          <p:spPr bwMode="auto">
            <a:xfrm>
              <a:off x="4650" y="2918"/>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24" name="Oval 248"/>
            <p:cNvSpPr>
              <a:spLocks noChangeArrowheads="1"/>
            </p:cNvSpPr>
            <p:nvPr/>
          </p:nvSpPr>
          <p:spPr bwMode="auto">
            <a:xfrm>
              <a:off x="4036" y="2918"/>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25" name="Oval 249"/>
            <p:cNvSpPr>
              <a:spLocks noChangeArrowheads="1"/>
            </p:cNvSpPr>
            <p:nvPr/>
          </p:nvSpPr>
          <p:spPr bwMode="auto">
            <a:xfrm>
              <a:off x="4036" y="3054"/>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26" name="Oval 250"/>
            <p:cNvSpPr>
              <a:spLocks noChangeArrowheads="1"/>
            </p:cNvSpPr>
            <p:nvPr/>
          </p:nvSpPr>
          <p:spPr bwMode="auto">
            <a:xfrm>
              <a:off x="4036" y="3191"/>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27" name="Oval 251"/>
            <p:cNvSpPr>
              <a:spLocks noChangeArrowheads="1"/>
            </p:cNvSpPr>
            <p:nvPr/>
          </p:nvSpPr>
          <p:spPr bwMode="auto">
            <a:xfrm>
              <a:off x="4036" y="3396"/>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28" name="Oval 252"/>
            <p:cNvSpPr>
              <a:spLocks noChangeArrowheads="1"/>
            </p:cNvSpPr>
            <p:nvPr/>
          </p:nvSpPr>
          <p:spPr bwMode="auto">
            <a:xfrm>
              <a:off x="4036" y="3532"/>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29" name="Oval 253"/>
            <p:cNvSpPr>
              <a:spLocks noChangeArrowheads="1"/>
            </p:cNvSpPr>
            <p:nvPr/>
          </p:nvSpPr>
          <p:spPr bwMode="auto">
            <a:xfrm>
              <a:off x="4036" y="3668"/>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30" name="Oval 254"/>
            <p:cNvSpPr>
              <a:spLocks noChangeArrowheads="1"/>
            </p:cNvSpPr>
            <p:nvPr/>
          </p:nvSpPr>
          <p:spPr bwMode="auto">
            <a:xfrm>
              <a:off x="4036" y="4010"/>
              <a:ext cx="53" cy="52"/>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31" name="Oval 255"/>
            <p:cNvSpPr>
              <a:spLocks noChangeArrowheads="1"/>
            </p:cNvSpPr>
            <p:nvPr/>
          </p:nvSpPr>
          <p:spPr bwMode="auto">
            <a:xfrm>
              <a:off x="4036" y="2576"/>
              <a:ext cx="53" cy="53"/>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32" name="Oval 256"/>
            <p:cNvSpPr>
              <a:spLocks noChangeArrowheads="1"/>
            </p:cNvSpPr>
            <p:nvPr/>
          </p:nvSpPr>
          <p:spPr bwMode="auto">
            <a:xfrm>
              <a:off x="3832" y="3532"/>
              <a:ext cx="52" cy="52"/>
            </a:xfrm>
            <a:prstGeom prst="ellipse">
              <a:avLst/>
            </a:prstGeom>
            <a:solidFill>
              <a:srgbClr val="00C200"/>
            </a:solidFill>
            <a:ln w="25400">
              <a:solidFill>
                <a:srgbClr val="00C200"/>
              </a:solidFill>
              <a:round/>
              <a:headEnd/>
              <a:tailEnd/>
            </a:ln>
            <a:effectLst/>
          </p:spPr>
          <p:txBody>
            <a:bodyPr wrap="none" anchor="ctr"/>
            <a:lstStyle/>
            <a:p>
              <a:endParaRPr lang="en-US"/>
            </a:p>
          </p:txBody>
        </p:sp>
      </p:grpSp>
      <p:sp>
        <p:nvSpPr>
          <p:cNvPr id="1842433" name="Oval 257"/>
          <p:cNvSpPr>
            <a:spLocks noChangeArrowheads="1"/>
          </p:cNvSpPr>
          <p:nvPr/>
        </p:nvSpPr>
        <p:spPr bwMode="auto">
          <a:xfrm>
            <a:off x="1981200" y="6477000"/>
            <a:ext cx="74613" cy="73025"/>
          </a:xfrm>
          <a:prstGeom prst="ellipse">
            <a:avLst/>
          </a:prstGeom>
          <a:solidFill>
            <a:srgbClr val="00C200"/>
          </a:solidFill>
          <a:ln w="25400">
            <a:solidFill>
              <a:srgbClr val="00C200"/>
            </a:solidFill>
            <a:round/>
            <a:headEnd/>
            <a:tailEnd/>
          </a:ln>
          <a:effectLst/>
        </p:spPr>
        <p:txBody>
          <a:bodyPr wrap="none" anchor="ctr"/>
          <a:lstStyle/>
          <a:p>
            <a:endParaRPr lang="en-US"/>
          </a:p>
        </p:txBody>
      </p:sp>
      <p:sp>
        <p:nvSpPr>
          <p:cNvPr id="1842434" name="Rectangle 258"/>
          <p:cNvSpPr>
            <a:spLocks noGrp="1" noChangeArrowheads="1"/>
          </p:cNvSpPr>
          <p:nvPr>
            <p:ph type="title" idx="4294967295"/>
          </p:nvPr>
        </p:nvSpPr>
        <p:spPr>
          <a:xfrm>
            <a:off x="2147888" y="6007100"/>
            <a:ext cx="2293937" cy="381000"/>
          </a:xfrm>
          <a:noFill/>
          <a:ln/>
        </p:spPr>
        <p:txBody>
          <a:bodyPr lIns="0" tIns="0" rIns="0" bIns="0" anchor="t"/>
          <a:lstStyle/>
          <a:p>
            <a:pPr defTabSz="457200"/>
            <a:r>
              <a:rPr lang="en-US" sz="2000">
                <a:solidFill>
                  <a:srgbClr val="000000"/>
                </a:solidFill>
                <a:latin typeface="TimesNewRomanPS" charset="0"/>
              </a:rPr>
              <a:t>Existing samples</a:t>
            </a:r>
          </a:p>
        </p:txBody>
      </p:sp>
      <p:sp>
        <p:nvSpPr>
          <p:cNvPr id="1842435" name="Rectangle 259"/>
          <p:cNvSpPr>
            <a:spLocks noGrp="1" noChangeArrowheads="1"/>
          </p:cNvSpPr>
          <p:nvPr>
            <p:ph type="body" idx="4294967295"/>
          </p:nvPr>
        </p:nvSpPr>
        <p:spPr>
          <a:xfrm>
            <a:off x="2147888" y="6319838"/>
            <a:ext cx="2420937" cy="377825"/>
          </a:xfrm>
          <a:noFill/>
          <a:ln/>
        </p:spPr>
        <p:txBody>
          <a:bodyPr lIns="0" tIns="0" rIns="0" bIns="0"/>
          <a:lstStyle/>
          <a:p>
            <a:pPr marL="0" indent="0" defTabSz="457200">
              <a:spcBef>
                <a:spcPct val="0"/>
              </a:spcBef>
              <a:buFont typeface="Monotype Sorts" pitchFamily="2" charset="2"/>
              <a:buNone/>
            </a:pPr>
            <a:r>
              <a:rPr lang="en-US" sz="2000">
                <a:solidFill>
                  <a:srgbClr val="000000"/>
                </a:solidFill>
                <a:latin typeface="TimesNewRomanPS" charset="0"/>
              </a:rPr>
              <a:t>Proposed samples</a:t>
            </a:r>
          </a:p>
        </p:txBody>
      </p:sp>
      <p:sp>
        <p:nvSpPr>
          <p:cNvPr id="1842436" name="Rectangle 260"/>
          <p:cNvSpPr>
            <a:spLocks noChangeArrowheads="1"/>
          </p:cNvSpPr>
          <p:nvPr/>
        </p:nvSpPr>
        <p:spPr bwMode="auto">
          <a:xfrm>
            <a:off x="6000750" y="536575"/>
            <a:ext cx="2789238" cy="804863"/>
          </a:xfrm>
          <a:prstGeom prst="rect">
            <a:avLst/>
          </a:prstGeom>
          <a:noFill/>
          <a:ln w="9525">
            <a:noFill/>
            <a:miter lim="800000"/>
            <a:headEnd/>
            <a:tailEnd/>
          </a:ln>
          <a:effectLst/>
        </p:spPr>
        <p:txBody>
          <a:bodyPr lIns="0" tIns="0" rIns="0" bIns="0"/>
          <a:lstStyle/>
          <a:p>
            <a:pPr algn="r" defTabSz="409575"/>
            <a:r>
              <a:rPr kumimoji="0" lang="en-US" sz="2400" b="1">
                <a:solidFill>
                  <a:srgbClr val="000000"/>
                </a:solidFill>
                <a:latin typeface="TimesNewRomanPS" charset="0"/>
              </a:rPr>
              <a:t>Proposed Sampling</a:t>
            </a:r>
          </a:p>
          <a:p>
            <a:pPr algn="r" defTabSz="409575"/>
            <a:r>
              <a:rPr kumimoji="0" lang="en-US" sz="2400" b="1">
                <a:solidFill>
                  <a:srgbClr val="000000"/>
                </a:solidFill>
                <a:latin typeface="TimesNewRomanPS" charset="0"/>
              </a:rPr>
              <a:t>Grid</a:t>
            </a:r>
          </a:p>
        </p:txBody>
      </p:sp>
      <p:sp>
        <p:nvSpPr>
          <p:cNvPr id="261" name="Slide Number Placeholder 260"/>
          <p:cNvSpPr>
            <a:spLocks noGrp="1"/>
          </p:cNvSpPr>
          <p:nvPr>
            <p:ph type="sldNum" sz="quarter" idx="10"/>
          </p:nvPr>
        </p:nvSpPr>
        <p:spPr/>
        <p:txBody>
          <a:bodyPr/>
          <a:lstStyle/>
          <a:p>
            <a:fld id="{2B2E6700-08D0-4B60-9235-5B4D318A3000}" type="slidenum">
              <a:rPr lang="en-US" smtClean="0"/>
              <a:pPr/>
              <a:t>106</a:t>
            </a:fld>
            <a:endParaRPr lang="en-US"/>
          </a:p>
        </p:txBody>
      </p:sp>
    </p:spTree>
  </p:cSld>
  <p:clrMapOvr>
    <a:masterClrMapping/>
  </p:clrMapOvr>
  <p:transition>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fld id="{A397972C-D644-4C4E-A102-9EAC3012559F}" type="slidenum">
              <a:rPr lang="en-US"/>
              <a:pPr/>
              <a:t>107</a:t>
            </a:fld>
            <a:endParaRPr lang="en-US"/>
          </a:p>
        </p:txBody>
      </p:sp>
      <p:sp>
        <p:nvSpPr>
          <p:cNvPr id="1844226" name="Rectangle 2"/>
          <p:cNvSpPr>
            <a:spLocks noGrp="1" noChangeArrowheads="1"/>
          </p:cNvSpPr>
          <p:nvPr>
            <p:ph type="title"/>
          </p:nvPr>
        </p:nvSpPr>
        <p:spPr/>
        <p:txBody>
          <a:bodyPr/>
          <a:lstStyle/>
          <a:p>
            <a:r>
              <a:rPr lang="en-US"/>
              <a:t>Well Structure Data</a:t>
            </a:r>
          </a:p>
        </p:txBody>
      </p:sp>
      <p:graphicFrame>
        <p:nvGraphicFramePr>
          <p:cNvPr id="1844227" name="Object 3"/>
          <p:cNvGraphicFramePr>
            <a:graphicFrameLocks/>
          </p:cNvGraphicFramePr>
          <p:nvPr/>
        </p:nvGraphicFramePr>
        <p:xfrm>
          <a:off x="1524000" y="2084388"/>
          <a:ext cx="6276975" cy="3786187"/>
        </p:xfrm>
        <a:graphic>
          <a:graphicData uri="http://schemas.openxmlformats.org/presentationml/2006/ole">
            <mc:AlternateContent xmlns:mc="http://schemas.openxmlformats.org/markup-compatibility/2006">
              <mc:Choice xmlns:v="urn:schemas-microsoft-com:vml" Requires="v">
                <p:oleObj spid="_x0000_s1844229" name="Chart" r:id="rId4" imgW="6918960" imgH="4290085" progId="MSGraph.Chart.8">
                  <p:embed followColorScheme="full"/>
                </p:oleObj>
              </mc:Choice>
              <mc:Fallback>
                <p:oleObj name="Chart" r:id="rId4" imgW="6918960" imgH="4290085" progId="MSGraph.Chart.8">
                  <p:embed followColorScheme="full"/>
                  <p:pic>
                    <p:nvPicPr>
                      <p:cNvPr id="0"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084388"/>
                        <a:ext cx="6276975" cy="378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46274" name="Group 2"/>
          <p:cNvGrpSpPr>
            <a:grpSpLocks/>
          </p:cNvGrpSpPr>
          <p:nvPr/>
        </p:nvGrpSpPr>
        <p:grpSpPr bwMode="auto">
          <a:xfrm>
            <a:off x="1379538" y="355600"/>
            <a:ext cx="5999162" cy="6405563"/>
            <a:chOff x="956" y="254"/>
            <a:chExt cx="4157" cy="4573"/>
          </a:xfrm>
        </p:grpSpPr>
        <p:sp>
          <p:nvSpPr>
            <p:cNvPr id="1846275" name="Oval 3"/>
            <p:cNvSpPr>
              <a:spLocks noChangeArrowheads="1"/>
            </p:cNvSpPr>
            <p:nvPr/>
          </p:nvSpPr>
          <p:spPr bwMode="auto">
            <a:xfrm>
              <a:off x="5061" y="285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grpSp>
          <p:nvGrpSpPr>
            <p:cNvPr id="1846276" name="Group 4"/>
            <p:cNvGrpSpPr>
              <a:grpSpLocks/>
            </p:cNvGrpSpPr>
            <p:nvPr/>
          </p:nvGrpSpPr>
          <p:grpSpPr bwMode="auto">
            <a:xfrm>
              <a:off x="956" y="254"/>
              <a:ext cx="3826" cy="4573"/>
              <a:chOff x="956" y="254"/>
              <a:chExt cx="3826" cy="4573"/>
            </a:xfrm>
          </p:grpSpPr>
          <p:sp>
            <p:nvSpPr>
              <p:cNvPr id="1846277" name="Freeform 5"/>
              <p:cNvSpPr>
                <a:spLocks/>
              </p:cNvSpPr>
              <p:nvPr/>
            </p:nvSpPr>
            <p:spPr bwMode="auto">
              <a:xfrm>
                <a:off x="956" y="254"/>
                <a:ext cx="3143" cy="4370"/>
              </a:xfrm>
              <a:custGeom>
                <a:avLst/>
                <a:gdLst/>
                <a:ahLst/>
                <a:cxnLst>
                  <a:cxn ang="0">
                    <a:pos x="0" y="0"/>
                  </a:cxn>
                  <a:cxn ang="0">
                    <a:pos x="546" y="3618"/>
                  </a:cxn>
                  <a:cxn ang="0">
                    <a:pos x="3142" y="4369"/>
                  </a:cxn>
                  <a:cxn ang="0">
                    <a:pos x="3142" y="820"/>
                  </a:cxn>
                  <a:cxn ang="0">
                    <a:pos x="3006" y="751"/>
                  </a:cxn>
                  <a:cxn ang="0">
                    <a:pos x="0" y="0"/>
                  </a:cxn>
                </a:cxnLst>
                <a:rect l="0" t="0" r="r" b="b"/>
                <a:pathLst>
                  <a:path w="3143" h="4370">
                    <a:moveTo>
                      <a:pt x="0" y="0"/>
                    </a:moveTo>
                    <a:lnTo>
                      <a:pt x="546" y="3618"/>
                    </a:lnTo>
                    <a:lnTo>
                      <a:pt x="3142" y="4369"/>
                    </a:lnTo>
                    <a:lnTo>
                      <a:pt x="3142" y="820"/>
                    </a:lnTo>
                    <a:lnTo>
                      <a:pt x="3006" y="751"/>
                    </a:lnTo>
                    <a:lnTo>
                      <a:pt x="0" y="0"/>
                    </a:lnTo>
                  </a:path>
                </a:pathLst>
              </a:custGeom>
              <a:noFill/>
              <a:ln w="25400" cap="rnd" cmpd="sng">
                <a:solidFill>
                  <a:srgbClr val="000000"/>
                </a:solidFill>
                <a:prstDash val="solid"/>
                <a:round/>
                <a:headEnd/>
                <a:tailEnd/>
              </a:ln>
              <a:effectLst/>
            </p:spPr>
            <p:txBody>
              <a:bodyPr/>
              <a:lstStyle/>
              <a:p>
                <a:endParaRPr lang="en-US"/>
              </a:p>
            </p:txBody>
          </p:sp>
          <p:sp>
            <p:nvSpPr>
              <p:cNvPr id="1846278" name="Freeform 6"/>
              <p:cNvSpPr>
                <a:spLocks/>
              </p:cNvSpPr>
              <p:nvPr/>
            </p:nvSpPr>
            <p:spPr bwMode="auto">
              <a:xfrm>
                <a:off x="4303" y="1074"/>
                <a:ext cx="479" cy="3753"/>
              </a:xfrm>
              <a:custGeom>
                <a:avLst/>
                <a:gdLst/>
                <a:ahLst/>
                <a:cxnLst>
                  <a:cxn ang="0">
                    <a:pos x="0" y="0"/>
                  </a:cxn>
                  <a:cxn ang="0">
                    <a:pos x="478" y="136"/>
                  </a:cxn>
                  <a:cxn ang="0">
                    <a:pos x="409" y="3752"/>
                  </a:cxn>
                  <a:cxn ang="0">
                    <a:pos x="0" y="3615"/>
                  </a:cxn>
                  <a:cxn ang="0">
                    <a:pos x="0" y="0"/>
                  </a:cxn>
                </a:cxnLst>
                <a:rect l="0" t="0" r="r" b="b"/>
                <a:pathLst>
                  <a:path w="479" h="3753">
                    <a:moveTo>
                      <a:pt x="0" y="0"/>
                    </a:moveTo>
                    <a:lnTo>
                      <a:pt x="478" y="136"/>
                    </a:lnTo>
                    <a:lnTo>
                      <a:pt x="409" y="3752"/>
                    </a:lnTo>
                    <a:lnTo>
                      <a:pt x="0" y="3615"/>
                    </a:lnTo>
                    <a:lnTo>
                      <a:pt x="0" y="0"/>
                    </a:lnTo>
                  </a:path>
                </a:pathLst>
              </a:custGeom>
              <a:noFill/>
              <a:ln w="25400" cap="rnd" cmpd="sng">
                <a:solidFill>
                  <a:srgbClr val="000000"/>
                </a:solidFill>
                <a:prstDash val="solid"/>
                <a:round/>
                <a:headEnd/>
                <a:tailEnd/>
              </a:ln>
              <a:effectLst/>
            </p:spPr>
            <p:txBody>
              <a:bodyPr/>
              <a:lstStyle/>
              <a:p>
                <a:endParaRPr lang="en-US"/>
              </a:p>
            </p:txBody>
          </p:sp>
          <p:sp>
            <p:nvSpPr>
              <p:cNvPr id="1846279" name="Freeform 7"/>
              <p:cNvSpPr>
                <a:spLocks/>
              </p:cNvSpPr>
              <p:nvPr/>
            </p:nvSpPr>
            <p:spPr bwMode="auto">
              <a:xfrm>
                <a:off x="2527" y="1074"/>
                <a:ext cx="411" cy="888"/>
              </a:xfrm>
              <a:custGeom>
                <a:avLst/>
                <a:gdLst/>
                <a:ahLst/>
                <a:cxnLst>
                  <a:cxn ang="0">
                    <a:pos x="0" y="0"/>
                  </a:cxn>
                  <a:cxn ang="0">
                    <a:pos x="0" y="887"/>
                  </a:cxn>
                  <a:cxn ang="0">
                    <a:pos x="410" y="887"/>
                  </a:cxn>
                  <a:cxn ang="0">
                    <a:pos x="410" y="0"/>
                  </a:cxn>
                  <a:cxn ang="0">
                    <a:pos x="0" y="0"/>
                  </a:cxn>
                </a:cxnLst>
                <a:rect l="0" t="0" r="r" b="b"/>
                <a:pathLst>
                  <a:path w="411" h="888">
                    <a:moveTo>
                      <a:pt x="0" y="0"/>
                    </a:moveTo>
                    <a:lnTo>
                      <a:pt x="0" y="887"/>
                    </a:lnTo>
                    <a:lnTo>
                      <a:pt x="410" y="887"/>
                    </a:lnTo>
                    <a:lnTo>
                      <a:pt x="410" y="0"/>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6280" name="Freeform 8"/>
              <p:cNvSpPr>
                <a:spLocks/>
              </p:cNvSpPr>
              <p:nvPr/>
            </p:nvSpPr>
            <p:spPr bwMode="auto">
              <a:xfrm>
                <a:off x="3142" y="1074"/>
                <a:ext cx="479" cy="888"/>
              </a:xfrm>
              <a:custGeom>
                <a:avLst/>
                <a:gdLst/>
                <a:ahLst/>
                <a:cxnLst>
                  <a:cxn ang="0">
                    <a:pos x="0" y="0"/>
                  </a:cxn>
                  <a:cxn ang="0">
                    <a:pos x="478" y="0"/>
                  </a:cxn>
                  <a:cxn ang="0">
                    <a:pos x="478" y="887"/>
                  </a:cxn>
                  <a:cxn ang="0">
                    <a:pos x="0" y="887"/>
                  </a:cxn>
                  <a:cxn ang="0">
                    <a:pos x="0" y="0"/>
                  </a:cxn>
                </a:cxnLst>
                <a:rect l="0" t="0" r="r" b="b"/>
                <a:pathLst>
                  <a:path w="479" h="888">
                    <a:moveTo>
                      <a:pt x="0" y="0"/>
                    </a:moveTo>
                    <a:lnTo>
                      <a:pt x="478" y="0"/>
                    </a:lnTo>
                    <a:lnTo>
                      <a:pt x="478" y="887"/>
                    </a:lnTo>
                    <a:lnTo>
                      <a:pt x="0" y="887"/>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6281" name="Freeform 9"/>
              <p:cNvSpPr>
                <a:spLocks/>
              </p:cNvSpPr>
              <p:nvPr/>
            </p:nvSpPr>
            <p:spPr bwMode="auto">
              <a:xfrm>
                <a:off x="2869" y="2848"/>
                <a:ext cx="274" cy="206"/>
              </a:xfrm>
              <a:custGeom>
                <a:avLst/>
                <a:gdLst/>
                <a:ahLst/>
                <a:cxnLst>
                  <a:cxn ang="0">
                    <a:pos x="0" y="0"/>
                  </a:cxn>
                  <a:cxn ang="0">
                    <a:pos x="273" y="0"/>
                  </a:cxn>
                  <a:cxn ang="0">
                    <a:pos x="273" y="205"/>
                  </a:cxn>
                  <a:cxn ang="0">
                    <a:pos x="0" y="205"/>
                  </a:cxn>
                  <a:cxn ang="0">
                    <a:pos x="0" y="0"/>
                  </a:cxn>
                </a:cxnLst>
                <a:rect l="0" t="0" r="r" b="b"/>
                <a:pathLst>
                  <a:path w="274" h="206">
                    <a:moveTo>
                      <a:pt x="0" y="0"/>
                    </a:moveTo>
                    <a:lnTo>
                      <a:pt x="273" y="0"/>
                    </a:lnTo>
                    <a:lnTo>
                      <a:pt x="273" y="205"/>
                    </a:lnTo>
                    <a:lnTo>
                      <a:pt x="0" y="205"/>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6282" name="Freeform 10"/>
              <p:cNvSpPr>
                <a:spLocks/>
              </p:cNvSpPr>
              <p:nvPr/>
            </p:nvSpPr>
            <p:spPr bwMode="auto">
              <a:xfrm>
                <a:off x="3005" y="3394"/>
                <a:ext cx="548" cy="753"/>
              </a:xfrm>
              <a:custGeom>
                <a:avLst/>
                <a:gdLst/>
                <a:ahLst/>
                <a:cxnLst>
                  <a:cxn ang="0">
                    <a:pos x="0" y="0"/>
                  </a:cxn>
                  <a:cxn ang="0">
                    <a:pos x="273" y="0"/>
                  </a:cxn>
                  <a:cxn ang="0">
                    <a:pos x="547" y="0"/>
                  </a:cxn>
                  <a:cxn ang="0">
                    <a:pos x="547" y="752"/>
                  </a:cxn>
                  <a:cxn ang="0">
                    <a:pos x="205" y="752"/>
                  </a:cxn>
                  <a:cxn ang="0">
                    <a:pos x="205" y="342"/>
                  </a:cxn>
                  <a:cxn ang="0">
                    <a:pos x="0" y="342"/>
                  </a:cxn>
                  <a:cxn ang="0">
                    <a:pos x="0" y="0"/>
                  </a:cxn>
                </a:cxnLst>
                <a:rect l="0" t="0" r="r" b="b"/>
                <a:pathLst>
                  <a:path w="548" h="753">
                    <a:moveTo>
                      <a:pt x="0" y="0"/>
                    </a:moveTo>
                    <a:lnTo>
                      <a:pt x="273" y="0"/>
                    </a:lnTo>
                    <a:lnTo>
                      <a:pt x="547" y="0"/>
                    </a:lnTo>
                    <a:lnTo>
                      <a:pt x="547" y="752"/>
                    </a:lnTo>
                    <a:lnTo>
                      <a:pt x="205" y="752"/>
                    </a:lnTo>
                    <a:lnTo>
                      <a:pt x="205" y="342"/>
                    </a:lnTo>
                    <a:lnTo>
                      <a:pt x="0" y="342"/>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6283" name="Freeform 11"/>
              <p:cNvSpPr>
                <a:spLocks/>
              </p:cNvSpPr>
              <p:nvPr/>
            </p:nvSpPr>
            <p:spPr bwMode="auto">
              <a:xfrm>
                <a:off x="3620" y="4146"/>
                <a:ext cx="410" cy="273"/>
              </a:xfrm>
              <a:custGeom>
                <a:avLst/>
                <a:gdLst/>
                <a:ahLst/>
                <a:cxnLst>
                  <a:cxn ang="0">
                    <a:pos x="0" y="0"/>
                  </a:cxn>
                  <a:cxn ang="0">
                    <a:pos x="342" y="0"/>
                  </a:cxn>
                  <a:cxn ang="0">
                    <a:pos x="409" y="68"/>
                  </a:cxn>
                  <a:cxn ang="0">
                    <a:pos x="409" y="204"/>
                  </a:cxn>
                  <a:cxn ang="0">
                    <a:pos x="342" y="204"/>
                  </a:cxn>
                  <a:cxn ang="0">
                    <a:pos x="342" y="272"/>
                  </a:cxn>
                  <a:cxn ang="0">
                    <a:pos x="205" y="272"/>
                  </a:cxn>
                  <a:cxn ang="0">
                    <a:pos x="205" y="204"/>
                  </a:cxn>
                  <a:cxn ang="0">
                    <a:pos x="0" y="204"/>
                  </a:cxn>
                  <a:cxn ang="0">
                    <a:pos x="0" y="0"/>
                  </a:cxn>
                </a:cxnLst>
                <a:rect l="0" t="0" r="r" b="b"/>
                <a:pathLst>
                  <a:path w="410" h="273">
                    <a:moveTo>
                      <a:pt x="0" y="0"/>
                    </a:moveTo>
                    <a:lnTo>
                      <a:pt x="342" y="0"/>
                    </a:lnTo>
                    <a:lnTo>
                      <a:pt x="409" y="68"/>
                    </a:lnTo>
                    <a:lnTo>
                      <a:pt x="409" y="204"/>
                    </a:lnTo>
                    <a:lnTo>
                      <a:pt x="342" y="204"/>
                    </a:lnTo>
                    <a:lnTo>
                      <a:pt x="342" y="272"/>
                    </a:lnTo>
                    <a:lnTo>
                      <a:pt x="205" y="272"/>
                    </a:lnTo>
                    <a:lnTo>
                      <a:pt x="205" y="204"/>
                    </a:lnTo>
                    <a:lnTo>
                      <a:pt x="0" y="204"/>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6284" name="Freeform 12"/>
              <p:cNvSpPr>
                <a:spLocks/>
              </p:cNvSpPr>
              <p:nvPr/>
            </p:nvSpPr>
            <p:spPr bwMode="auto">
              <a:xfrm>
                <a:off x="4371" y="4350"/>
                <a:ext cx="138" cy="206"/>
              </a:xfrm>
              <a:custGeom>
                <a:avLst/>
                <a:gdLst/>
                <a:ahLst/>
                <a:cxnLst>
                  <a:cxn ang="0">
                    <a:pos x="0" y="0"/>
                  </a:cxn>
                  <a:cxn ang="0">
                    <a:pos x="137" y="0"/>
                  </a:cxn>
                  <a:cxn ang="0">
                    <a:pos x="137" y="205"/>
                  </a:cxn>
                  <a:cxn ang="0">
                    <a:pos x="0" y="205"/>
                  </a:cxn>
                  <a:cxn ang="0">
                    <a:pos x="0" y="0"/>
                  </a:cxn>
                </a:cxnLst>
                <a:rect l="0" t="0" r="r" b="b"/>
                <a:pathLst>
                  <a:path w="138" h="206">
                    <a:moveTo>
                      <a:pt x="0" y="0"/>
                    </a:moveTo>
                    <a:lnTo>
                      <a:pt x="137" y="0"/>
                    </a:lnTo>
                    <a:lnTo>
                      <a:pt x="137" y="205"/>
                    </a:lnTo>
                    <a:lnTo>
                      <a:pt x="0" y="205"/>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6285" name="Freeform 13"/>
              <p:cNvSpPr>
                <a:spLocks/>
              </p:cNvSpPr>
              <p:nvPr/>
            </p:nvSpPr>
            <p:spPr bwMode="auto">
              <a:xfrm>
                <a:off x="4303" y="1688"/>
                <a:ext cx="274" cy="751"/>
              </a:xfrm>
              <a:custGeom>
                <a:avLst/>
                <a:gdLst/>
                <a:ahLst/>
                <a:cxnLst>
                  <a:cxn ang="0">
                    <a:pos x="0" y="0"/>
                  </a:cxn>
                  <a:cxn ang="0">
                    <a:pos x="273" y="0"/>
                  </a:cxn>
                  <a:cxn ang="0">
                    <a:pos x="273" y="750"/>
                  </a:cxn>
                  <a:cxn ang="0">
                    <a:pos x="0" y="750"/>
                  </a:cxn>
                  <a:cxn ang="0">
                    <a:pos x="0" y="0"/>
                  </a:cxn>
                </a:cxnLst>
                <a:rect l="0" t="0" r="r" b="b"/>
                <a:pathLst>
                  <a:path w="274" h="751">
                    <a:moveTo>
                      <a:pt x="0" y="0"/>
                    </a:moveTo>
                    <a:lnTo>
                      <a:pt x="273" y="0"/>
                    </a:lnTo>
                    <a:lnTo>
                      <a:pt x="273" y="750"/>
                    </a:lnTo>
                    <a:lnTo>
                      <a:pt x="0" y="750"/>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6286" name="Freeform 14"/>
              <p:cNvSpPr>
                <a:spLocks/>
              </p:cNvSpPr>
              <p:nvPr/>
            </p:nvSpPr>
            <p:spPr bwMode="auto">
              <a:xfrm>
                <a:off x="4371" y="1278"/>
                <a:ext cx="206" cy="274"/>
              </a:xfrm>
              <a:custGeom>
                <a:avLst/>
                <a:gdLst/>
                <a:ahLst/>
                <a:cxnLst>
                  <a:cxn ang="0">
                    <a:pos x="0" y="0"/>
                  </a:cxn>
                  <a:cxn ang="0">
                    <a:pos x="205" y="0"/>
                  </a:cxn>
                  <a:cxn ang="0">
                    <a:pos x="205" y="273"/>
                  </a:cxn>
                  <a:cxn ang="0">
                    <a:pos x="0" y="273"/>
                  </a:cxn>
                  <a:cxn ang="0">
                    <a:pos x="0" y="0"/>
                  </a:cxn>
                </a:cxnLst>
                <a:rect l="0" t="0" r="r" b="b"/>
                <a:pathLst>
                  <a:path w="206" h="274">
                    <a:moveTo>
                      <a:pt x="0" y="0"/>
                    </a:moveTo>
                    <a:lnTo>
                      <a:pt x="205" y="0"/>
                    </a:lnTo>
                    <a:lnTo>
                      <a:pt x="205" y="273"/>
                    </a:lnTo>
                    <a:lnTo>
                      <a:pt x="0" y="273"/>
                    </a:lnTo>
                    <a:lnTo>
                      <a:pt x="0" y="0"/>
                    </a:lnTo>
                  </a:path>
                </a:pathLst>
              </a:custGeom>
              <a:noFill/>
              <a:ln w="50800" cap="rnd" cmpd="sng">
                <a:solidFill>
                  <a:srgbClr val="000000"/>
                </a:solidFill>
                <a:prstDash val="solid"/>
                <a:round/>
                <a:headEnd/>
                <a:tailEnd/>
              </a:ln>
              <a:effectLst/>
            </p:spPr>
            <p:txBody>
              <a:bodyPr/>
              <a:lstStyle/>
              <a:p>
                <a:endParaRPr lang="en-US"/>
              </a:p>
            </p:txBody>
          </p:sp>
          <p:sp>
            <p:nvSpPr>
              <p:cNvPr id="1846287" name="Oval 15"/>
              <p:cNvSpPr>
                <a:spLocks noChangeArrowheads="1"/>
              </p:cNvSpPr>
              <p:nvPr/>
            </p:nvSpPr>
            <p:spPr bwMode="auto">
              <a:xfrm>
                <a:off x="1101" y="399"/>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88" name="Oval 16"/>
              <p:cNvSpPr>
                <a:spLocks noChangeArrowheads="1"/>
              </p:cNvSpPr>
              <p:nvPr/>
            </p:nvSpPr>
            <p:spPr bwMode="auto">
              <a:xfrm>
                <a:off x="1579" y="672"/>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89" name="Oval 17"/>
              <p:cNvSpPr>
                <a:spLocks noChangeArrowheads="1"/>
              </p:cNvSpPr>
              <p:nvPr/>
            </p:nvSpPr>
            <p:spPr bwMode="auto">
              <a:xfrm>
                <a:off x="1306" y="877"/>
                <a:ext cx="52" cy="51"/>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90" name="Oval 18"/>
              <p:cNvSpPr>
                <a:spLocks noChangeArrowheads="1"/>
              </p:cNvSpPr>
              <p:nvPr/>
            </p:nvSpPr>
            <p:spPr bwMode="auto">
              <a:xfrm>
                <a:off x="1784" y="1218"/>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91" name="Oval 19"/>
              <p:cNvSpPr>
                <a:spLocks noChangeArrowheads="1"/>
              </p:cNvSpPr>
              <p:nvPr/>
            </p:nvSpPr>
            <p:spPr bwMode="auto">
              <a:xfrm>
                <a:off x="1374" y="169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92" name="Oval 20"/>
              <p:cNvSpPr>
                <a:spLocks noChangeArrowheads="1"/>
              </p:cNvSpPr>
              <p:nvPr/>
            </p:nvSpPr>
            <p:spPr bwMode="auto">
              <a:xfrm>
                <a:off x="2125" y="1764"/>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93" name="Oval 21"/>
              <p:cNvSpPr>
                <a:spLocks noChangeArrowheads="1"/>
              </p:cNvSpPr>
              <p:nvPr/>
            </p:nvSpPr>
            <p:spPr bwMode="auto">
              <a:xfrm>
                <a:off x="2125" y="2174"/>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94" name="Oval 22"/>
              <p:cNvSpPr>
                <a:spLocks noChangeArrowheads="1"/>
              </p:cNvSpPr>
              <p:nvPr/>
            </p:nvSpPr>
            <p:spPr bwMode="auto">
              <a:xfrm>
                <a:off x="1442" y="278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95" name="Oval 23"/>
              <p:cNvSpPr>
                <a:spLocks noChangeArrowheads="1"/>
              </p:cNvSpPr>
              <p:nvPr/>
            </p:nvSpPr>
            <p:spPr bwMode="auto">
              <a:xfrm>
                <a:off x="1716" y="333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96" name="Oval 24"/>
              <p:cNvSpPr>
                <a:spLocks noChangeArrowheads="1"/>
              </p:cNvSpPr>
              <p:nvPr/>
            </p:nvSpPr>
            <p:spPr bwMode="auto">
              <a:xfrm>
                <a:off x="1579" y="3539"/>
                <a:ext cx="53"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97" name="Oval 25"/>
              <p:cNvSpPr>
                <a:spLocks noChangeArrowheads="1"/>
              </p:cNvSpPr>
              <p:nvPr/>
            </p:nvSpPr>
            <p:spPr bwMode="auto">
              <a:xfrm>
                <a:off x="1579" y="3744"/>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98" name="Oval 26"/>
              <p:cNvSpPr>
                <a:spLocks noChangeArrowheads="1"/>
              </p:cNvSpPr>
              <p:nvPr/>
            </p:nvSpPr>
            <p:spPr bwMode="auto">
              <a:xfrm>
                <a:off x="1716" y="231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299" name="Oval 27"/>
              <p:cNvSpPr>
                <a:spLocks noChangeArrowheads="1"/>
              </p:cNvSpPr>
              <p:nvPr/>
            </p:nvSpPr>
            <p:spPr bwMode="auto">
              <a:xfrm>
                <a:off x="2535" y="2105"/>
                <a:ext cx="53"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00" name="Oval 28"/>
              <p:cNvSpPr>
                <a:spLocks noChangeArrowheads="1"/>
              </p:cNvSpPr>
              <p:nvPr/>
            </p:nvSpPr>
            <p:spPr bwMode="auto">
              <a:xfrm>
                <a:off x="2740" y="877"/>
                <a:ext cx="53" cy="51"/>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01" name="Oval 29"/>
              <p:cNvSpPr>
                <a:spLocks noChangeArrowheads="1"/>
              </p:cNvSpPr>
              <p:nvPr/>
            </p:nvSpPr>
            <p:spPr bwMode="auto">
              <a:xfrm>
                <a:off x="3901" y="1150"/>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02" name="Oval 30"/>
              <p:cNvSpPr>
                <a:spLocks noChangeArrowheads="1"/>
              </p:cNvSpPr>
              <p:nvPr/>
            </p:nvSpPr>
            <p:spPr bwMode="auto">
              <a:xfrm>
                <a:off x="4448" y="1559"/>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03" name="Oval 31"/>
              <p:cNvSpPr>
                <a:spLocks noChangeArrowheads="1"/>
              </p:cNvSpPr>
              <p:nvPr/>
            </p:nvSpPr>
            <p:spPr bwMode="auto">
              <a:xfrm>
                <a:off x="2330" y="1150"/>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04" name="Oval 32"/>
              <p:cNvSpPr>
                <a:spLocks noChangeArrowheads="1"/>
              </p:cNvSpPr>
              <p:nvPr/>
            </p:nvSpPr>
            <p:spPr bwMode="auto">
              <a:xfrm>
                <a:off x="2399" y="1491"/>
                <a:ext cx="51"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05" name="Oval 33"/>
              <p:cNvSpPr>
                <a:spLocks noChangeArrowheads="1"/>
              </p:cNvSpPr>
              <p:nvPr/>
            </p:nvSpPr>
            <p:spPr bwMode="auto">
              <a:xfrm>
                <a:off x="3013" y="135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06" name="Oval 34"/>
              <p:cNvSpPr>
                <a:spLocks noChangeArrowheads="1"/>
              </p:cNvSpPr>
              <p:nvPr/>
            </p:nvSpPr>
            <p:spPr bwMode="auto">
              <a:xfrm>
                <a:off x="3013" y="169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07" name="Oval 35"/>
              <p:cNvSpPr>
                <a:spLocks noChangeArrowheads="1"/>
              </p:cNvSpPr>
              <p:nvPr/>
            </p:nvSpPr>
            <p:spPr bwMode="auto">
              <a:xfrm>
                <a:off x="3013" y="1900"/>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08" name="Oval 36"/>
              <p:cNvSpPr>
                <a:spLocks noChangeArrowheads="1"/>
              </p:cNvSpPr>
              <p:nvPr/>
            </p:nvSpPr>
            <p:spPr bwMode="auto">
              <a:xfrm>
                <a:off x="2945" y="2105"/>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09" name="Oval 37"/>
              <p:cNvSpPr>
                <a:spLocks noChangeArrowheads="1"/>
              </p:cNvSpPr>
              <p:nvPr/>
            </p:nvSpPr>
            <p:spPr bwMode="auto">
              <a:xfrm>
                <a:off x="3150" y="2105"/>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10" name="Oval 38"/>
              <p:cNvSpPr>
                <a:spLocks noChangeArrowheads="1"/>
              </p:cNvSpPr>
              <p:nvPr/>
            </p:nvSpPr>
            <p:spPr bwMode="auto">
              <a:xfrm>
                <a:off x="2945" y="224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11" name="Oval 39"/>
              <p:cNvSpPr>
                <a:spLocks noChangeArrowheads="1"/>
              </p:cNvSpPr>
              <p:nvPr/>
            </p:nvSpPr>
            <p:spPr bwMode="auto">
              <a:xfrm>
                <a:off x="3013" y="258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12" name="Oval 40"/>
              <p:cNvSpPr>
                <a:spLocks noChangeArrowheads="1"/>
              </p:cNvSpPr>
              <p:nvPr/>
            </p:nvSpPr>
            <p:spPr bwMode="auto">
              <a:xfrm>
                <a:off x="2809" y="2446"/>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13" name="Oval 41"/>
              <p:cNvSpPr>
                <a:spLocks noChangeArrowheads="1"/>
              </p:cNvSpPr>
              <p:nvPr/>
            </p:nvSpPr>
            <p:spPr bwMode="auto">
              <a:xfrm>
                <a:off x="3150" y="224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14" name="Oval 42"/>
              <p:cNvSpPr>
                <a:spLocks noChangeArrowheads="1"/>
              </p:cNvSpPr>
              <p:nvPr/>
            </p:nvSpPr>
            <p:spPr bwMode="auto">
              <a:xfrm>
                <a:off x="3833" y="1491"/>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15" name="Oval 43"/>
              <p:cNvSpPr>
                <a:spLocks noChangeArrowheads="1"/>
              </p:cNvSpPr>
              <p:nvPr/>
            </p:nvSpPr>
            <p:spPr bwMode="auto">
              <a:xfrm>
                <a:off x="3765" y="183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16" name="Oval 44"/>
              <p:cNvSpPr>
                <a:spLocks noChangeArrowheads="1"/>
              </p:cNvSpPr>
              <p:nvPr/>
            </p:nvSpPr>
            <p:spPr bwMode="auto">
              <a:xfrm>
                <a:off x="3765" y="1969"/>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17" name="Oval 45"/>
              <p:cNvSpPr>
                <a:spLocks noChangeArrowheads="1"/>
              </p:cNvSpPr>
              <p:nvPr/>
            </p:nvSpPr>
            <p:spPr bwMode="auto">
              <a:xfrm>
                <a:off x="3355" y="1969"/>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18" name="Oval 46"/>
              <p:cNvSpPr>
                <a:spLocks noChangeArrowheads="1"/>
              </p:cNvSpPr>
              <p:nvPr/>
            </p:nvSpPr>
            <p:spPr bwMode="auto">
              <a:xfrm>
                <a:off x="3355" y="224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19" name="Oval 47"/>
              <p:cNvSpPr>
                <a:spLocks noChangeArrowheads="1"/>
              </p:cNvSpPr>
              <p:nvPr/>
            </p:nvSpPr>
            <p:spPr bwMode="auto">
              <a:xfrm>
                <a:off x="3355" y="2105"/>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20" name="Oval 48"/>
              <p:cNvSpPr>
                <a:spLocks noChangeArrowheads="1"/>
              </p:cNvSpPr>
              <p:nvPr/>
            </p:nvSpPr>
            <p:spPr bwMode="auto">
              <a:xfrm>
                <a:off x="3765" y="2105"/>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21" name="Oval 49"/>
              <p:cNvSpPr>
                <a:spLocks noChangeArrowheads="1"/>
              </p:cNvSpPr>
              <p:nvPr/>
            </p:nvSpPr>
            <p:spPr bwMode="auto">
              <a:xfrm>
                <a:off x="3765"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22" name="Oval 50"/>
              <p:cNvSpPr>
                <a:spLocks noChangeArrowheads="1"/>
              </p:cNvSpPr>
              <p:nvPr/>
            </p:nvSpPr>
            <p:spPr bwMode="auto">
              <a:xfrm>
                <a:off x="2809" y="272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23" name="Oval 51"/>
              <p:cNvSpPr>
                <a:spLocks noChangeArrowheads="1"/>
              </p:cNvSpPr>
              <p:nvPr/>
            </p:nvSpPr>
            <p:spPr bwMode="auto">
              <a:xfrm>
                <a:off x="3560" y="319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24" name="Oval 52"/>
              <p:cNvSpPr>
                <a:spLocks noChangeArrowheads="1"/>
              </p:cNvSpPr>
              <p:nvPr/>
            </p:nvSpPr>
            <p:spPr bwMode="auto">
              <a:xfrm>
                <a:off x="2945" y="319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25" name="Oval 53"/>
              <p:cNvSpPr>
                <a:spLocks noChangeArrowheads="1"/>
              </p:cNvSpPr>
              <p:nvPr/>
            </p:nvSpPr>
            <p:spPr bwMode="auto">
              <a:xfrm>
                <a:off x="3970" y="2242"/>
                <a:ext cx="51"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26" name="Oval 54"/>
              <p:cNvSpPr>
                <a:spLocks noChangeArrowheads="1"/>
              </p:cNvSpPr>
              <p:nvPr/>
            </p:nvSpPr>
            <p:spPr bwMode="auto">
              <a:xfrm>
                <a:off x="3765" y="224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27" name="Oval 55"/>
              <p:cNvSpPr>
                <a:spLocks noChangeArrowheads="1"/>
              </p:cNvSpPr>
              <p:nvPr/>
            </p:nvSpPr>
            <p:spPr bwMode="auto">
              <a:xfrm>
                <a:off x="3560" y="224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28" name="Oval 56"/>
              <p:cNvSpPr>
                <a:spLocks noChangeArrowheads="1"/>
              </p:cNvSpPr>
              <p:nvPr/>
            </p:nvSpPr>
            <p:spPr bwMode="auto">
              <a:xfrm>
                <a:off x="3970" y="2720"/>
                <a:ext cx="51"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29" name="Oval 57"/>
              <p:cNvSpPr>
                <a:spLocks noChangeArrowheads="1"/>
              </p:cNvSpPr>
              <p:nvPr/>
            </p:nvSpPr>
            <p:spPr bwMode="auto">
              <a:xfrm>
                <a:off x="3970" y="2446"/>
                <a:ext cx="51"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30" name="Oval 58"/>
              <p:cNvSpPr>
                <a:spLocks noChangeArrowheads="1"/>
              </p:cNvSpPr>
              <p:nvPr/>
            </p:nvSpPr>
            <p:spPr bwMode="auto">
              <a:xfrm>
                <a:off x="3970" y="2105"/>
                <a:ext cx="51"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31" name="Oval 59"/>
              <p:cNvSpPr>
                <a:spLocks noChangeArrowheads="1"/>
              </p:cNvSpPr>
              <p:nvPr/>
            </p:nvSpPr>
            <p:spPr bwMode="auto">
              <a:xfrm>
                <a:off x="3628" y="237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32" name="Oval 60"/>
              <p:cNvSpPr>
                <a:spLocks noChangeArrowheads="1"/>
              </p:cNvSpPr>
              <p:nvPr/>
            </p:nvSpPr>
            <p:spPr bwMode="auto">
              <a:xfrm>
                <a:off x="3150" y="2446"/>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33" name="Oval 61"/>
              <p:cNvSpPr>
                <a:spLocks noChangeArrowheads="1"/>
              </p:cNvSpPr>
              <p:nvPr/>
            </p:nvSpPr>
            <p:spPr bwMode="auto">
              <a:xfrm>
                <a:off x="3355" y="2446"/>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34" name="Oval 62"/>
              <p:cNvSpPr>
                <a:spLocks noChangeArrowheads="1"/>
              </p:cNvSpPr>
              <p:nvPr/>
            </p:nvSpPr>
            <p:spPr bwMode="auto">
              <a:xfrm>
                <a:off x="3560" y="2446"/>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35" name="Oval 63"/>
              <p:cNvSpPr>
                <a:spLocks noChangeArrowheads="1"/>
              </p:cNvSpPr>
              <p:nvPr/>
            </p:nvSpPr>
            <p:spPr bwMode="auto">
              <a:xfrm>
                <a:off x="3765" y="2446"/>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36" name="Oval 64"/>
              <p:cNvSpPr>
                <a:spLocks noChangeArrowheads="1"/>
              </p:cNvSpPr>
              <p:nvPr/>
            </p:nvSpPr>
            <p:spPr bwMode="auto">
              <a:xfrm>
                <a:off x="3355" y="2925"/>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37" name="Oval 65"/>
              <p:cNvSpPr>
                <a:spLocks noChangeArrowheads="1"/>
              </p:cNvSpPr>
              <p:nvPr/>
            </p:nvSpPr>
            <p:spPr bwMode="auto">
              <a:xfrm>
                <a:off x="2809"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38" name="Oval 66"/>
              <p:cNvSpPr>
                <a:spLocks noChangeArrowheads="1"/>
              </p:cNvSpPr>
              <p:nvPr/>
            </p:nvSpPr>
            <p:spPr bwMode="auto">
              <a:xfrm>
                <a:off x="2945"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39" name="Oval 67"/>
              <p:cNvSpPr>
                <a:spLocks noChangeArrowheads="1"/>
              </p:cNvSpPr>
              <p:nvPr/>
            </p:nvSpPr>
            <p:spPr bwMode="auto">
              <a:xfrm>
                <a:off x="3150"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40" name="Oval 68"/>
              <p:cNvSpPr>
                <a:spLocks noChangeArrowheads="1"/>
              </p:cNvSpPr>
              <p:nvPr/>
            </p:nvSpPr>
            <p:spPr bwMode="auto">
              <a:xfrm>
                <a:off x="3355"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41" name="Oval 69"/>
              <p:cNvSpPr>
                <a:spLocks noChangeArrowheads="1"/>
              </p:cNvSpPr>
              <p:nvPr/>
            </p:nvSpPr>
            <p:spPr bwMode="auto">
              <a:xfrm>
                <a:off x="3560" y="3061"/>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42" name="Oval 70"/>
              <p:cNvSpPr>
                <a:spLocks noChangeArrowheads="1"/>
              </p:cNvSpPr>
              <p:nvPr/>
            </p:nvSpPr>
            <p:spPr bwMode="auto">
              <a:xfrm>
                <a:off x="3765" y="3402"/>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43" name="Oval 71"/>
              <p:cNvSpPr>
                <a:spLocks noChangeArrowheads="1"/>
              </p:cNvSpPr>
              <p:nvPr/>
            </p:nvSpPr>
            <p:spPr bwMode="auto">
              <a:xfrm>
                <a:off x="3765" y="319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44" name="Oval 72"/>
              <p:cNvSpPr>
                <a:spLocks noChangeArrowheads="1"/>
              </p:cNvSpPr>
              <p:nvPr/>
            </p:nvSpPr>
            <p:spPr bwMode="auto">
              <a:xfrm>
                <a:off x="3150" y="272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45" name="Oval 73"/>
              <p:cNvSpPr>
                <a:spLocks noChangeArrowheads="1"/>
              </p:cNvSpPr>
              <p:nvPr/>
            </p:nvSpPr>
            <p:spPr bwMode="auto">
              <a:xfrm>
                <a:off x="2945" y="415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46" name="Oval 74"/>
              <p:cNvSpPr>
                <a:spLocks noChangeArrowheads="1"/>
              </p:cNvSpPr>
              <p:nvPr/>
            </p:nvSpPr>
            <p:spPr bwMode="auto">
              <a:xfrm>
                <a:off x="2945" y="401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47" name="Oval 75"/>
              <p:cNvSpPr>
                <a:spLocks noChangeArrowheads="1"/>
              </p:cNvSpPr>
              <p:nvPr/>
            </p:nvSpPr>
            <p:spPr bwMode="auto">
              <a:xfrm>
                <a:off x="2945" y="388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48" name="Oval 76"/>
              <p:cNvSpPr>
                <a:spLocks noChangeArrowheads="1"/>
              </p:cNvSpPr>
              <p:nvPr/>
            </p:nvSpPr>
            <p:spPr bwMode="auto">
              <a:xfrm>
                <a:off x="2945" y="374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49" name="Oval 77"/>
              <p:cNvSpPr>
                <a:spLocks noChangeArrowheads="1"/>
              </p:cNvSpPr>
              <p:nvPr/>
            </p:nvSpPr>
            <p:spPr bwMode="auto">
              <a:xfrm>
                <a:off x="2945" y="3539"/>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50" name="Oval 78"/>
              <p:cNvSpPr>
                <a:spLocks noChangeArrowheads="1"/>
              </p:cNvSpPr>
              <p:nvPr/>
            </p:nvSpPr>
            <p:spPr bwMode="auto">
              <a:xfrm>
                <a:off x="2945" y="3402"/>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51" name="Oval 79"/>
              <p:cNvSpPr>
                <a:spLocks noChangeArrowheads="1"/>
              </p:cNvSpPr>
              <p:nvPr/>
            </p:nvSpPr>
            <p:spPr bwMode="auto">
              <a:xfrm>
                <a:off x="2809" y="319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52" name="Oval 80"/>
              <p:cNvSpPr>
                <a:spLocks noChangeArrowheads="1"/>
              </p:cNvSpPr>
              <p:nvPr/>
            </p:nvSpPr>
            <p:spPr bwMode="auto">
              <a:xfrm>
                <a:off x="2809" y="3402"/>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53" name="Oval 81"/>
              <p:cNvSpPr>
                <a:spLocks noChangeArrowheads="1"/>
              </p:cNvSpPr>
              <p:nvPr/>
            </p:nvSpPr>
            <p:spPr bwMode="auto">
              <a:xfrm>
                <a:off x="2809" y="415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54" name="Oval 82"/>
              <p:cNvSpPr>
                <a:spLocks noChangeArrowheads="1"/>
              </p:cNvSpPr>
              <p:nvPr/>
            </p:nvSpPr>
            <p:spPr bwMode="auto">
              <a:xfrm>
                <a:off x="2809" y="401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55" name="Oval 83"/>
              <p:cNvSpPr>
                <a:spLocks noChangeArrowheads="1"/>
              </p:cNvSpPr>
              <p:nvPr/>
            </p:nvSpPr>
            <p:spPr bwMode="auto">
              <a:xfrm>
                <a:off x="2809" y="374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56" name="Oval 84"/>
              <p:cNvSpPr>
                <a:spLocks noChangeArrowheads="1"/>
              </p:cNvSpPr>
              <p:nvPr/>
            </p:nvSpPr>
            <p:spPr bwMode="auto">
              <a:xfrm>
                <a:off x="2809" y="3539"/>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57" name="Oval 85"/>
              <p:cNvSpPr>
                <a:spLocks noChangeArrowheads="1"/>
              </p:cNvSpPr>
              <p:nvPr/>
            </p:nvSpPr>
            <p:spPr bwMode="auto">
              <a:xfrm>
                <a:off x="3628" y="217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58" name="Oval 86"/>
              <p:cNvSpPr>
                <a:spLocks noChangeArrowheads="1"/>
              </p:cNvSpPr>
              <p:nvPr/>
            </p:nvSpPr>
            <p:spPr bwMode="auto">
              <a:xfrm>
                <a:off x="3628" y="1969"/>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59" name="Oval 87"/>
              <p:cNvSpPr>
                <a:spLocks noChangeArrowheads="1"/>
              </p:cNvSpPr>
              <p:nvPr/>
            </p:nvSpPr>
            <p:spPr bwMode="auto">
              <a:xfrm>
                <a:off x="3628" y="2105"/>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60" name="Oval 88"/>
              <p:cNvSpPr>
                <a:spLocks noChangeArrowheads="1"/>
              </p:cNvSpPr>
              <p:nvPr/>
            </p:nvSpPr>
            <p:spPr bwMode="auto">
              <a:xfrm>
                <a:off x="4652" y="278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61" name="Oval 89"/>
              <p:cNvSpPr>
                <a:spLocks noChangeArrowheads="1"/>
              </p:cNvSpPr>
              <p:nvPr/>
            </p:nvSpPr>
            <p:spPr bwMode="auto">
              <a:xfrm>
                <a:off x="3628" y="3402"/>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62" name="Oval 90"/>
              <p:cNvSpPr>
                <a:spLocks noChangeArrowheads="1"/>
              </p:cNvSpPr>
              <p:nvPr/>
            </p:nvSpPr>
            <p:spPr bwMode="auto">
              <a:xfrm>
                <a:off x="3560" y="401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63" name="Oval 91"/>
              <p:cNvSpPr>
                <a:spLocks noChangeArrowheads="1"/>
              </p:cNvSpPr>
              <p:nvPr/>
            </p:nvSpPr>
            <p:spPr bwMode="auto">
              <a:xfrm>
                <a:off x="3560" y="367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64" name="Oval 92"/>
              <p:cNvSpPr>
                <a:spLocks noChangeArrowheads="1"/>
              </p:cNvSpPr>
              <p:nvPr/>
            </p:nvSpPr>
            <p:spPr bwMode="auto">
              <a:xfrm>
                <a:off x="4037" y="3812"/>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65" name="Oval 93"/>
              <p:cNvSpPr>
                <a:spLocks noChangeArrowheads="1"/>
              </p:cNvSpPr>
              <p:nvPr/>
            </p:nvSpPr>
            <p:spPr bwMode="auto">
              <a:xfrm>
                <a:off x="4448" y="415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66" name="Oval 94"/>
              <p:cNvSpPr>
                <a:spLocks noChangeArrowheads="1"/>
              </p:cNvSpPr>
              <p:nvPr/>
            </p:nvSpPr>
            <p:spPr bwMode="auto">
              <a:xfrm>
                <a:off x="3150" y="374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67" name="Oval 95"/>
              <p:cNvSpPr>
                <a:spLocks noChangeArrowheads="1"/>
              </p:cNvSpPr>
              <p:nvPr/>
            </p:nvSpPr>
            <p:spPr bwMode="auto">
              <a:xfrm>
                <a:off x="3150" y="3812"/>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68" name="Oval 96"/>
              <p:cNvSpPr>
                <a:spLocks noChangeArrowheads="1"/>
              </p:cNvSpPr>
              <p:nvPr/>
            </p:nvSpPr>
            <p:spPr bwMode="auto">
              <a:xfrm>
                <a:off x="3150" y="388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69" name="Oval 97"/>
              <p:cNvSpPr>
                <a:spLocks noChangeArrowheads="1"/>
              </p:cNvSpPr>
              <p:nvPr/>
            </p:nvSpPr>
            <p:spPr bwMode="auto">
              <a:xfrm>
                <a:off x="3150" y="401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70" name="Oval 98"/>
              <p:cNvSpPr>
                <a:spLocks noChangeArrowheads="1"/>
              </p:cNvSpPr>
              <p:nvPr/>
            </p:nvSpPr>
            <p:spPr bwMode="auto">
              <a:xfrm>
                <a:off x="3286" y="4222"/>
                <a:ext cx="53"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71" name="Oval 99"/>
              <p:cNvSpPr>
                <a:spLocks noChangeArrowheads="1"/>
              </p:cNvSpPr>
              <p:nvPr/>
            </p:nvSpPr>
            <p:spPr bwMode="auto">
              <a:xfrm>
                <a:off x="3150" y="4290"/>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72" name="Oval 100"/>
              <p:cNvSpPr>
                <a:spLocks noChangeArrowheads="1"/>
              </p:cNvSpPr>
              <p:nvPr/>
            </p:nvSpPr>
            <p:spPr bwMode="auto">
              <a:xfrm>
                <a:off x="3355" y="4358"/>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73" name="Oval 101"/>
              <p:cNvSpPr>
                <a:spLocks noChangeArrowheads="1"/>
              </p:cNvSpPr>
              <p:nvPr/>
            </p:nvSpPr>
            <p:spPr bwMode="auto">
              <a:xfrm>
                <a:off x="4448" y="258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74" name="Oval 102"/>
              <p:cNvSpPr>
                <a:spLocks noChangeArrowheads="1"/>
              </p:cNvSpPr>
              <p:nvPr/>
            </p:nvSpPr>
            <p:spPr bwMode="auto">
              <a:xfrm>
                <a:off x="4448" y="3402"/>
                <a:ext cx="52" cy="5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75" name="Oval 103"/>
              <p:cNvSpPr>
                <a:spLocks noChangeArrowheads="1"/>
              </p:cNvSpPr>
              <p:nvPr/>
            </p:nvSpPr>
            <p:spPr bwMode="auto">
              <a:xfrm>
                <a:off x="3355" y="326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76" name="Oval 104"/>
              <p:cNvSpPr>
                <a:spLocks noChangeArrowheads="1"/>
              </p:cNvSpPr>
              <p:nvPr/>
            </p:nvSpPr>
            <p:spPr bwMode="auto">
              <a:xfrm>
                <a:off x="3355" y="333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77" name="Oval 105"/>
              <p:cNvSpPr>
                <a:spLocks noChangeArrowheads="1"/>
              </p:cNvSpPr>
              <p:nvPr/>
            </p:nvSpPr>
            <p:spPr bwMode="auto">
              <a:xfrm>
                <a:off x="3218" y="326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78" name="Oval 106"/>
              <p:cNvSpPr>
                <a:spLocks noChangeArrowheads="1"/>
              </p:cNvSpPr>
              <p:nvPr/>
            </p:nvSpPr>
            <p:spPr bwMode="auto">
              <a:xfrm>
                <a:off x="3218" y="3334"/>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79" name="Oval 107"/>
              <p:cNvSpPr>
                <a:spLocks noChangeArrowheads="1"/>
              </p:cNvSpPr>
              <p:nvPr/>
            </p:nvSpPr>
            <p:spPr bwMode="auto">
              <a:xfrm>
                <a:off x="1374" y="4426"/>
                <a:ext cx="52" cy="52"/>
              </a:xfrm>
              <a:prstGeom prst="ellipse">
                <a:avLst/>
              </a:prstGeom>
              <a:solidFill>
                <a:srgbClr val="000000"/>
              </a:solidFill>
              <a:ln w="25400">
                <a:solidFill>
                  <a:srgbClr val="000000"/>
                </a:solidFill>
                <a:round/>
                <a:headEnd/>
                <a:tailEnd/>
              </a:ln>
              <a:effectLst/>
            </p:spPr>
            <p:txBody>
              <a:bodyPr wrap="none" anchor="ctr"/>
              <a:lstStyle/>
              <a:p>
                <a:endParaRPr lang="en-US"/>
              </a:p>
            </p:txBody>
          </p:sp>
        </p:grpSp>
      </p:grpSp>
      <p:sp>
        <p:nvSpPr>
          <p:cNvPr id="1846380" name="Oval 108"/>
          <p:cNvSpPr>
            <a:spLocks noChangeArrowheads="1"/>
          </p:cNvSpPr>
          <p:nvPr/>
        </p:nvSpPr>
        <p:spPr bwMode="auto">
          <a:xfrm>
            <a:off x="1882775" y="6477000"/>
            <a:ext cx="174625" cy="168275"/>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81" name="Rectangle 109"/>
          <p:cNvSpPr>
            <a:spLocks noGrp="1" noChangeArrowheads="1"/>
          </p:cNvSpPr>
          <p:nvPr>
            <p:ph type="title"/>
          </p:nvPr>
        </p:nvSpPr>
        <p:spPr>
          <a:xfrm>
            <a:off x="2162175" y="6007100"/>
            <a:ext cx="2293938" cy="381000"/>
          </a:xfrm>
          <a:noFill/>
          <a:ln/>
        </p:spPr>
        <p:txBody>
          <a:bodyPr lIns="0" tIns="0" rIns="0" bIns="0" anchor="t"/>
          <a:lstStyle/>
          <a:p>
            <a:pPr defTabSz="457200"/>
            <a:r>
              <a:rPr lang="en-US" sz="2000">
                <a:solidFill>
                  <a:srgbClr val="000000"/>
                </a:solidFill>
                <a:latin typeface="TimesNewRomanPS" charset="0"/>
              </a:rPr>
              <a:t>Existing samples</a:t>
            </a:r>
          </a:p>
        </p:txBody>
      </p:sp>
      <p:sp>
        <p:nvSpPr>
          <p:cNvPr id="1846382" name="Rectangle 110"/>
          <p:cNvSpPr>
            <a:spLocks noGrp="1" noChangeArrowheads="1"/>
          </p:cNvSpPr>
          <p:nvPr>
            <p:ph type="body" idx="1"/>
          </p:nvPr>
        </p:nvSpPr>
        <p:spPr>
          <a:xfrm>
            <a:off x="2133600" y="6364288"/>
            <a:ext cx="2392363" cy="379412"/>
          </a:xfrm>
          <a:noFill/>
          <a:ln/>
        </p:spPr>
        <p:txBody>
          <a:bodyPr lIns="0" tIns="0" rIns="0" bIns="0"/>
          <a:lstStyle/>
          <a:p>
            <a:pPr marL="0" indent="0" defTabSz="457200">
              <a:spcBef>
                <a:spcPct val="0"/>
              </a:spcBef>
              <a:buFont typeface="Monotype Sorts" pitchFamily="2" charset="2"/>
              <a:buNone/>
            </a:pPr>
            <a:r>
              <a:rPr lang="en-US" sz="2000">
                <a:solidFill>
                  <a:srgbClr val="000000"/>
                </a:solidFill>
                <a:latin typeface="TimesNewRomanPS" charset="0"/>
              </a:rPr>
              <a:t>Proposed samples</a:t>
            </a:r>
          </a:p>
        </p:txBody>
      </p:sp>
      <p:sp>
        <p:nvSpPr>
          <p:cNvPr id="1846383" name="Rectangle 111"/>
          <p:cNvSpPr>
            <a:spLocks noChangeArrowheads="1"/>
          </p:cNvSpPr>
          <p:nvPr/>
        </p:nvSpPr>
        <p:spPr bwMode="auto">
          <a:xfrm>
            <a:off x="5348288" y="539750"/>
            <a:ext cx="3475037" cy="1055688"/>
          </a:xfrm>
          <a:prstGeom prst="rect">
            <a:avLst/>
          </a:prstGeom>
          <a:noFill/>
          <a:ln w="9525">
            <a:noFill/>
            <a:miter lim="800000"/>
            <a:headEnd/>
            <a:tailEnd/>
          </a:ln>
          <a:effectLst/>
        </p:spPr>
        <p:txBody>
          <a:bodyPr lIns="0" tIns="0" rIns="0" bIns="0"/>
          <a:lstStyle/>
          <a:p>
            <a:pPr algn="r" defTabSz="409575"/>
            <a:r>
              <a:rPr kumimoji="0" lang="en-US" sz="2400" b="1">
                <a:solidFill>
                  <a:srgbClr val="000000"/>
                </a:solidFill>
                <a:latin typeface="TimesNewRomanPS" charset="0"/>
              </a:rPr>
              <a:t>Cost-Effective &amp;</a:t>
            </a:r>
          </a:p>
          <a:p>
            <a:pPr algn="r" defTabSz="409575"/>
            <a:r>
              <a:rPr kumimoji="0" lang="en-US" sz="2400" b="1" u="sng">
                <a:solidFill>
                  <a:srgbClr val="000000"/>
                </a:solidFill>
                <a:latin typeface="TimesNewRomanPS" charset="0"/>
              </a:rPr>
              <a:t>Sufficient</a:t>
            </a:r>
            <a:r>
              <a:rPr kumimoji="0" lang="en-US" sz="2400" b="1">
                <a:solidFill>
                  <a:srgbClr val="000000"/>
                </a:solidFill>
                <a:latin typeface="TimesNewRomanPS" charset="0"/>
              </a:rPr>
              <a:t> Sampling</a:t>
            </a:r>
          </a:p>
        </p:txBody>
      </p:sp>
      <p:sp>
        <p:nvSpPr>
          <p:cNvPr id="1846384" name="Oval 112"/>
          <p:cNvSpPr>
            <a:spLocks noChangeArrowheads="1"/>
          </p:cNvSpPr>
          <p:nvPr/>
        </p:nvSpPr>
        <p:spPr bwMode="auto">
          <a:xfrm>
            <a:off x="6416675" y="5233988"/>
            <a:ext cx="176213" cy="169862"/>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85" name="Oval 113"/>
          <p:cNvSpPr>
            <a:spLocks noChangeArrowheads="1"/>
          </p:cNvSpPr>
          <p:nvPr/>
        </p:nvSpPr>
        <p:spPr bwMode="auto">
          <a:xfrm>
            <a:off x="6416675" y="4183063"/>
            <a:ext cx="176213" cy="168275"/>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86" name="Oval 114"/>
          <p:cNvSpPr>
            <a:spLocks noChangeArrowheads="1"/>
          </p:cNvSpPr>
          <p:nvPr/>
        </p:nvSpPr>
        <p:spPr bwMode="auto">
          <a:xfrm>
            <a:off x="6318250" y="2843213"/>
            <a:ext cx="176213" cy="171450"/>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87" name="Oval 115"/>
          <p:cNvSpPr>
            <a:spLocks noChangeArrowheads="1"/>
          </p:cNvSpPr>
          <p:nvPr/>
        </p:nvSpPr>
        <p:spPr bwMode="auto">
          <a:xfrm>
            <a:off x="6219825" y="1504950"/>
            <a:ext cx="176213" cy="16986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88" name="Oval 116"/>
          <p:cNvSpPr>
            <a:spLocks noChangeArrowheads="1"/>
          </p:cNvSpPr>
          <p:nvPr/>
        </p:nvSpPr>
        <p:spPr bwMode="auto">
          <a:xfrm>
            <a:off x="4740275" y="1219200"/>
            <a:ext cx="176213" cy="168275"/>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89" name="Oval 117"/>
          <p:cNvSpPr>
            <a:spLocks noChangeArrowheads="1"/>
          </p:cNvSpPr>
          <p:nvPr/>
        </p:nvSpPr>
        <p:spPr bwMode="auto">
          <a:xfrm>
            <a:off x="4545013" y="4087813"/>
            <a:ext cx="174625" cy="168275"/>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90" name="Oval 118"/>
          <p:cNvSpPr>
            <a:spLocks noChangeArrowheads="1"/>
          </p:cNvSpPr>
          <p:nvPr/>
        </p:nvSpPr>
        <p:spPr bwMode="auto">
          <a:xfrm>
            <a:off x="3556000" y="5521325"/>
            <a:ext cx="176213" cy="16986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846391" name="Oval 119"/>
          <p:cNvSpPr>
            <a:spLocks noChangeArrowheads="1"/>
          </p:cNvSpPr>
          <p:nvPr/>
        </p:nvSpPr>
        <p:spPr bwMode="auto">
          <a:xfrm>
            <a:off x="3359150" y="4181475"/>
            <a:ext cx="174625" cy="169863"/>
          </a:xfrm>
          <a:prstGeom prst="ellipse">
            <a:avLst/>
          </a:prstGeom>
          <a:solidFill>
            <a:srgbClr val="000000"/>
          </a:solidFill>
          <a:ln w="25400">
            <a:solidFill>
              <a:srgbClr val="000000"/>
            </a:solidFill>
            <a:round/>
            <a:headEnd/>
            <a:tailEnd/>
          </a:ln>
          <a:effectLst/>
        </p:spPr>
        <p:txBody>
          <a:bodyPr wrap="none" anchor="ctr"/>
          <a:lstStyle/>
          <a:p>
            <a:endParaRPr lang="en-US"/>
          </a:p>
        </p:txBody>
      </p:sp>
      <p:sp>
        <p:nvSpPr>
          <p:cNvPr id="120" name="Slide Number Placeholder 119"/>
          <p:cNvSpPr>
            <a:spLocks noGrp="1"/>
          </p:cNvSpPr>
          <p:nvPr>
            <p:ph type="sldNum" sz="quarter" idx="10"/>
          </p:nvPr>
        </p:nvSpPr>
        <p:spPr/>
        <p:txBody>
          <a:bodyPr/>
          <a:lstStyle/>
          <a:p>
            <a:fld id="{3B25CBD3-95DC-4B14-8238-E9EF21F9B3CF}" type="slidenum">
              <a:rPr lang="en-US" smtClean="0"/>
              <a:pPr/>
              <a:t>108</a:t>
            </a:fld>
            <a:endParaRPr lang="en-US"/>
          </a:p>
        </p:txBody>
      </p:sp>
    </p:spTree>
  </p:cSld>
  <p:clrMapOvr>
    <a:masterClrMapping/>
  </p:clrMapOvr>
  <p:transition>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B22E30F9-389E-43B4-B37C-CEF478097829}" type="slidenum">
              <a:rPr lang="en-US"/>
              <a:pPr/>
              <a:t>109</a:t>
            </a:fld>
            <a:endParaRPr lang="en-US"/>
          </a:p>
        </p:txBody>
      </p:sp>
      <p:sp>
        <p:nvSpPr>
          <p:cNvPr id="1719298" name="Rectangle 2"/>
          <p:cNvSpPr>
            <a:spLocks noGrp="1" noChangeArrowheads="1"/>
          </p:cNvSpPr>
          <p:nvPr>
            <p:ph type="title"/>
          </p:nvPr>
        </p:nvSpPr>
        <p:spPr/>
        <p:txBody>
          <a:bodyPr/>
          <a:lstStyle/>
          <a:p>
            <a:r>
              <a:rPr lang="en-US"/>
              <a:t>Topics </a:t>
            </a:r>
          </a:p>
        </p:txBody>
      </p:sp>
      <p:sp>
        <p:nvSpPr>
          <p:cNvPr id="1719299" name="Rectangle 3"/>
          <p:cNvSpPr>
            <a:spLocks noGrp="1" noChangeArrowheads="1"/>
          </p:cNvSpPr>
          <p:nvPr>
            <p:ph type="body" idx="1"/>
          </p:nvPr>
        </p:nvSpPr>
        <p:spPr/>
        <p:txBody>
          <a:bodyPr/>
          <a:lstStyle/>
          <a:p>
            <a:r>
              <a:rPr lang="en-US"/>
              <a:t>Statistics in Environmental Applications</a:t>
            </a:r>
          </a:p>
          <a:p>
            <a:r>
              <a:rPr lang="en-US"/>
              <a:t>Statistical Modeling </a:t>
            </a:r>
          </a:p>
          <a:p>
            <a:r>
              <a:rPr lang="en-US"/>
              <a:t>Sample Statistics</a:t>
            </a:r>
          </a:p>
          <a:p>
            <a:r>
              <a:rPr lang="en-US"/>
              <a:t>Skewed Sample Data</a:t>
            </a:r>
          </a:p>
          <a:p>
            <a:r>
              <a:rPr lang="en-US"/>
              <a:t>Graphical Techniques</a:t>
            </a:r>
          </a:p>
          <a:p>
            <a:r>
              <a:rPr lang="en-US"/>
              <a:t>Hypothesis Testing</a:t>
            </a:r>
          </a:p>
          <a:p>
            <a:r>
              <a:rPr lang="en-US"/>
              <a:t>Field Challenges </a:t>
            </a:r>
          </a:p>
          <a:p>
            <a:r>
              <a:rPr lang="en-US"/>
              <a:t>Advanced Techniques</a:t>
            </a:r>
          </a:p>
          <a:p>
            <a:pPr>
              <a:buFont typeface="Monotype Sorts" pitchFamily="2" charset="2"/>
              <a:buNone/>
            </a:pPr>
            <a:endParaRPr lang="en-US"/>
          </a:p>
        </p:txBody>
      </p:sp>
      <p:sp>
        <p:nvSpPr>
          <p:cNvPr id="1719300" name="Rectangle 4"/>
          <p:cNvSpPr>
            <a:spLocks noChangeArrowheads="1"/>
          </p:cNvSpPr>
          <p:nvPr/>
        </p:nvSpPr>
        <p:spPr bwMode="auto">
          <a:xfrm>
            <a:off x="431800" y="5130800"/>
            <a:ext cx="7150100" cy="571500"/>
          </a:xfrm>
          <a:prstGeom prst="rect">
            <a:avLst/>
          </a:prstGeom>
          <a:noFill/>
          <a:ln w="38100">
            <a:solidFill>
              <a:srgbClr val="A50021"/>
            </a:solidFill>
            <a:miter lim="800000"/>
            <a:headEnd type="none" w="sm" len="sm"/>
            <a:tailEnd type="none" w="sm" len="sm"/>
          </a:ln>
          <a:effectLst/>
        </p:spPr>
        <p:txBody>
          <a:bodyPr wrap="none" anchor="ctr"/>
          <a:lstStyle/>
          <a:p>
            <a:endParaRPr lang="en-US" sz="2400">
              <a:solidFill>
                <a:srgbClr val="A50021"/>
              </a:solidFill>
            </a:endParaRPr>
          </a:p>
        </p:txBody>
      </p:sp>
    </p:spTree>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0"/>
          </p:nvPr>
        </p:nvSpPr>
        <p:spPr/>
        <p:txBody>
          <a:bodyPr/>
          <a:lstStyle/>
          <a:p>
            <a:fld id="{4040D713-3EEA-485A-AE86-EFD51946C79A}" type="slidenum">
              <a:rPr lang="en-US"/>
              <a:pPr/>
              <a:t>11</a:t>
            </a:fld>
            <a:endParaRPr lang="en-US"/>
          </a:p>
        </p:txBody>
      </p:sp>
      <p:sp>
        <p:nvSpPr>
          <p:cNvPr id="1647618" name="Rectangle 2"/>
          <p:cNvSpPr>
            <a:spLocks noGrp="1" noChangeArrowheads="1"/>
          </p:cNvSpPr>
          <p:nvPr>
            <p:ph type="title"/>
          </p:nvPr>
        </p:nvSpPr>
        <p:spPr/>
        <p:txBody>
          <a:bodyPr/>
          <a:lstStyle/>
          <a:p>
            <a:r>
              <a:rPr lang="en-US" dirty="0"/>
              <a:t>Distinct </a:t>
            </a:r>
            <a:r>
              <a:rPr lang="en-US" dirty="0" smtClean="0"/>
              <a:t>Features </a:t>
            </a:r>
            <a:r>
              <a:rPr lang="en-US" dirty="0"/>
              <a:t>of </a:t>
            </a:r>
            <a:r>
              <a:rPr lang="en-US" dirty="0" smtClean="0"/>
              <a:t/>
            </a:r>
            <a:br>
              <a:rPr lang="en-US" dirty="0" smtClean="0"/>
            </a:br>
            <a:r>
              <a:rPr lang="en-US" dirty="0" smtClean="0"/>
              <a:t>Environmental </a:t>
            </a:r>
            <a:r>
              <a:rPr lang="en-US" dirty="0"/>
              <a:t>Applications</a:t>
            </a:r>
          </a:p>
        </p:txBody>
      </p:sp>
      <p:sp>
        <p:nvSpPr>
          <p:cNvPr id="1647619" name="Rectangle 3"/>
          <p:cNvSpPr>
            <a:spLocks noGrp="1" noChangeArrowheads="1"/>
          </p:cNvSpPr>
          <p:nvPr>
            <p:ph type="body" sz="half" idx="1"/>
          </p:nvPr>
        </p:nvSpPr>
        <p:spPr/>
        <p:txBody>
          <a:bodyPr/>
          <a:lstStyle/>
          <a:p>
            <a:r>
              <a:rPr lang="en-US" sz="1800" u="sng" dirty="0"/>
              <a:t>Typical Statistical Application</a:t>
            </a:r>
            <a:r>
              <a:rPr lang="en-US" sz="1800" dirty="0"/>
              <a:t>:</a:t>
            </a:r>
          </a:p>
          <a:p>
            <a:pPr lvl="1"/>
            <a:r>
              <a:rPr lang="en-US" sz="1800" dirty="0" smtClean="0"/>
              <a:t>Decision are made </a:t>
            </a:r>
            <a:r>
              <a:rPr lang="en-US" sz="1800" dirty="0"/>
              <a:t>based on </a:t>
            </a:r>
            <a:r>
              <a:rPr lang="en-US" sz="1800" b="1" dirty="0">
                <a:solidFill>
                  <a:srgbClr val="33CCCC"/>
                </a:solidFill>
              </a:rPr>
              <a:t>random (unbiased) data</a:t>
            </a:r>
          </a:p>
          <a:p>
            <a:pPr lvl="2"/>
            <a:r>
              <a:rPr lang="en-US" sz="1800" dirty="0" smtClean="0"/>
              <a:t>Example: Clinical trials</a:t>
            </a:r>
          </a:p>
          <a:p>
            <a:pPr lvl="2"/>
            <a:endParaRPr lang="en-US" sz="1800" dirty="0" smtClean="0"/>
          </a:p>
          <a:p>
            <a:pPr lvl="2"/>
            <a:endParaRPr lang="en-US" sz="1800" dirty="0"/>
          </a:p>
          <a:p>
            <a:pPr lvl="2"/>
            <a:endParaRPr lang="en-US" sz="1800" dirty="0" smtClean="0"/>
          </a:p>
          <a:p>
            <a:pPr lvl="2"/>
            <a:endParaRPr lang="en-US" sz="1800" dirty="0"/>
          </a:p>
          <a:p>
            <a:pPr lvl="2"/>
            <a:endParaRPr lang="en-US" sz="1800" dirty="0" smtClean="0"/>
          </a:p>
          <a:p>
            <a:pPr lvl="2"/>
            <a:endParaRPr lang="en-US" sz="1800" dirty="0" smtClean="0"/>
          </a:p>
          <a:p>
            <a:pPr lvl="1"/>
            <a:endParaRPr lang="en-US" sz="1800" dirty="0" smtClean="0"/>
          </a:p>
          <a:p>
            <a:pPr lvl="1"/>
            <a:r>
              <a:rPr lang="en-US" sz="1800" dirty="0" smtClean="0"/>
              <a:t>Random samples are often </a:t>
            </a:r>
            <a:r>
              <a:rPr lang="en-US" sz="1800" dirty="0" smtClean="0">
                <a:solidFill>
                  <a:srgbClr val="FF0000"/>
                </a:solidFill>
              </a:rPr>
              <a:t>not</a:t>
            </a:r>
            <a:r>
              <a:rPr lang="en-US" sz="1800" dirty="0" smtClean="0"/>
              <a:t> </a:t>
            </a:r>
            <a:r>
              <a:rPr lang="en-US" sz="1800" b="1" dirty="0" smtClean="0"/>
              <a:t>representative</a:t>
            </a:r>
            <a:r>
              <a:rPr lang="en-US" sz="1800" dirty="0" smtClean="0"/>
              <a:t> </a:t>
            </a:r>
            <a:r>
              <a:rPr lang="en-US" sz="1800" dirty="0" smtClean="0">
                <a:latin typeface="Lucida Sans Unicode"/>
                <a:cs typeface="Lucida Sans Unicode"/>
              </a:rPr>
              <a:t>⇒ </a:t>
            </a:r>
            <a:r>
              <a:rPr lang="en-US" sz="1800" dirty="0" smtClean="0">
                <a:cs typeface="Lucida Sans Unicode"/>
              </a:rPr>
              <a:t>Sampling Error</a:t>
            </a:r>
            <a:endParaRPr lang="en-US" sz="1800" dirty="0" smtClean="0"/>
          </a:p>
          <a:p>
            <a:pPr lvl="1"/>
            <a:endParaRPr lang="en-US" sz="1800" dirty="0"/>
          </a:p>
          <a:p>
            <a:endParaRPr lang="en-US" sz="1800" dirty="0"/>
          </a:p>
        </p:txBody>
      </p:sp>
      <p:sp>
        <p:nvSpPr>
          <p:cNvPr id="1647622" name="Rectangle 6"/>
          <p:cNvSpPr>
            <a:spLocks noGrp="1" noChangeArrowheads="1"/>
          </p:cNvSpPr>
          <p:nvPr>
            <p:ph type="body" sz="half" idx="2"/>
          </p:nvPr>
        </p:nvSpPr>
        <p:spPr>
          <a:xfrm>
            <a:off x="4686299" y="1525588"/>
            <a:ext cx="4207329" cy="4570412"/>
          </a:xfrm>
        </p:spPr>
        <p:txBody>
          <a:bodyPr/>
          <a:lstStyle/>
          <a:p>
            <a:r>
              <a:rPr lang="en-US" sz="1800" u="sng" dirty="0"/>
              <a:t>Typical Environmental Applications</a:t>
            </a:r>
            <a:r>
              <a:rPr lang="en-US" sz="1800" dirty="0"/>
              <a:t>:</a:t>
            </a:r>
          </a:p>
          <a:p>
            <a:pPr lvl="1"/>
            <a:r>
              <a:rPr lang="en-US" sz="1800" dirty="0" smtClean="0"/>
              <a:t>Decisions are </a:t>
            </a:r>
            <a:r>
              <a:rPr lang="en-US" sz="1800" dirty="0"/>
              <a:t>made based on </a:t>
            </a:r>
            <a:r>
              <a:rPr lang="en-US" sz="1800" b="1" dirty="0">
                <a:solidFill>
                  <a:srgbClr val="FF3300"/>
                </a:solidFill>
              </a:rPr>
              <a:t>judgmental (biased) data</a:t>
            </a:r>
          </a:p>
          <a:p>
            <a:pPr lvl="2"/>
            <a:r>
              <a:rPr lang="en-US" sz="1800" dirty="0"/>
              <a:t>Example: Site </a:t>
            </a:r>
            <a:r>
              <a:rPr lang="en-US" sz="1800" dirty="0" smtClean="0"/>
              <a:t>investigations</a:t>
            </a:r>
          </a:p>
          <a:p>
            <a:pPr lvl="2"/>
            <a:endParaRPr lang="en-US" sz="1800" dirty="0"/>
          </a:p>
          <a:p>
            <a:pPr lvl="2"/>
            <a:endParaRPr lang="en-US" sz="1800" dirty="0" smtClean="0"/>
          </a:p>
          <a:p>
            <a:pPr lvl="2"/>
            <a:endParaRPr lang="en-US" sz="1800" dirty="0"/>
          </a:p>
          <a:p>
            <a:pPr lvl="2"/>
            <a:endParaRPr lang="en-US" sz="1800" dirty="0" smtClean="0"/>
          </a:p>
          <a:p>
            <a:pPr lvl="2"/>
            <a:endParaRPr lang="en-US" sz="1800" dirty="0"/>
          </a:p>
          <a:p>
            <a:pPr lvl="2"/>
            <a:endParaRPr lang="en-US" sz="1800" dirty="0" smtClean="0"/>
          </a:p>
          <a:p>
            <a:pPr lvl="1"/>
            <a:r>
              <a:rPr lang="en-US" sz="1800" dirty="0" smtClean="0"/>
              <a:t>Data are often aimed to be </a:t>
            </a:r>
            <a:r>
              <a:rPr lang="en-US" sz="1800" b="1" dirty="0" smtClean="0"/>
              <a:t>representative</a:t>
            </a:r>
            <a:endParaRPr lang="en-US" sz="1800" b="1" dirty="0"/>
          </a:p>
          <a:p>
            <a:pPr lvl="1"/>
            <a:endParaRPr lang="en-US" sz="1800" i="1" dirty="0"/>
          </a:p>
          <a:p>
            <a:pPr lvl="1"/>
            <a:endParaRPr lang="en-US" sz="1800" dirty="0"/>
          </a:p>
        </p:txBody>
      </p:sp>
      <p:pic>
        <p:nvPicPr>
          <p:cNvPr id="1647689" name="Picture 73"/>
          <p:cNvPicPr>
            <a:picLocks noChangeAspect="1" noChangeArrowheads="1"/>
          </p:cNvPicPr>
          <p:nvPr/>
        </p:nvPicPr>
        <p:blipFill>
          <a:blip r:embed="rId3" cstate="print"/>
          <a:srcRect/>
          <a:stretch>
            <a:fillRect/>
          </a:stretch>
        </p:blipFill>
        <p:spPr bwMode="auto">
          <a:xfrm>
            <a:off x="5835484" y="3274432"/>
            <a:ext cx="2279580" cy="1560528"/>
          </a:xfrm>
          <a:prstGeom prst="rect">
            <a:avLst/>
          </a:prstGeom>
          <a:noFill/>
          <a:ln w="9525" algn="ctr">
            <a:noFill/>
            <a:miter lim="800000"/>
            <a:headEnd/>
            <a:tailEnd/>
          </a:ln>
          <a:effectLst/>
        </p:spPr>
      </p:pic>
      <p:grpSp>
        <p:nvGrpSpPr>
          <p:cNvPr id="1647694" name="Group 78"/>
          <p:cNvGrpSpPr>
            <a:grpSpLocks/>
          </p:cNvGrpSpPr>
          <p:nvPr/>
        </p:nvGrpSpPr>
        <p:grpSpPr bwMode="auto">
          <a:xfrm>
            <a:off x="1306099" y="3147597"/>
            <a:ext cx="2657475" cy="1781175"/>
            <a:chOff x="685" y="2565"/>
            <a:chExt cx="1674" cy="1122"/>
          </a:xfrm>
        </p:grpSpPr>
        <p:pic>
          <p:nvPicPr>
            <p:cNvPr id="1647627" name="Picture 11" descr="drugs"/>
            <p:cNvPicPr>
              <a:picLocks noChangeAspect="1" noChangeArrowheads="1"/>
            </p:cNvPicPr>
            <p:nvPr/>
          </p:nvPicPr>
          <p:blipFill>
            <a:blip r:embed="rId4" cstate="print"/>
            <a:srcRect/>
            <a:stretch>
              <a:fillRect/>
            </a:stretch>
          </p:blipFill>
          <p:spPr bwMode="auto">
            <a:xfrm>
              <a:off x="1355" y="2565"/>
              <a:ext cx="360" cy="359"/>
            </a:xfrm>
            <a:prstGeom prst="rect">
              <a:avLst/>
            </a:prstGeom>
            <a:noFill/>
          </p:spPr>
        </p:pic>
        <p:sp>
          <p:nvSpPr>
            <p:cNvPr id="1647628" name="Text Box 12"/>
            <p:cNvSpPr txBox="1">
              <a:spLocks noChangeArrowheads="1"/>
            </p:cNvSpPr>
            <p:nvPr/>
          </p:nvSpPr>
          <p:spPr bwMode="auto">
            <a:xfrm>
              <a:off x="700" y="3514"/>
              <a:ext cx="1653" cy="173"/>
            </a:xfrm>
            <a:prstGeom prst="rect">
              <a:avLst/>
            </a:prstGeom>
            <a:noFill/>
            <a:ln w="9525" algn="ctr">
              <a:noFill/>
              <a:miter lim="800000"/>
              <a:headEnd/>
              <a:tailEnd/>
            </a:ln>
            <a:effectLst/>
          </p:spPr>
          <p:txBody>
            <a:bodyPr wrap="none" anchor="b">
              <a:spAutoFit/>
            </a:bodyPr>
            <a:lstStyle/>
            <a:p>
              <a:r>
                <a:rPr lang="en-US" b="1" i="1"/>
                <a:t>Group A		Group B</a:t>
              </a:r>
            </a:p>
          </p:txBody>
        </p:sp>
        <p:sp>
          <p:nvSpPr>
            <p:cNvPr id="1647629" name="Line 13"/>
            <p:cNvSpPr>
              <a:spLocks noChangeShapeType="1"/>
            </p:cNvSpPr>
            <p:nvPr/>
          </p:nvSpPr>
          <p:spPr bwMode="auto">
            <a:xfrm flipH="1">
              <a:off x="1056" y="2886"/>
              <a:ext cx="240" cy="146"/>
            </a:xfrm>
            <a:prstGeom prst="line">
              <a:avLst/>
            </a:prstGeom>
            <a:noFill/>
            <a:ln w="76200">
              <a:solidFill>
                <a:srgbClr val="FF0000"/>
              </a:solidFill>
              <a:round/>
              <a:headEnd/>
              <a:tailEnd type="triangle" w="med" len="med"/>
            </a:ln>
            <a:effectLst/>
          </p:spPr>
          <p:txBody>
            <a:bodyPr anchor="b"/>
            <a:lstStyle/>
            <a:p>
              <a:endParaRPr lang="en-US"/>
            </a:p>
          </p:txBody>
        </p:sp>
        <p:sp>
          <p:nvSpPr>
            <p:cNvPr id="1647630" name="Line 14"/>
            <p:cNvSpPr>
              <a:spLocks noChangeShapeType="1"/>
            </p:cNvSpPr>
            <p:nvPr/>
          </p:nvSpPr>
          <p:spPr bwMode="auto">
            <a:xfrm>
              <a:off x="1758" y="2885"/>
              <a:ext cx="240" cy="146"/>
            </a:xfrm>
            <a:prstGeom prst="line">
              <a:avLst/>
            </a:prstGeom>
            <a:noFill/>
            <a:ln w="76200">
              <a:solidFill>
                <a:srgbClr val="33CCCC"/>
              </a:solidFill>
              <a:round/>
              <a:headEnd/>
              <a:tailEnd type="triangle" w="med" len="med"/>
            </a:ln>
            <a:effectLst/>
          </p:spPr>
          <p:txBody>
            <a:bodyPr anchor="b"/>
            <a:lstStyle/>
            <a:p>
              <a:endParaRPr lang="en-US"/>
            </a:p>
          </p:txBody>
        </p:sp>
        <p:sp>
          <p:nvSpPr>
            <p:cNvPr id="1647631" name="Text Box 15"/>
            <p:cNvSpPr txBox="1">
              <a:spLocks noChangeArrowheads="1"/>
            </p:cNvSpPr>
            <p:nvPr/>
          </p:nvSpPr>
          <p:spPr bwMode="auto">
            <a:xfrm>
              <a:off x="685" y="2721"/>
              <a:ext cx="1636" cy="173"/>
            </a:xfrm>
            <a:prstGeom prst="rect">
              <a:avLst/>
            </a:prstGeom>
            <a:noFill/>
            <a:ln w="9525" algn="ctr">
              <a:noFill/>
              <a:miter lim="800000"/>
              <a:headEnd/>
              <a:tailEnd/>
            </a:ln>
            <a:effectLst/>
          </p:spPr>
          <p:txBody>
            <a:bodyPr wrap="none" anchor="b">
              <a:spAutoFit/>
            </a:bodyPr>
            <a:lstStyle/>
            <a:p>
              <a:r>
                <a:rPr lang="en-US" b="1" dirty="0">
                  <a:solidFill>
                    <a:srgbClr val="FF3300"/>
                  </a:solidFill>
                </a:rPr>
                <a:t>New Drug</a:t>
              </a:r>
              <a:r>
                <a:rPr lang="en-US" b="1" dirty="0"/>
                <a:t>		</a:t>
              </a:r>
              <a:r>
                <a:rPr lang="en-US" b="1" dirty="0">
                  <a:solidFill>
                    <a:srgbClr val="33CCCC"/>
                  </a:solidFill>
                </a:rPr>
                <a:t>Placebo</a:t>
              </a:r>
            </a:p>
          </p:txBody>
        </p:sp>
        <p:pic>
          <p:nvPicPr>
            <p:cNvPr id="1647691" name="Picture 75" descr="istockphoto_995674_group_of_people_silhouette"/>
            <p:cNvPicPr>
              <a:picLocks noChangeAspect="1" noChangeArrowheads="1"/>
            </p:cNvPicPr>
            <p:nvPr/>
          </p:nvPicPr>
          <p:blipFill>
            <a:blip r:embed="rId5" cstate="print"/>
            <a:srcRect/>
            <a:stretch>
              <a:fillRect/>
            </a:stretch>
          </p:blipFill>
          <p:spPr bwMode="auto">
            <a:xfrm>
              <a:off x="706" y="3085"/>
              <a:ext cx="587" cy="414"/>
            </a:xfrm>
            <a:prstGeom prst="rect">
              <a:avLst/>
            </a:prstGeom>
            <a:noFill/>
          </p:spPr>
        </p:pic>
        <p:pic>
          <p:nvPicPr>
            <p:cNvPr id="1647692" name="Picture 76" descr="istockphoto_995674_group_of_people_silhouette"/>
            <p:cNvPicPr>
              <a:picLocks noChangeAspect="1" noChangeArrowheads="1"/>
            </p:cNvPicPr>
            <p:nvPr/>
          </p:nvPicPr>
          <p:blipFill>
            <a:blip r:embed="rId6" cstate="print"/>
            <a:srcRect/>
            <a:stretch>
              <a:fillRect/>
            </a:stretch>
          </p:blipFill>
          <p:spPr bwMode="auto">
            <a:xfrm>
              <a:off x="1772" y="3085"/>
              <a:ext cx="587" cy="414"/>
            </a:xfrm>
            <a:prstGeom prst="rect">
              <a:avLst/>
            </a:prstGeom>
            <a:noFill/>
          </p:spPr>
        </p:pic>
      </p:grpSp>
      <p:sp>
        <p:nvSpPr>
          <p:cNvPr id="1647693" name="Text Box 77"/>
          <p:cNvSpPr txBox="1">
            <a:spLocks noChangeArrowheads="1"/>
          </p:cNvSpPr>
          <p:nvPr/>
        </p:nvSpPr>
        <p:spPr bwMode="auto">
          <a:xfrm>
            <a:off x="5044317" y="6188006"/>
            <a:ext cx="3657600" cy="284162"/>
          </a:xfrm>
          <a:prstGeom prst="rect">
            <a:avLst/>
          </a:prstGeom>
          <a:solidFill>
            <a:schemeClr val="accent2"/>
          </a:solidFill>
          <a:ln w="9525" algn="ctr">
            <a:solidFill>
              <a:schemeClr val="tx1"/>
            </a:solidFill>
            <a:miter lim="800000"/>
            <a:headEnd/>
            <a:tailEnd/>
          </a:ln>
          <a:effectLst/>
        </p:spPr>
        <p:txBody>
          <a:bodyPr wrap="none" anchor="b">
            <a:spAutoFit/>
          </a:bodyPr>
          <a:lstStyle/>
          <a:p>
            <a:r>
              <a:rPr lang="en-US" b="1" i="1" dirty="0"/>
              <a:t>Be aware of limitations of statistical procedures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47694"/>
                                        </p:tgtEl>
                                        <p:attrNameLst>
                                          <p:attrName>style.visibility</p:attrName>
                                        </p:attrNameLst>
                                      </p:cBhvr>
                                      <p:to>
                                        <p:strVal val="visible"/>
                                      </p:to>
                                    </p:set>
                                    <p:animEffect transition="in" filter="blinds(horizontal)">
                                      <p:cBhvr>
                                        <p:cTn id="7" dur="500"/>
                                        <p:tgtEl>
                                          <p:spTgt spid="16476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47622">
                                            <p:txEl>
                                              <p:pRg st="0" end="0"/>
                                            </p:txEl>
                                          </p:spTgt>
                                        </p:tgtEl>
                                        <p:attrNameLst>
                                          <p:attrName>style.visibility</p:attrName>
                                        </p:attrNameLst>
                                      </p:cBhvr>
                                      <p:to>
                                        <p:strVal val="visible"/>
                                      </p:to>
                                    </p:set>
                                    <p:animEffect transition="in" filter="blinds(horizontal)">
                                      <p:cBhvr>
                                        <p:cTn id="12" dur="500"/>
                                        <p:tgtEl>
                                          <p:spTgt spid="1647622">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47622">
                                            <p:txEl>
                                              <p:pRg st="1" end="1"/>
                                            </p:txEl>
                                          </p:spTgt>
                                        </p:tgtEl>
                                        <p:attrNameLst>
                                          <p:attrName>style.visibility</p:attrName>
                                        </p:attrNameLst>
                                      </p:cBhvr>
                                      <p:to>
                                        <p:strVal val="visible"/>
                                      </p:to>
                                    </p:set>
                                    <p:animEffect transition="in" filter="blinds(horizontal)">
                                      <p:cBhvr>
                                        <p:cTn id="15" dur="500"/>
                                        <p:tgtEl>
                                          <p:spTgt spid="1647622">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647622">
                                            <p:txEl>
                                              <p:pRg st="2" end="2"/>
                                            </p:txEl>
                                          </p:spTgt>
                                        </p:tgtEl>
                                        <p:attrNameLst>
                                          <p:attrName>style.visibility</p:attrName>
                                        </p:attrNameLst>
                                      </p:cBhvr>
                                      <p:to>
                                        <p:strVal val="visible"/>
                                      </p:to>
                                    </p:set>
                                    <p:animEffect transition="in" filter="blinds(horizontal)">
                                      <p:cBhvr>
                                        <p:cTn id="18" dur="500"/>
                                        <p:tgtEl>
                                          <p:spTgt spid="1647622">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47622">
                                            <p:txEl>
                                              <p:pRg st="9" end="9"/>
                                            </p:txEl>
                                          </p:spTgt>
                                        </p:tgtEl>
                                        <p:attrNameLst>
                                          <p:attrName>style.visibility</p:attrName>
                                        </p:attrNameLst>
                                      </p:cBhvr>
                                      <p:to>
                                        <p:strVal val="visible"/>
                                      </p:to>
                                    </p:set>
                                    <p:animEffect transition="in" filter="blinds(horizontal)">
                                      <p:cBhvr>
                                        <p:cTn id="21" dur="500"/>
                                        <p:tgtEl>
                                          <p:spTgt spid="1647622">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47689"/>
                                        </p:tgtEl>
                                        <p:attrNameLst>
                                          <p:attrName>style.visibility</p:attrName>
                                        </p:attrNameLst>
                                      </p:cBhvr>
                                      <p:to>
                                        <p:strVal val="visible"/>
                                      </p:to>
                                    </p:set>
                                    <p:animEffect transition="in" filter="blinds(horizontal)">
                                      <p:cBhvr>
                                        <p:cTn id="26" dur="500"/>
                                        <p:tgtEl>
                                          <p:spTgt spid="164768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47693"/>
                                        </p:tgtEl>
                                        <p:attrNameLst>
                                          <p:attrName>style.visibility</p:attrName>
                                        </p:attrNameLst>
                                      </p:cBhvr>
                                      <p:to>
                                        <p:strVal val="visible"/>
                                      </p:to>
                                    </p:set>
                                    <p:animEffect transition="in" filter="blinds(horizontal)">
                                      <p:cBhvr>
                                        <p:cTn id="31" dur="500"/>
                                        <p:tgtEl>
                                          <p:spTgt spid="1647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7622" grpId="0" build="p"/>
      <p:bldP spid="164769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694ABDD-E5EC-4700-AEE5-210FC5C197E4}" type="slidenum">
              <a:rPr lang="en-US"/>
              <a:pPr/>
              <a:t>110</a:t>
            </a:fld>
            <a:endParaRPr lang="en-US"/>
          </a:p>
        </p:txBody>
      </p:sp>
      <p:sp>
        <p:nvSpPr>
          <p:cNvPr id="1721346" name="Rectangle 2"/>
          <p:cNvSpPr>
            <a:spLocks noGrp="1" noChangeArrowheads="1"/>
          </p:cNvSpPr>
          <p:nvPr>
            <p:ph type="title"/>
          </p:nvPr>
        </p:nvSpPr>
        <p:spPr/>
        <p:txBody>
          <a:bodyPr/>
          <a:lstStyle/>
          <a:p>
            <a:r>
              <a:rPr lang="en-US"/>
              <a:t>Range of Statistical Techniques </a:t>
            </a:r>
            <a:br>
              <a:rPr lang="en-US"/>
            </a:br>
            <a:r>
              <a:rPr lang="en-US"/>
              <a:t>(From Simple to Complex)</a:t>
            </a:r>
          </a:p>
        </p:txBody>
      </p:sp>
      <p:sp>
        <p:nvSpPr>
          <p:cNvPr id="1721347" name="Rectangle 3"/>
          <p:cNvSpPr>
            <a:spLocks noGrp="1" noChangeArrowheads="1"/>
          </p:cNvSpPr>
          <p:nvPr>
            <p:ph type="body" idx="1"/>
          </p:nvPr>
        </p:nvSpPr>
        <p:spPr/>
        <p:txBody>
          <a:bodyPr/>
          <a:lstStyle/>
          <a:p>
            <a:pPr>
              <a:lnSpc>
                <a:spcPct val="90000"/>
              </a:lnSpc>
            </a:pPr>
            <a:r>
              <a:rPr lang="en-US" sz="2400"/>
              <a:t>Exploratory Tools</a:t>
            </a:r>
          </a:p>
          <a:p>
            <a:pPr lvl="2">
              <a:lnSpc>
                <a:spcPct val="90000"/>
              </a:lnSpc>
            </a:pPr>
            <a:r>
              <a:rPr lang="en-US" sz="2200"/>
              <a:t>Descriptive Statistics: mean, standard deviation</a:t>
            </a:r>
          </a:p>
          <a:p>
            <a:pPr lvl="2">
              <a:lnSpc>
                <a:spcPct val="90000"/>
              </a:lnSpc>
            </a:pPr>
            <a:r>
              <a:rPr lang="en-US" sz="2200"/>
              <a:t>Graphic Tools: Histogram, box plot, probability plots</a:t>
            </a:r>
          </a:p>
          <a:p>
            <a:pPr>
              <a:lnSpc>
                <a:spcPct val="90000"/>
              </a:lnSpc>
            </a:pPr>
            <a:r>
              <a:rPr lang="en-US" sz="2400"/>
              <a:t>Comparative Tools</a:t>
            </a:r>
          </a:p>
          <a:p>
            <a:pPr lvl="2">
              <a:lnSpc>
                <a:spcPct val="90000"/>
              </a:lnSpc>
            </a:pPr>
            <a:r>
              <a:rPr lang="en-US" sz="2200"/>
              <a:t>Two sample tests</a:t>
            </a:r>
          </a:p>
          <a:p>
            <a:pPr lvl="2">
              <a:lnSpc>
                <a:spcPct val="90000"/>
              </a:lnSpc>
            </a:pPr>
            <a:r>
              <a:rPr lang="en-US" sz="2200"/>
              <a:t>Analysis of Variance (ANOVA)</a:t>
            </a:r>
          </a:p>
          <a:p>
            <a:pPr>
              <a:lnSpc>
                <a:spcPct val="90000"/>
              </a:lnSpc>
            </a:pPr>
            <a:r>
              <a:rPr lang="en-US" sz="2400"/>
              <a:t>Correlation (Multivariate) Tools</a:t>
            </a:r>
          </a:p>
          <a:p>
            <a:pPr lvl="2">
              <a:lnSpc>
                <a:spcPct val="90000"/>
              </a:lnSpc>
            </a:pPr>
            <a:r>
              <a:rPr lang="en-US" sz="2200"/>
              <a:t>Regression Analysis</a:t>
            </a:r>
          </a:p>
          <a:p>
            <a:pPr lvl="2">
              <a:lnSpc>
                <a:spcPct val="90000"/>
              </a:lnSpc>
            </a:pPr>
            <a:r>
              <a:rPr lang="en-US" sz="2200"/>
              <a:t>Principle Component Analysis (PCA)</a:t>
            </a:r>
          </a:p>
          <a:p>
            <a:pPr>
              <a:lnSpc>
                <a:spcPct val="90000"/>
              </a:lnSpc>
            </a:pPr>
            <a:r>
              <a:rPr lang="en-US" sz="2400"/>
              <a:t>Spatial Tools</a:t>
            </a:r>
          </a:p>
          <a:p>
            <a:pPr lvl="2">
              <a:lnSpc>
                <a:spcPct val="90000"/>
              </a:lnSpc>
            </a:pPr>
            <a:r>
              <a:rPr lang="en-US" sz="2200"/>
              <a:t>Geostatistics</a:t>
            </a:r>
          </a:p>
        </p:txBody>
      </p:sp>
    </p:spTree>
  </p:cSld>
  <p:clrMapOvr>
    <a:masterClrMapping/>
  </p:clrMapOvr>
  <p:transition>
    <p:zo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Analysis</a:t>
            </a:r>
            <a:endParaRPr lang="en-US" dirty="0"/>
          </a:p>
        </p:txBody>
      </p:sp>
      <p:sp>
        <p:nvSpPr>
          <p:cNvPr id="3" name="Content Placeholder 2"/>
          <p:cNvSpPr>
            <a:spLocks noGrp="1"/>
          </p:cNvSpPr>
          <p:nvPr>
            <p:ph idx="1"/>
          </p:nvPr>
        </p:nvSpPr>
        <p:spPr/>
        <p:txBody>
          <a:bodyPr/>
          <a:lstStyle/>
          <a:p>
            <a:r>
              <a:rPr lang="en-US" sz="2400" dirty="0" smtClean="0"/>
              <a:t>So far, we have focused on statistical techniques that analyze one or two variables</a:t>
            </a:r>
          </a:p>
          <a:p>
            <a:pPr lvl="1"/>
            <a:r>
              <a:rPr lang="en-US" sz="2000" dirty="0" err="1" smtClean="0"/>
              <a:t>Uni-variate</a:t>
            </a:r>
            <a:r>
              <a:rPr lang="en-US" sz="2000" dirty="0" smtClean="0"/>
              <a:t>: One variable</a:t>
            </a:r>
          </a:p>
          <a:p>
            <a:pPr lvl="2"/>
            <a:r>
              <a:rPr lang="en-US" sz="1800" dirty="0" smtClean="0"/>
              <a:t>Descriptive statistics, Hypothesis testing, ….</a:t>
            </a:r>
          </a:p>
          <a:p>
            <a:pPr lvl="1"/>
            <a:r>
              <a:rPr lang="en-US" sz="2000" dirty="0" smtClean="0"/>
              <a:t>Bi-</a:t>
            </a:r>
            <a:r>
              <a:rPr lang="en-US" sz="2000" dirty="0" err="1" smtClean="0"/>
              <a:t>variate</a:t>
            </a:r>
            <a:r>
              <a:rPr lang="en-US" sz="2000" dirty="0" smtClean="0"/>
              <a:t>: Two Variables</a:t>
            </a:r>
          </a:p>
          <a:p>
            <a:pPr lvl="2"/>
            <a:r>
              <a:rPr lang="en-US" sz="1800" dirty="0" smtClean="0"/>
              <a:t>Correlation and Regression Analysis</a:t>
            </a:r>
          </a:p>
          <a:p>
            <a:r>
              <a:rPr lang="en-US" sz="2400" dirty="0" smtClean="0"/>
              <a:t>In many instances, we deal with many analytes simultaneously</a:t>
            </a:r>
          </a:p>
          <a:p>
            <a:pPr lvl="1"/>
            <a:r>
              <a:rPr lang="en-US" sz="2000" dirty="0" smtClean="0"/>
              <a:t>If variables are expected to be related, then multivariate techniques may be appropriate</a:t>
            </a:r>
          </a:p>
          <a:p>
            <a:pPr lvl="2"/>
            <a:r>
              <a:rPr lang="en-US" sz="1800" dirty="0" smtClean="0"/>
              <a:t>Principal Component Analysis</a:t>
            </a:r>
          </a:p>
        </p:txBody>
      </p:sp>
      <p:sp>
        <p:nvSpPr>
          <p:cNvPr id="5" name="Slide Number Placeholder 4"/>
          <p:cNvSpPr>
            <a:spLocks noGrp="1"/>
          </p:cNvSpPr>
          <p:nvPr>
            <p:ph type="sldNum" sz="quarter" idx="10"/>
          </p:nvPr>
        </p:nvSpPr>
        <p:spPr/>
        <p:txBody>
          <a:bodyPr/>
          <a:lstStyle/>
          <a:p>
            <a:fld id="{3B25CBD3-95DC-4B14-8238-E9EF21F9B3CF}" type="slidenum">
              <a:rPr lang="en-US" smtClean="0"/>
              <a:pPr/>
              <a:t>111</a:t>
            </a:fld>
            <a:endParaRPr lang="en-US"/>
          </a:p>
        </p:txBody>
      </p:sp>
    </p:spTree>
  </p:cSld>
  <p:clrMapOvr>
    <a:masterClrMapping/>
  </p:clrMapOvr>
  <p:transition>
    <p:zo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3" name="Rectangle 3"/>
          <p:cNvSpPr>
            <a:spLocks noGrp="1" noChangeArrowheads="1"/>
          </p:cNvSpPr>
          <p:nvPr>
            <p:ph type="title"/>
          </p:nvPr>
        </p:nvSpPr>
        <p:spPr/>
        <p:txBody>
          <a:bodyPr>
            <a:noAutofit/>
          </a:bodyPr>
          <a:lstStyle/>
          <a:p>
            <a:r>
              <a:rPr lang="en-US" sz="4000" dirty="0" smtClean="0"/>
              <a:t>Example: Dioxin/Furan at a Former Wood Treatment Facility</a:t>
            </a:r>
            <a:endParaRPr lang="en-US" sz="4000" dirty="0"/>
          </a:p>
        </p:txBody>
      </p:sp>
      <p:pic>
        <p:nvPicPr>
          <p:cNvPr id="522242" name="Picture 2"/>
          <p:cNvPicPr>
            <a:picLocks noChangeAspect="1" noChangeArrowheads="1"/>
          </p:cNvPicPr>
          <p:nvPr/>
        </p:nvPicPr>
        <p:blipFill>
          <a:blip r:embed="rId3" cstate="print"/>
          <a:srcRect/>
          <a:stretch>
            <a:fillRect/>
          </a:stretch>
        </p:blipFill>
        <p:spPr bwMode="auto">
          <a:xfrm>
            <a:off x="1825839" y="1937661"/>
            <a:ext cx="5588752" cy="4562530"/>
          </a:xfrm>
          <a:prstGeom prst="rect">
            <a:avLst/>
          </a:prstGeom>
          <a:noFill/>
          <a:ln w="9525">
            <a:noFill/>
            <a:miter lim="800000"/>
            <a:headEnd/>
            <a:tailEnd/>
          </a:ln>
        </p:spPr>
      </p:pic>
      <p:sp>
        <p:nvSpPr>
          <p:cNvPr id="5" name="Slide Number Placeholder 4"/>
          <p:cNvSpPr>
            <a:spLocks noGrp="1"/>
          </p:cNvSpPr>
          <p:nvPr>
            <p:ph type="sldNum" sz="quarter" idx="10"/>
          </p:nvPr>
        </p:nvSpPr>
        <p:spPr/>
        <p:txBody>
          <a:bodyPr/>
          <a:lstStyle/>
          <a:p>
            <a:fld id="{5593EF2B-08E7-4C15-ABD2-8874DDE9FB4F}" type="slidenum">
              <a:rPr lang="en-US" smtClean="0"/>
              <a:pPr/>
              <a:t>112</a:t>
            </a:fld>
            <a:endParaRPr lang="en-US"/>
          </a:p>
        </p:txBody>
      </p:sp>
    </p:spTree>
  </p:cSld>
  <p:clrMapOvr>
    <a:masterClrMapping/>
  </p:clrMapOvr>
  <p:transition>
    <p:zo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586" name="Rectangle 2"/>
          <p:cNvSpPr>
            <a:spLocks noGrp="1" noChangeArrowheads="1"/>
          </p:cNvSpPr>
          <p:nvPr>
            <p:ph type="title"/>
          </p:nvPr>
        </p:nvSpPr>
        <p:spPr/>
        <p:txBody>
          <a:bodyPr/>
          <a:lstStyle/>
          <a:p>
            <a:r>
              <a:rPr lang="en-US" dirty="0" smtClean="0"/>
              <a:t>Issues</a:t>
            </a:r>
            <a:endParaRPr lang="en-US" dirty="0"/>
          </a:p>
        </p:txBody>
      </p:sp>
      <p:sp>
        <p:nvSpPr>
          <p:cNvPr id="1731587" name="Rectangle 3"/>
          <p:cNvSpPr>
            <a:spLocks noGrp="1" noChangeArrowheads="1"/>
          </p:cNvSpPr>
          <p:nvPr>
            <p:ph type="body" idx="1"/>
          </p:nvPr>
        </p:nvSpPr>
        <p:spPr/>
        <p:txBody>
          <a:bodyPr/>
          <a:lstStyle/>
          <a:p>
            <a:r>
              <a:rPr lang="en-US" sz="2800" dirty="0" smtClean="0"/>
              <a:t>Is there just a single dioxin population emanating from the site?</a:t>
            </a:r>
          </a:p>
          <a:p>
            <a:pPr lvl="1"/>
            <a:r>
              <a:rPr lang="en-US" sz="2400" dirty="0" smtClean="0"/>
              <a:t>Or are there multiple dioxin sources in and around the Site? If yes, what are the characteristics of Site-related versus ambient dioxins?</a:t>
            </a:r>
          </a:p>
          <a:p>
            <a:endParaRPr lang="en-US" sz="2800" dirty="0" smtClean="0"/>
          </a:p>
          <a:p>
            <a:r>
              <a:rPr lang="en-US" sz="2800" dirty="0" smtClean="0"/>
              <a:t>Do the current soil data provide an adequate basis for delineation of site-related dioxins? </a:t>
            </a:r>
            <a:endParaRPr lang="en-US" sz="2800" dirty="0"/>
          </a:p>
        </p:txBody>
      </p:sp>
      <p:sp>
        <p:nvSpPr>
          <p:cNvPr id="5" name="Slide Number Placeholder 4"/>
          <p:cNvSpPr>
            <a:spLocks noGrp="1"/>
          </p:cNvSpPr>
          <p:nvPr>
            <p:ph type="sldNum" sz="quarter" idx="10"/>
          </p:nvPr>
        </p:nvSpPr>
        <p:spPr/>
        <p:txBody>
          <a:bodyPr/>
          <a:lstStyle/>
          <a:p>
            <a:fld id="{3B25CBD3-95DC-4B14-8238-E9EF21F9B3CF}" type="slidenum">
              <a:rPr lang="en-US" smtClean="0"/>
              <a:pPr/>
              <a:t>113</a:t>
            </a:fld>
            <a:endParaRPr 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31587">
                                            <p:txEl>
                                              <p:pRg st="0" end="0"/>
                                            </p:txEl>
                                          </p:spTgt>
                                        </p:tgtEl>
                                        <p:attrNameLst>
                                          <p:attrName>style.visibility</p:attrName>
                                        </p:attrNameLst>
                                      </p:cBhvr>
                                      <p:to>
                                        <p:strVal val="visible"/>
                                      </p:to>
                                    </p:set>
                                    <p:animEffect transition="in" filter="blinds(horizontal)">
                                      <p:cBhvr>
                                        <p:cTn id="7" dur="500"/>
                                        <p:tgtEl>
                                          <p:spTgt spid="173158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31587">
                                            <p:txEl>
                                              <p:pRg st="1" end="1"/>
                                            </p:txEl>
                                          </p:spTgt>
                                        </p:tgtEl>
                                        <p:attrNameLst>
                                          <p:attrName>style.visibility</p:attrName>
                                        </p:attrNameLst>
                                      </p:cBhvr>
                                      <p:to>
                                        <p:strVal val="visible"/>
                                      </p:to>
                                    </p:set>
                                    <p:animEffect transition="in" filter="blinds(horizontal)">
                                      <p:cBhvr>
                                        <p:cTn id="10" dur="500"/>
                                        <p:tgtEl>
                                          <p:spTgt spid="173158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31587">
                                            <p:txEl>
                                              <p:pRg st="3" end="3"/>
                                            </p:txEl>
                                          </p:spTgt>
                                        </p:tgtEl>
                                        <p:attrNameLst>
                                          <p:attrName>style.visibility</p:attrName>
                                        </p:attrNameLst>
                                      </p:cBhvr>
                                      <p:to>
                                        <p:strVal val="visible"/>
                                      </p:to>
                                    </p:set>
                                    <p:animEffect transition="in" filter="blinds(horizontal)">
                                      <p:cBhvr>
                                        <p:cTn id="15" dur="500"/>
                                        <p:tgtEl>
                                          <p:spTgt spid="17315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1587"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610" name="Rectangle 2"/>
          <p:cNvSpPr>
            <a:spLocks noGrp="1" noChangeArrowheads="1"/>
          </p:cNvSpPr>
          <p:nvPr>
            <p:ph type="title"/>
          </p:nvPr>
        </p:nvSpPr>
        <p:spPr/>
        <p:txBody>
          <a:bodyPr/>
          <a:lstStyle/>
          <a:p>
            <a:r>
              <a:rPr lang="en-US" altLang="en-US"/>
              <a:t>Dioxins/Furans</a:t>
            </a:r>
          </a:p>
        </p:txBody>
      </p:sp>
      <p:pic>
        <p:nvPicPr>
          <p:cNvPr id="1732611" name="Picture 3"/>
          <p:cNvPicPr>
            <a:picLocks noChangeAspect="1" noChangeArrowheads="1"/>
          </p:cNvPicPr>
          <p:nvPr/>
        </p:nvPicPr>
        <p:blipFill>
          <a:blip r:embed="rId3" cstate="print"/>
          <a:srcRect/>
          <a:stretch>
            <a:fillRect/>
          </a:stretch>
        </p:blipFill>
        <p:spPr bwMode="auto">
          <a:xfrm>
            <a:off x="2643323" y="3312292"/>
            <a:ext cx="4963707" cy="2649514"/>
          </a:xfrm>
          <a:prstGeom prst="rect">
            <a:avLst/>
          </a:prstGeom>
          <a:noFill/>
        </p:spPr>
      </p:pic>
      <p:sp>
        <p:nvSpPr>
          <p:cNvPr id="1732612" name="Rectangle 4"/>
          <p:cNvSpPr>
            <a:spLocks noGrp="1" noChangeArrowheads="1"/>
          </p:cNvSpPr>
          <p:nvPr>
            <p:ph type="body" idx="1"/>
          </p:nvPr>
        </p:nvSpPr>
        <p:spPr>
          <a:xfrm>
            <a:off x="909638" y="2033081"/>
            <a:ext cx="7086600" cy="4137532"/>
          </a:xfrm>
        </p:spPr>
        <p:txBody>
          <a:bodyPr/>
          <a:lstStyle/>
          <a:p>
            <a:r>
              <a:rPr lang="en-US" altLang="en-US" dirty="0"/>
              <a:t>210 dioxin and furan congeners</a:t>
            </a:r>
          </a:p>
          <a:p>
            <a:pPr lvl="1"/>
            <a:r>
              <a:rPr lang="en-US" altLang="en-US" dirty="0" smtClean="0"/>
              <a:t>17 congeners pose </a:t>
            </a:r>
            <a:r>
              <a:rPr lang="en-US" altLang="en-US" dirty="0"/>
              <a:t>risk	</a:t>
            </a:r>
          </a:p>
        </p:txBody>
      </p:sp>
      <p:sp>
        <p:nvSpPr>
          <p:cNvPr id="1732613" name="Text Box 5"/>
          <p:cNvSpPr txBox="1">
            <a:spLocks noChangeArrowheads="1"/>
          </p:cNvSpPr>
          <p:nvPr/>
        </p:nvSpPr>
        <p:spPr bwMode="auto">
          <a:xfrm>
            <a:off x="3592513" y="5811838"/>
            <a:ext cx="3251200" cy="366712"/>
          </a:xfrm>
          <a:prstGeom prst="rect">
            <a:avLst/>
          </a:prstGeom>
          <a:noFill/>
          <a:ln w="9525">
            <a:noFill/>
            <a:miter lim="800000"/>
            <a:headEnd/>
            <a:tailEnd/>
          </a:ln>
          <a:effectLst/>
        </p:spPr>
        <p:txBody>
          <a:bodyPr wrap="none">
            <a:spAutoFit/>
          </a:bodyPr>
          <a:lstStyle/>
          <a:p>
            <a:pPr algn="l"/>
            <a:r>
              <a:rPr kumimoji="0" lang="en-US" altLang="en-US" sz="1800">
                <a:latin typeface="Times" pitchFamily="18" charset="0"/>
              </a:rPr>
              <a:t>Chlorines at 2,3,7 and 8 positions</a:t>
            </a:r>
          </a:p>
        </p:txBody>
      </p:sp>
      <p:sp>
        <p:nvSpPr>
          <p:cNvPr id="7" name="Slide Number Placeholder 6"/>
          <p:cNvSpPr>
            <a:spLocks noGrp="1"/>
          </p:cNvSpPr>
          <p:nvPr>
            <p:ph type="sldNum" sz="quarter" idx="10"/>
          </p:nvPr>
        </p:nvSpPr>
        <p:spPr/>
        <p:txBody>
          <a:bodyPr/>
          <a:lstStyle/>
          <a:p>
            <a:fld id="{3B25CBD3-95DC-4B14-8238-E9EF21F9B3CF}" type="slidenum">
              <a:rPr lang="en-US" smtClean="0"/>
              <a:pPr/>
              <a:t>114</a:t>
            </a:fld>
            <a:endParaRPr lang="en-US"/>
          </a:p>
        </p:txBody>
      </p:sp>
    </p:spTree>
  </p:cSld>
  <p:clrMapOvr>
    <a:masterClrMapping/>
  </p:clrMapOvr>
  <p:transition>
    <p:zo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3634" name="Rectangle 2"/>
          <p:cNvSpPr>
            <a:spLocks noGrp="1" noChangeArrowheads="1"/>
          </p:cNvSpPr>
          <p:nvPr>
            <p:ph type="title"/>
          </p:nvPr>
        </p:nvSpPr>
        <p:spPr/>
        <p:txBody>
          <a:bodyPr/>
          <a:lstStyle/>
          <a:p>
            <a:r>
              <a:rPr lang="en-US"/>
              <a:t>Toxicity Equivalency Factors (TEFs)</a:t>
            </a:r>
          </a:p>
        </p:txBody>
      </p:sp>
      <p:graphicFrame>
        <p:nvGraphicFramePr>
          <p:cNvPr id="1733635" name="Group 3"/>
          <p:cNvGraphicFramePr>
            <a:graphicFrameLocks noGrp="1"/>
          </p:cNvGraphicFramePr>
          <p:nvPr>
            <p:ph idx="1"/>
          </p:nvPr>
        </p:nvGraphicFramePr>
        <p:xfrm>
          <a:off x="766763" y="1893888"/>
          <a:ext cx="7356475" cy="4295775"/>
        </p:xfrm>
        <a:graphic>
          <a:graphicData uri="http://schemas.openxmlformats.org/drawingml/2006/table">
            <a:tbl>
              <a:tblPr/>
              <a:tblGrid>
                <a:gridCol w="3746500"/>
                <a:gridCol w="1804987"/>
                <a:gridCol w="1804988"/>
              </a:tblGrid>
              <a:tr h="409575">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1" i="0" u="none" strike="noStrike" cap="none" normalizeH="0" baseline="0" smtClean="0">
                          <a:ln>
                            <a:noFill/>
                          </a:ln>
                          <a:solidFill>
                            <a:srgbClr val="003366"/>
                          </a:solidFill>
                          <a:effectLst/>
                          <a:latin typeface="Arial" pitchFamily="34" charset="0"/>
                        </a:rPr>
                        <a:t>Compound</a:t>
                      </a:r>
                      <a:endParaRPr kumimoji="1" lang="en-US" sz="1600" b="0" i="0" u="none" strike="noStrike" cap="none" normalizeH="0" baseline="0" smtClean="0">
                        <a:ln>
                          <a:noFill/>
                        </a:ln>
                        <a:solidFill>
                          <a:srgbClr val="003366"/>
                        </a:solidFill>
                        <a:effectLst/>
                        <a:latin typeface="Arial" pitchFamily="34" charset="0"/>
                      </a:endParaRP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1" i="0" u="none" strike="noStrike" cap="none" normalizeH="0" baseline="0" smtClean="0">
                          <a:ln>
                            <a:noFill/>
                          </a:ln>
                          <a:solidFill>
                            <a:srgbClr val="003366"/>
                          </a:solidFill>
                          <a:effectLst/>
                          <a:latin typeface="Arial" pitchFamily="34" charset="0"/>
                        </a:rPr>
                        <a:t>WHO 1998</a:t>
                      </a:r>
                      <a:endParaRPr kumimoji="1" lang="en-US" sz="1600" b="0" i="0" u="none" strike="noStrike" cap="none" normalizeH="0" baseline="0" smtClean="0">
                        <a:ln>
                          <a:noFill/>
                        </a:ln>
                        <a:solidFill>
                          <a:srgbClr val="003366"/>
                        </a:solidFill>
                        <a:effectLst/>
                        <a:latin typeface="Arial" pitchFamily="34" charset="0"/>
                      </a:endParaRP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1" i="0" u="none" strike="noStrike" cap="none" normalizeH="0" baseline="0" smtClean="0">
                          <a:ln>
                            <a:noFill/>
                          </a:ln>
                          <a:solidFill>
                            <a:srgbClr val="003366"/>
                          </a:solidFill>
                          <a:effectLst/>
                          <a:latin typeface="Arial" pitchFamily="34" charset="0"/>
                        </a:rPr>
                        <a:t>WHO 2005</a:t>
                      </a:r>
                      <a:endParaRPr kumimoji="1" lang="en-US" sz="1600" b="0" i="0" u="none" strike="noStrike" cap="none" normalizeH="0" baseline="0" smtClean="0">
                        <a:ln>
                          <a:noFill/>
                        </a:ln>
                        <a:solidFill>
                          <a:srgbClr val="003366"/>
                        </a:solidFill>
                        <a:effectLst/>
                        <a:latin typeface="Arial" pitchFamily="34" charset="0"/>
                      </a:endParaRP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7325">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1" i="0" u="sng" strike="noStrike" cap="none" normalizeH="0" baseline="0" smtClean="0">
                          <a:ln>
                            <a:noFill/>
                          </a:ln>
                          <a:solidFill>
                            <a:srgbClr val="003366"/>
                          </a:solidFill>
                          <a:effectLst/>
                          <a:latin typeface="Arial" pitchFamily="34" charset="0"/>
                        </a:rPr>
                        <a:t>Dioxins</a:t>
                      </a:r>
                      <a:endParaRPr kumimoji="1" lang="en-US" sz="1600" b="0" i="0" u="none" strike="noStrike" cap="none" normalizeH="0" baseline="0" smtClean="0">
                        <a:ln>
                          <a:noFill/>
                        </a:ln>
                        <a:solidFill>
                          <a:srgbClr val="003366"/>
                        </a:solidFill>
                        <a:effectLst/>
                        <a:latin typeface="Arial" pitchFamily="34" charset="0"/>
                      </a:endParaRP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 </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 </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Mono-, di- &amp; tri-CDDs</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 0</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 0</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0975">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2,3,7,8-TCDD</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2,3,7,8-PeCDD</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2,3,7,8-HxCDD</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2,3,7,8-HpCDD</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0.01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0.01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OCDD</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0.0001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0.0003</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1" i="0" u="sng" strike="noStrike" cap="none" normalizeH="0" baseline="0" smtClean="0">
                          <a:ln>
                            <a:noFill/>
                          </a:ln>
                          <a:solidFill>
                            <a:srgbClr val="003366"/>
                          </a:solidFill>
                          <a:effectLst/>
                          <a:latin typeface="Arial" pitchFamily="34" charset="0"/>
                        </a:rPr>
                        <a:t>Furans</a:t>
                      </a:r>
                      <a:endParaRPr kumimoji="1" lang="en-US" sz="1600" b="0" i="0" u="none" strike="noStrike" cap="none" normalizeH="0" baseline="0" smtClean="0">
                        <a:ln>
                          <a:noFill/>
                        </a:ln>
                        <a:solidFill>
                          <a:srgbClr val="003366"/>
                        </a:solidFill>
                        <a:effectLst/>
                        <a:latin typeface="Arial" pitchFamily="34" charset="0"/>
                      </a:endParaRP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 </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 </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7325">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Mono-, di- &amp; tri-CDFs</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0 </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 0</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2,3,7,8-TCDF</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0.1000</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0.1000</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1,2,3,7,8-PeCDF</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0.05</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0.03</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2,3,4,7,8-PeCDF</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0.5</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0.3</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2,3,7,8-HxCDF</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2,3,7,8-HpCDF</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0.01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0.01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85738">
                <a:tc>
                  <a:txBody>
                    <a:bodyPr/>
                    <a:lstStyle/>
                    <a:p>
                      <a:pPr marL="0" marR="0" lvl="0" indent="0" algn="l"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OCDF</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0.0001</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 latinLnBrk="0" hangingPunct="0">
                        <a:lnSpc>
                          <a:spcPct val="65000"/>
                        </a:lnSpc>
                        <a:spcBef>
                          <a:spcPct val="0"/>
                        </a:spcBef>
                        <a:spcAft>
                          <a:spcPct val="0"/>
                        </a:spcAft>
                        <a:buClrTx/>
                        <a:buSzTx/>
                        <a:buFontTx/>
                        <a:buNone/>
                        <a:tabLst/>
                      </a:pPr>
                      <a:r>
                        <a:rPr kumimoji="1" lang="en-US" sz="1600" b="0" i="0" u="none" strike="noStrike" cap="none" normalizeH="0" baseline="0" smtClean="0">
                          <a:ln>
                            <a:noFill/>
                          </a:ln>
                          <a:solidFill>
                            <a:srgbClr val="003366"/>
                          </a:solidFill>
                          <a:effectLst/>
                          <a:latin typeface="Arial" pitchFamily="34" charset="0"/>
                        </a:rPr>
                        <a:t>0.0003</a:t>
                      </a:r>
                    </a:p>
                  </a:txBody>
                  <a:tcPr marT="54864"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5" name="Slide Number Placeholder 4"/>
          <p:cNvSpPr>
            <a:spLocks noGrp="1"/>
          </p:cNvSpPr>
          <p:nvPr>
            <p:ph type="sldNum" sz="quarter" idx="10"/>
          </p:nvPr>
        </p:nvSpPr>
        <p:spPr/>
        <p:txBody>
          <a:bodyPr/>
          <a:lstStyle/>
          <a:p>
            <a:fld id="{48BC0410-76DF-406E-9167-60104565F483}" type="slidenum">
              <a:rPr lang="en-US" smtClean="0"/>
              <a:pPr/>
              <a:t>115</a:t>
            </a:fld>
            <a:endParaRPr lang="en-US"/>
          </a:p>
        </p:txBody>
      </p:sp>
    </p:spTree>
  </p:cSld>
  <p:clrMapOvr>
    <a:masterClrMapping/>
  </p:clrMapOvr>
  <p:transition>
    <p:zo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Rectangle 2"/>
          <p:cNvSpPr>
            <a:spLocks noGrp="1" noChangeArrowheads="1"/>
          </p:cNvSpPr>
          <p:nvPr>
            <p:ph type="title"/>
          </p:nvPr>
        </p:nvSpPr>
        <p:spPr/>
        <p:txBody>
          <a:bodyPr/>
          <a:lstStyle/>
          <a:p>
            <a:r>
              <a:rPr lang="en-US" dirty="0" smtClean="0"/>
              <a:t>Common Approach</a:t>
            </a:r>
            <a:br>
              <a:rPr lang="en-US" dirty="0" smtClean="0"/>
            </a:br>
            <a:r>
              <a:rPr lang="en-US" dirty="0" smtClean="0"/>
              <a:t>Toxicity </a:t>
            </a:r>
            <a:r>
              <a:rPr lang="en-US" dirty="0"/>
              <a:t>Equivalent (TEQ)</a:t>
            </a:r>
            <a:endParaRPr lang="en-US" sz="2700" dirty="0"/>
          </a:p>
        </p:txBody>
      </p:sp>
      <p:grpSp>
        <p:nvGrpSpPr>
          <p:cNvPr id="2" name="Group 3"/>
          <p:cNvGrpSpPr>
            <a:grpSpLocks/>
          </p:cNvGrpSpPr>
          <p:nvPr/>
        </p:nvGrpSpPr>
        <p:grpSpPr bwMode="auto">
          <a:xfrm>
            <a:off x="409575" y="1928813"/>
            <a:ext cx="8243888" cy="3921125"/>
            <a:chOff x="279" y="1081"/>
            <a:chExt cx="5193" cy="2470"/>
          </a:xfrm>
        </p:grpSpPr>
        <p:sp>
          <p:nvSpPr>
            <p:cNvPr id="1734660" name="Rectangle 4"/>
            <p:cNvSpPr>
              <a:spLocks noChangeArrowheads="1"/>
            </p:cNvSpPr>
            <p:nvPr/>
          </p:nvSpPr>
          <p:spPr bwMode="auto">
            <a:xfrm>
              <a:off x="279" y="1081"/>
              <a:ext cx="5193" cy="247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1734661" name="Text Box 5"/>
            <p:cNvSpPr txBox="1">
              <a:spLocks noChangeArrowheads="1"/>
            </p:cNvSpPr>
            <p:nvPr/>
          </p:nvSpPr>
          <p:spPr bwMode="auto">
            <a:xfrm>
              <a:off x="383" y="1984"/>
              <a:ext cx="1077" cy="442"/>
            </a:xfrm>
            <a:prstGeom prst="rect">
              <a:avLst/>
            </a:prstGeom>
            <a:noFill/>
            <a:ln w="9525">
              <a:noFill/>
              <a:miter lim="800000"/>
              <a:headEnd/>
              <a:tailEnd/>
            </a:ln>
            <a:effectLst/>
          </p:spPr>
          <p:txBody>
            <a:bodyPr wrap="none">
              <a:spAutoFit/>
            </a:bodyPr>
            <a:lstStyle/>
            <a:p>
              <a:pPr algn="l"/>
              <a:r>
                <a:rPr kumimoji="0" lang="en-US" sz="4000">
                  <a:latin typeface="Times" pitchFamily="18" charset="0"/>
                </a:rPr>
                <a:t>TEQ = </a:t>
              </a:r>
            </a:p>
          </p:txBody>
        </p:sp>
        <p:sp>
          <p:nvSpPr>
            <p:cNvPr id="1734662" name="Text Box 6"/>
            <p:cNvSpPr txBox="1">
              <a:spLocks noChangeArrowheads="1"/>
            </p:cNvSpPr>
            <p:nvPr/>
          </p:nvSpPr>
          <p:spPr bwMode="auto">
            <a:xfrm>
              <a:off x="2188" y="1484"/>
              <a:ext cx="3007" cy="1592"/>
            </a:xfrm>
            <a:prstGeom prst="rect">
              <a:avLst/>
            </a:prstGeom>
            <a:noFill/>
            <a:ln w="9525">
              <a:noFill/>
              <a:miter lim="800000"/>
              <a:headEnd/>
              <a:tailEnd/>
            </a:ln>
            <a:effectLst/>
          </p:spPr>
          <p:txBody>
            <a:bodyPr wrap="none">
              <a:spAutoFit/>
            </a:bodyPr>
            <a:lstStyle/>
            <a:p>
              <a:pPr algn="l"/>
              <a:r>
                <a:rPr kumimoji="0" lang="en-US" sz="2400">
                  <a:latin typeface="Times" pitchFamily="18" charset="0"/>
                </a:rPr>
                <a:t>TEF</a:t>
              </a:r>
              <a:r>
                <a:rPr kumimoji="0" lang="en-US" sz="2400" baseline="-25000">
                  <a:latin typeface="Times" pitchFamily="18" charset="0"/>
                </a:rPr>
                <a:t>congener 1</a:t>
              </a:r>
              <a:r>
                <a:rPr kumimoji="0" lang="en-US" sz="2400">
                  <a:latin typeface="Times" pitchFamily="18" charset="0"/>
                </a:rPr>
                <a:t> x Concentration</a:t>
              </a:r>
              <a:r>
                <a:rPr kumimoji="0" lang="en-US" sz="2400" baseline="-25000">
                  <a:latin typeface="Times" pitchFamily="18" charset="0"/>
                </a:rPr>
                <a:t>congener 1 </a:t>
              </a:r>
              <a:r>
                <a:rPr kumimoji="0" lang="en-US" sz="2400">
                  <a:latin typeface="Times" pitchFamily="18" charset="0"/>
                </a:rPr>
                <a:t>+</a:t>
              </a:r>
            </a:p>
            <a:p>
              <a:pPr algn="l"/>
              <a:endParaRPr kumimoji="0" lang="en-US" sz="2400" baseline="-25000">
                <a:latin typeface="Times" pitchFamily="18" charset="0"/>
              </a:endParaRPr>
            </a:p>
            <a:p>
              <a:pPr algn="l"/>
              <a:r>
                <a:rPr kumimoji="0" lang="en-US" sz="2400">
                  <a:latin typeface="Times" pitchFamily="18" charset="0"/>
                </a:rPr>
                <a:t>TEF</a:t>
              </a:r>
              <a:r>
                <a:rPr kumimoji="0" lang="en-US" sz="2400" baseline="-25000">
                  <a:latin typeface="Times" pitchFamily="18" charset="0"/>
                </a:rPr>
                <a:t>congener 2</a:t>
              </a:r>
              <a:r>
                <a:rPr kumimoji="0" lang="en-US" sz="2400">
                  <a:latin typeface="Times" pitchFamily="18" charset="0"/>
                </a:rPr>
                <a:t> x Concentration</a:t>
              </a:r>
              <a:r>
                <a:rPr kumimoji="0" lang="en-US" sz="2400" baseline="-25000">
                  <a:latin typeface="Times" pitchFamily="18" charset="0"/>
                </a:rPr>
                <a:t>congener 2 </a:t>
              </a:r>
              <a:r>
                <a:rPr kumimoji="0" lang="en-US" sz="2400">
                  <a:latin typeface="Times" pitchFamily="18" charset="0"/>
                </a:rPr>
                <a:t>+</a:t>
              </a:r>
              <a:endParaRPr kumimoji="0" lang="en-US" sz="2400" baseline="-25000">
                <a:latin typeface="Times" pitchFamily="18" charset="0"/>
              </a:endParaRPr>
            </a:p>
            <a:p>
              <a:pPr algn="l"/>
              <a:r>
                <a:rPr kumimoji="0" lang="en-US" sz="2400">
                  <a:latin typeface="Times" pitchFamily="18" charset="0"/>
                </a:rPr>
                <a:t>.</a:t>
              </a:r>
            </a:p>
            <a:p>
              <a:pPr algn="l"/>
              <a:r>
                <a:rPr kumimoji="0" lang="en-US" sz="2400">
                  <a:latin typeface="Times" pitchFamily="18" charset="0"/>
                </a:rPr>
                <a:t>.</a:t>
              </a:r>
            </a:p>
            <a:p>
              <a:pPr algn="l"/>
              <a:r>
                <a:rPr kumimoji="0" lang="en-US" sz="2400">
                  <a:latin typeface="Times" pitchFamily="18" charset="0"/>
                </a:rPr>
                <a:t>.</a:t>
              </a:r>
            </a:p>
            <a:p>
              <a:pPr algn="l"/>
              <a:r>
                <a:rPr kumimoji="0" lang="en-US" sz="2400">
                  <a:latin typeface="Times" pitchFamily="18" charset="0"/>
                </a:rPr>
                <a:t>TEF</a:t>
              </a:r>
              <a:r>
                <a:rPr kumimoji="0" lang="en-US" sz="2400" baseline="-25000">
                  <a:latin typeface="Times" pitchFamily="18" charset="0"/>
                </a:rPr>
                <a:t>congener 17</a:t>
              </a:r>
              <a:r>
                <a:rPr kumimoji="0" lang="en-US" sz="2400">
                  <a:latin typeface="Times" pitchFamily="18" charset="0"/>
                </a:rPr>
                <a:t> x Concentration</a:t>
              </a:r>
              <a:r>
                <a:rPr kumimoji="0" lang="en-US" sz="2400" baseline="-25000">
                  <a:latin typeface="Times" pitchFamily="18" charset="0"/>
                </a:rPr>
                <a:t>congener 17</a:t>
              </a:r>
            </a:p>
          </p:txBody>
        </p:sp>
        <p:sp>
          <p:nvSpPr>
            <p:cNvPr id="1734663" name="Text Box 7"/>
            <p:cNvSpPr txBox="1">
              <a:spLocks noChangeArrowheads="1"/>
            </p:cNvSpPr>
            <p:nvPr/>
          </p:nvSpPr>
          <p:spPr bwMode="auto">
            <a:xfrm>
              <a:off x="1458" y="1715"/>
              <a:ext cx="588" cy="980"/>
            </a:xfrm>
            <a:prstGeom prst="rect">
              <a:avLst/>
            </a:prstGeom>
            <a:noFill/>
            <a:ln w="9525">
              <a:noFill/>
              <a:miter lim="800000"/>
              <a:headEnd/>
              <a:tailEnd/>
            </a:ln>
            <a:effectLst/>
          </p:spPr>
          <p:txBody>
            <a:bodyPr>
              <a:spAutoFit/>
            </a:bodyPr>
            <a:lstStyle/>
            <a:p>
              <a:pPr algn="l"/>
              <a:r>
                <a:rPr kumimoji="0" lang="en-US" sz="9600">
                  <a:latin typeface="Times" pitchFamily="18" charset="0"/>
                  <a:sym typeface="Symbol" pitchFamily="18" charset="2"/>
                </a:rPr>
                <a:t></a:t>
              </a:r>
            </a:p>
          </p:txBody>
        </p:sp>
        <p:sp>
          <p:nvSpPr>
            <p:cNvPr id="1734664" name="Oval 8"/>
            <p:cNvSpPr>
              <a:spLocks noChangeAspect="1" noChangeArrowheads="1"/>
            </p:cNvSpPr>
            <p:nvPr/>
          </p:nvSpPr>
          <p:spPr bwMode="auto">
            <a:xfrm>
              <a:off x="2247" y="2287"/>
              <a:ext cx="46" cy="4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734665" name="Oval 9"/>
            <p:cNvSpPr>
              <a:spLocks noChangeAspect="1" noChangeArrowheads="1"/>
            </p:cNvSpPr>
            <p:nvPr/>
          </p:nvSpPr>
          <p:spPr bwMode="auto">
            <a:xfrm>
              <a:off x="2248" y="2520"/>
              <a:ext cx="46" cy="46"/>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1734666" name="Oval 10"/>
            <p:cNvSpPr>
              <a:spLocks noChangeAspect="1" noChangeArrowheads="1"/>
            </p:cNvSpPr>
            <p:nvPr/>
          </p:nvSpPr>
          <p:spPr bwMode="auto">
            <a:xfrm>
              <a:off x="2249" y="2747"/>
              <a:ext cx="46" cy="46"/>
            </a:xfrm>
            <a:prstGeom prst="ellipse">
              <a:avLst/>
            </a:prstGeom>
            <a:solidFill>
              <a:schemeClr val="tx1"/>
            </a:solidFill>
            <a:ln w="9525">
              <a:solidFill>
                <a:schemeClr val="tx1"/>
              </a:solidFill>
              <a:round/>
              <a:headEnd/>
              <a:tailEnd/>
            </a:ln>
            <a:effectLst/>
          </p:spPr>
          <p:txBody>
            <a:bodyPr wrap="none" anchor="ctr"/>
            <a:lstStyle/>
            <a:p>
              <a:endParaRPr lang="en-US"/>
            </a:p>
          </p:txBody>
        </p:sp>
      </p:grpSp>
      <p:sp>
        <p:nvSpPr>
          <p:cNvPr id="1734667" name="Text Box 11"/>
          <p:cNvSpPr txBox="1">
            <a:spLocks noChangeArrowheads="1"/>
          </p:cNvSpPr>
          <p:nvPr/>
        </p:nvSpPr>
        <p:spPr bwMode="auto">
          <a:xfrm>
            <a:off x="1684338" y="5694363"/>
            <a:ext cx="6396037" cy="466725"/>
          </a:xfrm>
          <a:prstGeom prst="rect">
            <a:avLst/>
          </a:prstGeom>
          <a:solidFill>
            <a:schemeClr val="bg1"/>
          </a:solidFill>
          <a:ln w="9525">
            <a:solidFill>
              <a:schemeClr val="tx1"/>
            </a:solidFill>
            <a:miter lim="800000"/>
            <a:headEnd/>
            <a:tailEnd/>
          </a:ln>
          <a:effectLst/>
        </p:spPr>
        <p:txBody>
          <a:bodyPr wrap="none">
            <a:spAutoFit/>
          </a:bodyPr>
          <a:lstStyle/>
          <a:p>
            <a:pPr algn="l" eaLnBrk="1" hangingPunct="1"/>
            <a:r>
              <a:rPr kumimoji="0" lang="en-US" sz="2400">
                <a:solidFill>
                  <a:schemeClr val="tx2"/>
                </a:solidFill>
                <a:cs typeface="Arial" pitchFamily="34" charset="0"/>
              </a:rPr>
              <a:t>TEQ simplifies the data, but </a:t>
            </a:r>
            <a:r>
              <a:rPr kumimoji="0" lang="en-US" sz="2400" b="1" i="1" u="sng">
                <a:solidFill>
                  <a:schemeClr val="tx2"/>
                </a:solidFill>
                <a:cs typeface="Arial" pitchFamily="34" charset="0"/>
              </a:rPr>
              <a:t>masks</a:t>
            </a:r>
            <a:r>
              <a:rPr kumimoji="0" lang="en-US" sz="2400">
                <a:solidFill>
                  <a:schemeClr val="tx2"/>
                </a:solidFill>
                <a:cs typeface="Arial" pitchFamily="34" charset="0"/>
              </a:rPr>
              <a:t> the profile</a:t>
            </a:r>
          </a:p>
        </p:txBody>
      </p:sp>
      <p:sp>
        <p:nvSpPr>
          <p:cNvPr id="13" name="Slide Number Placeholder 12"/>
          <p:cNvSpPr>
            <a:spLocks noGrp="1"/>
          </p:cNvSpPr>
          <p:nvPr>
            <p:ph type="sldNum" sz="quarter" idx="10"/>
          </p:nvPr>
        </p:nvSpPr>
        <p:spPr/>
        <p:txBody>
          <a:bodyPr/>
          <a:lstStyle/>
          <a:p>
            <a:fld id="{5593EF2B-08E7-4C15-ABD2-8874DDE9FB4F}" type="slidenum">
              <a:rPr lang="en-US" smtClean="0"/>
              <a:pPr/>
              <a:t>116</a:t>
            </a:fld>
            <a:endParaRPr 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34667"/>
                                        </p:tgtEl>
                                        <p:attrNameLst>
                                          <p:attrName>style.visibility</p:attrName>
                                        </p:attrNameLst>
                                      </p:cBhvr>
                                      <p:to>
                                        <p:strVal val="visible"/>
                                      </p:to>
                                    </p:set>
                                    <p:animEffect transition="in" filter="blinds(horizontal)">
                                      <p:cBhvr>
                                        <p:cTn id="7" dur="500"/>
                                        <p:tgtEl>
                                          <p:spTgt spid="1734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466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5682" name="Rectangle 2"/>
          <p:cNvSpPr>
            <a:spLocks noGrp="1" noChangeArrowheads="1"/>
          </p:cNvSpPr>
          <p:nvPr>
            <p:ph type="title"/>
          </p:nvPr>
        </p:nvSpPr>
        <p:spPr/>
        <p:txBody>
          <a:bodyPr/>
          <a:lstStyle/>
          <a:p>
            <a:r>
              <a:rPr lang="en-US" dirty="0"/>
              <a:t>Dioxin/Furan </a:t>
            </a:r>
            <a:r>
              <a:rPr lang="en-US" dirty="0" smtClean="0"/>
              <a:t/>
            </a:r>
            <a:br>
              <a:rPr lang="en-US" dirty="0" smtClean="0"/>
            </a:br>
            <a:r>
              <a:rPr lang="en-US" dirty="0" smtClean="0"/>
              <a:t>Sources</a:t>
            </a:r>
            <a:endParaRPr lang="en-US" dirty="0"/>
          </a:p>
        </p:txBody>
      </p:sp>
      <p:sp>
        <p:nvSpPr>
          <p:cNvPr id="1735683" name="Rectangle 3"/>
          <p:cNvSpPr>
            <a:spLocks noGrp="1" noChangeArrowheads="1"/>
          </p:cNvSpPr>
          <p:nvPr>
            <p:ph type="body" sz="half" idx="1"/>
          </p:nvPr>
        </p:nvSpPr>
        <p:spPr>
          <a:xfrm>
            <a:off x="533400" y="1992532"/>
            <a:ext cx="3997325" cy="4570412"/>
          </a:xfrm>
        </p:spPr>
        <p:txBody>
          <a:bodyPr/>
          <a:lstStyle/>
          <a:p>
            <a:r>
              <a:rPr lang="en-US" sz="2800" dirty="0"/>
              <a:t>Dioxins and Furans are not created intentionally, but are produced inadvertently by man-made and natural processes</a:t>
            </a:r>
            <a:r>
              <a:rPr lang="en-US" sz="2800" dirty="0" smtClean="0"/>
              <a:t>.</a:t>
            </a:r>
            <a:endParaRPr lang="en-US" sz="2800" dirty="0"/>
          </a:p>
        </p:txBody>
      </p:sp>
      <p:pic>
        <p:nvPicPr>
          <p:cNvPr id="1735684" name="Picture 4"/>
          <p:cNvPicPr>
            <a:picLocks noChangeAspect="1" noChangeArrowheads="1"/>
          </p:cNvPicPr>
          <p:nvPr/>
        </p:nvPicPr>
        <p:blipFill>
          <a:blip r:embed="rId3" cstate="print"/>
          <a:srcRect/>
          <a:stretch>
            <a:fillRect/>
          </a:stretch>
        </p:blipFill>
        <p:spPr bwMode="auto">
          <a:xfrm>
            <a:off x="5066489" y="2032473"/>
            <a:ext cx="3107501" cy="4008404"/>
          </a:xfrm>
          <a:prstGeom prst="rect">
            <a:avLst/>
          </a:prstGeom>
          <a:noFill/>
          <a:ln w="9525">
            <a:solidFill>
              <a:schemeClr val="tx1"/>
            </a:solidFill>
            <a:miter lim="800000"/>
            <a:headEnd/>
            <a:tailEnd/>
          </a:ln>
          <a:effectLst>
            <a:outerShdw dist="107763" dir="2700000" algn="ctr" rotWithShape="0">
              <a:schemeClr val="bg2">
                <a:alpha val="50000"/>
              </a:schemeClr>
            </a:outerShdw>
          </a:effectLst>
        </p:spPr>
      </p:pic>
      <p:sp>
        <p:nvSpPr>
          <p:cNvPr id="6" name="Slide Number Placeholder 5"/>
          <p:cNvSpPr>
            <a:spLocks noGrp="1"/>
          </p:cNvSpPr>
          <p:nvPr>
            <p:ph type="sldNum" sz="quarter" idx="10"/>
          </p:nvPr>
        </p:nvSpPr>
        <p:spPr/>
        <p:txBody>
          <a:bodyPr/>
          <a:lstStyle/>
          <a:p>
            <a:fld id="{18D95653-6816-4F78-82D7-6B420E52606E}" type="slidenum">
              <a:rPr lang="en-US" smtClean="0"/>
              <a:pPr/>
              <a:t>117</a:t>
            </a:fld>
            <a:endParaRPr 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35683">
                                            <p:txEl>
                                              <p:pRg st="0" end="0"/>
                                            </p:txEl>
                                          </p:spTgt>
                                        </p:tgtEl>
                                        <p:attrNameLst>
                                          <p:attrName>style.visibility</p:attrName>
                                        </p:attrNameLst>
                                      </p:cBhvr>
                                      <p:to>
                                        <p:strVal val="visible"/>
                                      </p:to>
                                    </p:set>
                                    <p:animEffect transition="in" filter="blinds(horizontal)">
                                      <p:cBhvr>
                                        <p:cTn id="7" dur="500"/>
                                        <p:tgtEl>
                                          <p:spTgt spid="17356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568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730" name="Rectangle 2"/>
          <p:cNvSpPr>
            <a:spLocks noGrp="1" noChangeArrowheads="1"/>
          </p:cNvSpPr>
          <p:nvPr>
            <p:ph type="title"/>
          </p:nvPr>
        </p:nvSpPr>
        <p:spPr/>
        <p:txBody>
          <a:bodyPr/>
          <a:lstStyle/>
          <a:p>
            <a:r>
              <a:rPr lang="en-US" smtClean="0"/>
              <a:t>Dioxin National Inventory </a:t>
            </a:r>
            <a:br>
              <a:rPr lang="en-US" smtClean="0"/>
            </a:br>
            <a:r>
              <a:rPr lang="en-US" smtClean="0"/>
              <a:t>(2000 Update)</a:t>
            </a:r>
            <a:endParaRPr lang="en-US"/>
          </a:p>
        </p:txBody>
      </p:sp>
      <p:sp>
        <p:nvSpPr>
          <p:cNvPr id="1737731" name="Rectangle 3"/>
          <p:cNvSpPr>
            <a:spLocks noGrp="1" noChangeArrowheads="1"/>
          </p:cNvSpPr>
          <p:nvPr>
            <p:ph idx="1"/>
          </p:nvPr>
        </p:nvSpPr>
        <p:spPr>
          <a:xfrm>
            <a:off x="1036768" y="2309553"/>
            <a:ext cx="3807601" cy="4114800"/>
          </a:xfrm>
        </p:spPr>
        <p:txBody>
          <a:bodyPr/>
          <a:lstStyle/>
          <a:p>
            <a:r>
              <a:rPr lang="en-US" sz="2000" dirty="0" smtClean="0"/>
              <a:t>Backyard barrel burning of refuse – 33%</a:t>
            </a:r>
          </a:p>
          <a:p>
            <a:r>
              <a:rPr lang="en-US" sz="2000" dirty="0" smtClean="0"/>
              <a:t>Medical waste/pathological incineration – 25%</a:t>
            </a:r>
          </a:p>
          <a:p>
            <a:r>
              <a:rPr lang="en-US" sz="2000" dirty="0" smtClean="0"/>
              <a:t>Municipal waste combustion – 5%</a:t>
            </a:r>
          </a:p>
          <a:p>
            <a:r>
              <a:rPr lang="en-US" sz="2000" dirty="0" smtClean="0"/>
              <a:t>Vehicle emissions – 5%</a:t>
            </a:r>
          </a:p>
          <a:p>
            <a:r>
              <a:rPr lang="en-US" sz="2000" dirty="0" smtClean="0"/>
              <a:t>Coal-fired utility boilers – 5%</a:t>
            </a:r>
          </a:p>
          <a:p>
            <a:pPr lvl="1"/>
            <a:endParaRPr lang="en-US" sz="1800" dirty="0"/>
          </a:p>
        </p:txBody>
      </p:sp>
      <p:sp>
        <p:nvSpPr>
          <p:cNvPr id="1737732" name="Text Box 4"/>
          <p:cNvSpPr txBox="1">
            <a:spLocks noChangeArrowheads="1"/>
          </p:cNvSpPr>
          <p:nvPr/>
        </p:nvSpPr>
        <p:spPr bwMode="auto">
          <a:xfrm>
            <a:off x="733628" y="5356225"/>
            <a:ext cx="7531229" cy="461665"/>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spAutoFit/>
          </a:bodyPr>
          <a:lstStyle/>
          <a:p>
            <a:pPr algn="l" eaLnBrk="1" hangingPunct="1"/>
            <a:r>
              <a:rPr kumimoji="0" lang="en-US" sz="2400" b="1" i="1" dirty="0">
                <a:cs typeface="Arial" pitchFamily="34" charset="0"/>
              </a:rPr>
              <a:t>Each source has its own distinct congener profile.</a:t>
            </a:r>
          </a:p>
        </p:txBody>
      </p:sp>
      <p:pic>
        <p:nvPicPr>
          <p:cNvPr id="7" name="Picture 4" descr="HPIM0038"/>
          <p:cNvPicPr>
            <a:picLocks noChangeAspect="1" noChangeArrowheads="1"/>
          </p:cNvPicPr>
          <p:nvPr/>
        </p:nvPicPr>
        <p:blipFill>
          <a:blip r:embed="rId3" cstate="print"/>
          <a:srcRect/>
          <a:stretch>
            <a:fillRect/>
          </a:stretch>
        </p:blipFill>
        <p:spPr>
          <a:xfrm>
            <a:off x="5310458" y="2393004"/>
            <a:ext cx="3302380" cy="2641904"/>
          </a:xfrm>
          <a:prstGeom prst="rect">
            <a:avLst/>
          </a:prstGeom>
          <a:ln>
            <a:noFill/>
          </a:ln>
          <a:effectLst>
            <a:outerShdw blurRad="292100" dist="139700" dir="2700000" algn="tl" rotWithShape="0">
              <a:srgbClr val="333333">
                <a:alpha val="65000"/>
              </a:srgbClr>
            </a:outerShdw>
          </a:effectLst>
        </p:spPr>
      </p:pic>
      <p:sp>
        <p:nvSpPr>
          <p:cNvPr id="8" name="Slide Number Placeholder 7"/>
          <p:cNvSpPr>
            <a:spLocks noGrp="1"/>
          </p:cNvSpPr>
          <p:nvPr>
            <p:ph type="sldNum" sz="quarter" idx="10"/>
          </p:nvPr>
        </p:nvSpPr>
        <p:spPr/>
        <p:txBody>
          <a:bodyPr/>
          <a:lstStyle/>
          <a:p>
            <a:fld id="{3B25CBD3-95DC-4B14-8238-E9EF21F9B3CF}" type="slidenum">
              <a:rPr lang="en-US" smtClean="0"/>
              <a:pPr/>
              <a:t>118</a:t>
            </a:fld>
            <a:endParaRPr lang="en-US"/>
          </a:p>
        </p:txBody>
      </p:sp>
    </p:spTree>
  </p:cSld>
  <p:clrMapOvr>
    <a:masterClrMapping/>
  </p:clrMapOvr>
  <p:transition>
    <p:zo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Source-specific</a:t>
            </a:r>
            <a:br>
              <a:rPr lang="en-US" dirty="0" smtClean="0"/>
            </a:br>
            <a:r>
              <a:rPr lang="en-US" dirty="0" smtClean="0"/>
              <a:t>Profiles (EPA, 2005)</a:t>
            </a:r>
            <a:endParaRPr lang="en-US" dirty="0"/>
          </a:p>
        </p:txBody>
      </p:sp>
      <p:pic>
        <p:nvPicPr>
          <p:cNvPr id="556034" name="Picture 2"/>
          <p:cNvPicPr>
            <a:picLocks noChangeAspect="1" noChangeArrowheads="1"/>
          </p:cNvPicPr>
          <p:nvPr/>
        </p:nvPicPr>
        <p:blipFill>
          <a:blip r:embed="rId2" cstate="print"/>
          <a:srcRect/>
          <a:stretch>
            <a:fillRect/>
          </a:stretch>
        </p:blipFill>
        <p:spPr bwMode="auto">
          <a:xfrm>
            <a:off x="1233657" y="2074018"/>
            <a:ext cx="6540500" cy="3390900"/>
          </a:xfrm>
          <a:prstGeom prst="rect">
            <a:avLst/>
          </a:prstGeom>
          <a:noFill/>
          <a:ln w="9525">
            <a:noFill/>
            <a:miter lim="800000"/>
            <a:headEnd/>
            <a:tailEnd/>
          </a:ln>
        </p:spPr>
      </p:pic>
      <p:pic>
        <p:nvPicPr>
          <p:cNvPr id="556035" name="Picture 3"/>
          <p:cNvPicPr>
            <a:picLocks noChangeAspect="1" noChangeArrowheads="1"/>
          </p:cNvPicPr>
          <p:nvPr/>
        </p:nvPicPr>
        <p:blipFill>
          <a:blip r:embed="rId3" cstate="print"/>
          <a:srcRect/>
          <a:stretch>
            <a:fillRect/>
          </a:stretch>
        </p:blipFill>
        <p:spPr bwMode="auto">
          <a:xfrm>
            <a:off x="1410713" y="5556858"/>
            <a:ext cx="6419850" cy="374650"/>
          </a:xfrm>
          <a:prstGeom prst="rect">
            <a:avLst/>
          </a:prstGeom>
          <a:noFill/>
          <a:ln w="9525">
            <a:noFill/>
            <a:miter lim="800000"/>
            <a:headEnd/>
            <a:tailEnd/>
          </a:ln>
        </p:spPr>
      </p:pic>
      <p:sp>
        <p:nvSpPr>
          <p:cNvPr id="6" name="Slide Number Placeholder 5"/>
          <p:cNvSpPr>
            <a:spLocks noGrp="1"/>
          </p:cNvSpPr>
          <p:nvPr>
            <p:ph type="sldNum" sz="quarter" idx="10"/>
          </p:nvPr>
        </p:nvSpPr>
        <p:spPr/>
        <p:txBody>
          <a:bodyPr/>
          <a:lstStyle/>
          <a:p>
            <a:fld id="{3B25CBD3-95DC-4B14-8238-E9EF21F9B3CF}" type="slidenum">
              <a:rPr lang="en-US" smtClean="0"/>
              <a:pPr/>
              <a:t>119</a:t>
            </a:fld>
            <a:endParaRPr lang="en-US"/>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101B85D8-3DFB-4315-AD71-D73E04ED9CE8}" type="slidenum">
              <a:rPr lang="en-US"/>
              <a:pPr/>
              <a:t>12</a:t>
            </a:fld>
            <a:endParaRPr lang="en-US"/>
          </a:p>
        </p:txBody>
      </p:sp>
      <p:sp>
        <p:nvSpPr>
          <p:cNvPr id="1387522" name="Rectangle 2"/>
          <p:cNvSpPr>
            <a:spLocks noGrp="1" noChangeArrowheads="1"/>
          </p:cNvSpPr>
          <p:nvPr>
            <p:ph type="title"/>
          </p:nvPr>
        </p:nvSpPr>
        <p:spPr/>
        <p:txBody>
          <a:bodyPr/>
          <a:lstStyle/>
          <a:p>
            <a:r>
              <a:rPr lang="en-US"/>
              <a:t>Topics </a:t>
            </a:r>
          </a:p>
        </p:txBody>
      </p:sp>
      <p:sp>
        <p:nvSpPr>
          <p:cNvPr id="1387523" name="Rectangle 3"/>
          <p:cNvSpPr>
            <a:spLocks noGrp="1" noChangeArrowheads="1"/>
          </p:cNvSpPr>
          <p:nvPr>
            <p:ph type="body" idx="1"/>
          </p:nvPr>
        </p:nvSpPr>
        <p:spPr/>
        <p:txBody>
          <a:bodyPr/>
          <a:lstStyle/>
          <a:p>
            <a:r>
              <a:rPr lang="en-US"/>
              <a:t>Statistics in Environmental Applications</a:t>
            </a:r>
          </a:p>
          <a:p>
            <a:r>
              <a:rPr lang="en-US"/>
              <a:t>Statistical Modeling </a:t>
            </a:r>
          </a:p>
          <a:p>
            <a:r>
              <a:rPr lang="en-US"/>
              <a:t>Sample Statistics</a:t>
            </a:r>
          </a:p>
          <a:p>
            <a:r>
              <a:rPr lang="en-US"/>
              <a:t>Skewed Sample Data</a:t>
            </a:r>
          </a:p>
          <a:p>
            <a:r>
              <a:rPr lang="en-US"/>
              <a:t>Graphical Techniques</a:t>
            </a:r>
          </a:p>
          <a:p>
            <a:r>
              <a:rPr lang="en-US"/>
              <a:t>Hypothesis Testing</a:t>
            </a:r>
          </a:p>
          <a:p>
            <a:r>
              <a:rPr lang="en-US"/>
              <a:t>Field Challenges </a:t>
            </a:r>
          </a:p>
          <a:p>
            <a:r>
              <a:rPr lang="en-US"/>
              <a:t>Advanced Techniques</a:t>
            </a:r>
          </a:p>
          <a:p>
            <a:pPr>
              <a:buFont typeface="Monotype Sorts" pitchFamily="2" charset="2"/>
              <a:buNone/>
            </a:pPr>
            <a:endParaRPr lang="en-US"/>
          </a:p>
        </p:txBody>
      </p:sp>
      <p:sp>
        <p:nvSpPr>
          <p:cNvPr id="1387524" name="Rectangle 4"/>
          <p:cNvSpPr>
            <a:spLocks noChangeArrowheads="1"/>
          </p:cNvSpPr>
          <p:nvPr/>
        </p:nvSpPr>
        <p:spPr bwMode="auto">
          <a:xfrm>
            <a:off x="423863" y="2025650"/>
            <a:ext cx="7150100" cy="571500"/>
          </a:xfrm>
          <a:prstGeom prst="rect">
            <a:avLst/>
          </a:prstGeom>
          <a:noFill/>
          <a:ln w="38100">
            <a:solidFill>
              <a:srgbClr val="A50021"/>
            </a:solidFill>
            <a:miter lim="800000"/>
            <a:headEnd type="none" w="sm" len="sm"/>
            <a:tailEnd type="none" w="sm" len="sm"/>
          </a:ln>
          <a:effectLst/>
        </p:spPr>
        <p:txBody>
          <a:bodyPr wrap="none" anchor="ctr"/>
          <a:lstStyle/>
          <a:p>
            <a:endParaRPr lang="en-US" sz="2400">
              <a:solidFill>
                <a:srgbClr val="A50021"/>
              </a:solidFill>
            </a:endParaRPr>
          </a:p>
        </p:txBody>
      </p:sp>
    </p:spTree>
  </p:cSld>
  <p:clrMapOvr>
    <a:masterClrMapping/>
  </p:clrMapOvr>
  <p:transition>
    <p:zo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Dilemma</a:t>
            </a:r>
            <a:endParaRPr lang="en-US" dirty="0"/>
          </a:p>
        </p:txBody>
      </p:sp>
      <p:sp>
        <p:nvSpPr>
          <p:cNvPr id="3" name="Content Placeholder 2"/>
          <p:cNvSpPr>
            <a:spLocks noGrp="1"/>
          </p:cNvSpPr>
          <p:nvPr>
            <p:ph idx="1"/>
          </p:nvPr>
        </p:nvSpPr>
        <p:spPr/>
        <p:txBody>
          <a:bodyPr/>
          <a:lstStyle/>
          <a:p>
            <a:r>
              <a:rPr lang="en-US" dirty="0" smtClean="0"/>
              <a:t>TEQ simplifies the analysis, but </a:t>
            </a:r>
            <a:r>
              <a:rPr lang="en-US" b="1" i="1" dirty="0" smtClean="0"/>
              <a:t>masks</a:t>
            </a:r>
            <a:r>
              <a:rPr lang="en-US" dirty="0" smtClean="0"/>
              <a:t> congener profile</a:t>
            </a:r>
          </a:p>
          <a:p>
            <a:endParaRPr lang="en-US" dirty="0" smtClean="0"/>
          </a:p>
          <a:p>
            <a:r>
              <a:rPr lang="en-US" dirty="0" smtClean="0"/>
              <a:t>Delineation required segregating site-related dioxins from ambient</a:t>
            </a:r>
          </a:p>
          <a:p>
            <a:pPr lvl="1"/>
            <a:r>
              <a:rPr lang="en-US" dirty="0" smtClean="0"/>
              <a:t>Must analyze 17 congener measurements simultaneously</a:t>
            </a:r>
            <a:endParaRPr lang="en-US" dirty="0"/>
          </a:p>
        </p:txBody>
      </p:sp>
      <p:sp>
        <p:nvSpPr>
          <p:cNvPr id="5" name="Slide Number Placeholder 4"/>
          <p:cNvSpPr>
            <a:spLocks noGrp="1"/>
          </p:cNvSpPr>
          <p:nvPr>
            <p:ph type="sldNum" sz="quarter" idx="10"/>
          </p:nvPr>
        </p:nvSpPr>
        <p:spPr/>
        <p:txBody>
          <a:bodyPr/>
          <a:lstStyle/>
          <a:p>
            <a:fld id="{3B25CBD3-95DC-4B14-8238-E9EF21F9B3CF}" type="slidenum">
              <a:rPr lang="en-US" smtClean="0"/>
              <a:pPr/>
              <a:t>120</a:t>
            </a:fld>
            <a:endParaRPr lang="en-US"/>
          </a:p>
        </p:txBody>
      </p:sp>
    </p:spTree>
  </p:cSld>
  <p:clrMapOvr>
    <a:masterClrMapping/>
  </p:clrMapOvr>
  <p:transition>
    <p:zoom/>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0" name="Rectangle 2"/>
          <p:cNvSpPr>
            <a:spLocks noGrp="1" noChangeArrowheads="1"/>
          </p:cNvSpPr>
          <p:nvPr>
            <p:ph type="title"/>
          </p:nvPr>
        </p:nvSpPr>
        <p:spPr/>
        <p:txBody>
          <a:bodyPr/>
          <a:lstStyle/>
          <a:p>
            <a:r>
              <a:rPr lang="en-US" dirty="0" smtClean="0"/>
              <a:t>Principal Component </a:t>
            </a:r>
            <a:br>
              <a:rPr lang="en-US" dirty="0" smtClean="0"/>
            </a:br>
            <a:r>
              <a:rPr lang="en-US" dirty="0" smtClean="0"/>
              <a:t>Analysis (PCA)</a:t>
            </a:r>
            <a:endParaRPr lang="en-US" dirty="0"/>
          </a:p>
        </p:txBody>
      </p:sp>
      <p:sp>
        <p:nvSpPr>
          <p:cNvPr id="1747971" name="Rectangle 3"/>
          <p:cNvSpPr>
            <a:spLocks noGrp="1" noChangeArrowheads="1"/>
          </p:cNvSpPr>
          <p:nvPr>
            <p:ph type="body" idx="1"/>
          </p:nvPr>
        </p:nvSpPr>
        <p:spPr/>
        <p:txBody>
          <a:bodyPr/>
          <a:lstStyle/>
          <a:p>
            <a:r>
              <a:rPr lang="en-US" sz="2400" dirty="0" smtClean="0"/>
              <a:t>PCA is a technique for analyzing multi-variable data</a:t>
            </a:r>
          </a:p>
          <a:p>
            <a:pPr lvl="1"/>
            <a:r>
              <a:rPr lang="en-US" sz="2000" dirty="0" smtClean="0"/>
              <a:t>Each soil sample contains measurements about 17 congeners (17 variables)</a:t>
            </a:r>
          </a:p>
          <a:p>
            <a:endParaRPr lang="en-US" sz="2400" dirty="0" smtClean="0"/>
          </a:p>
          <a:p>
            <a:r>
              <a:rPr lang="en-US" sz="2400" dirty="0" smtClean="0"/>
              <a:t>PCA summarizes each sample into a series of </a:t>
            </a:r>
            <a:r>
              <a:rPr lang="en-US" sz="2400" i="1" dirty="0" smtClean="0"/>
              <a:t>scores</a:t>
            </a:r>
          </a:p>
          <a:p>
            <a:pPr lvl="1"/>
            <a:r>
              <a:rPr lang="en-US" sz="2000" dirty="0" smtClean="0"/>
              <a:t>In most cases, the first two or three scores adequately summarizes the data</a:t>
            </a:r>
          </a:p>
          <a:p>
            <a:pPr lvl="1"/>
            <a:r>
              <a:rPr lang="en-US" sz="2000" dirty="0" smtClean="0"/>
              <a:t>Converting a 17-D problem to a 2-D problem</a:t>
            </a:r>
          </a:p>
          <a:p>
            <a:endParaRPr lang="en-US" sz="2000" dirty="0"/>
          </a:p>
        </p:txBody>
      </p:sp>
      <p:sp>
        <p:nvSpPr>
          <p:cNvPr id="5" name="Slide Number Placeholder 4"/>
          <p:cNvSpPr>
            <a:spLocks noGrp="1"/>
          </p:cNvSpPr>
          <p:nvPr>
            <p:ph type="sldNum" sz="quarter" idx="10"/>
          </p:nvPr>
        </p:nvSpPr>
        <p:spPr/>
        <p:txBody>
          <a:bodyPr/>
          <a:lstStyle/>
          <a:p>
            <a:fld id="{3B25CBD3-95DC-4B14-8238-E9EF21F9B3CF}" type="slidenum">
              <a:rPr lang="en-US" smtClean="0"/>
              <a:pPr/>
              <a:t>121</a:t>
            </a:fld>
            <a:endParaRPr 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7971">
                                            <p:txEl>
                                              <p:pRg st="0" end="0"/>
                                            </p:txEl>
                                          </p:spTgt>
                                        </p:tgtEl>
                                        <p:attrNameLst>
                                          <p:attrName>style.visibility</p:attrName>
                                        </p:attrNameLst>
                                      </p:cBhvr>
                                      <p:to>
                                        <p:strVal val="visible"/>
                                      </p:to>
                                    </p:set>
                                    <p:animEffect transition="in" filter="blinds(horizontal)">
                                      <p:cBhvr>
                                        <p:cTn id="7" dur="500"/>
                                        <p:tgtEl>
                                          <p:spTgt spid="174797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47971">
                                            <p:txEl>
                                              <p:pRg st="1" end="1"/>
                                            </p:txEl>
                                          </p:spTgt>
                                        </p:tgtEl>
                                        <p:attrNameLst>
                                          <p:attrName>style.visibility</p:attrName>
                                        </p:attrNameLst>
                                      </p:cBhvr>
                                      <p:to>
                                        <p:strVal val="visible"/>
                                      </p:to>
                                    </p:set>
                                    <p:animEffect transition="in" filter="blinds(horizontal)">
                                      <p:cBhvr>
                                        <p:cTn id="10" dur="500"/>
                                        <p:tgtEl>
                                          <p:spTgt spid="174797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47971">
                                            <p:txEl>
                                              <p:pRg st="3" end="3"/>
                                            </p:txEl>
                                          </p:spTgt>
                                        </p:tgtEl>
                                        <p:attrNameLst>
                                          <p:attrName>style.visibility</p:attrName>
                                        </p:attrNameLst>
                                      </p:cBhvr>
                                      <p:to>
                                        <p:strVal val="visible"/>
                                      </p:to>
                                    </p:set>
                                    <p:animEffect transition="in" filter="blinds(horizontal)">
                                      <p:cBhvr>
                                        <p:cTn id="15" dur="500"/>
                                        <p:tgtEl>
                                          <p:spTgt spid="1747971">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47971">
                                            <p:txEl>
                                              <p:pRg st="4" end="4"/>
                                            </p:txEl>
                                          </p:spTgt>
                                        </p:tgtEl>
                                        <p:attrNameLst>
                                          <p:attrName>style.visibility</p:attrName>
                                        </p:attrNameLst>
                                      </p:cBhvr>
                                      <p:to>
                                        <p:strVal val="visible"/>
                                      </p:to>
                                    </p:set>
                                    <p:animEffect transition="in" filter="blinds(horizontal)">
                                      <p:cBhvr>
                                        <p:cTn id="18" dur="500"/>
                                        <p:tgtEl>
                                          <p:spTgt spid="1747971">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47971">
                                            <p:txEl>
                                              <p:pRg st="5" end="5"/>
                                            </p:txEl>
                                          </p:spTgt>
                                        </p:tgtEl>
                                        <p:attrNameLst>
                                          <p:attrName>style.visibility</p:attrName>
                                        </p:attrNameLst>
                                      </p:cBhvr>
                                      <p:to>
                                        <p:strVal val="visible"/>
                                      </p:to>
                                    </p:set>
                                    <p:animEffect transition="in" filter="blinds(horizontal)">
                                      <p:cBhvr>
                                        <p:cTn id="21" dur="500"/>
                                        <p:tgtEl>
                                          <p:spTgt spid="17479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7971"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sz="3200" dirty="0" smtClean="0"/>
              <a:t>Example: 2-Dimensional </a:t>
            </a:r>
            <a:br>
              <a:rPr lang="en-US" sz="3200" dirty="0" smtClean="0"/>
            </a:br>
            <a:r>
              <a:rPr lang="en-US" sz="3200" dirty="0" smtClean="0"/>
              <a:t>PCA </a:t>
            </a:r>
            <a:r>
              <a:rPr lang="en-US" sz="3200" dirty="0"/>
              <a:t>Score </a:t>
            </a:r>
            <a:r>
              <a:rPr lang="en-US" sz="3200" dirty="0" smtClean="0"/>
              <a:t>Plot </a:t>
            </a:r>
            <a:r>
              <a:rPr lang="en-US" sz="3600" dirty="0" smtClean="0"/>
              <a:t/>
            </a:r>
            <a:br>
              <a:rPr lang="en-US" sz="3600" dirty="0" smtClean="0"/>
            </a:br>
            <a:r>
              <a:rPr lang="en-US" sz="1600" dirty="0" smtClean="0"/>
              <a:t>(explaining nearly 90% of variations)</a:t>
            </a:r>
            <a:endParaRPr lang="en-US" sz="1600" dirty="0"/>
          </a:p>
        </p:txBody>
      </p:sp>
      <p:sp>
        <p:nvSpPr>
          <p:cNvPr id="1751047" name="Rectangle 7"/>
          <p:cNvSpPr>
            <a:spLocks noChangeArrowheads="1"/>
          </p:cNvSpPr>
          <p:nvPr/>
        </p:nvSpPr>
        <p:spPr bwMode="auto">
          <a:xfrm>
            <a:off x="7100888" y="4414838"/>
            <a:ext cx="165100" cy="536575"/>
          </a:xfrm>
          <a:prstGeom prst="rect">
            <a:avLst/>
          </a:prstGeom>
          <a:solidFill>
            <a:srgbClr val="FFFFFF"/>
          </a:solidFill>
          <a:ln w="9525">
            <a:noFill/>
            <a:miter lim="800000"/>
            <a:headEnd/>
            <a:tailEnd/>
          </a:ln>
          <a:effectLst/>
        </p:spPr>
        <p:txBody>
          <a:bodyPr wrap="none" anchor="ctr"/>
          <a:lstStyle/>
          <a:p>
            <a:endParaRPr lang="en-US"/>
          </a:p>
        </p:txBody>
      </p:sp>
      <p:pic>
        <p:nvPicPr>
          <p:cNvPr id="396291" name="Picture 3"/>
          <p:cNvPicPr>
            <a:picLocks noChangeAspect="1" noChangeArrowheads="1"/>
          </p:cNvPicPr>
          <p:nvPr/>
        </p:nvPicPr>
        <p:blipFill>
          <a:blip r:embed="rId3" cstate="print"/>
          <a:srcRect/>
          <a:stretch>
            <a:fillRect/>
          </a:stretch>
        </p:blipFill>
        <p:spPr bwMode="auto">
          <a:xfrm>
            <a:off x="1212575" y="1940376"/>
            <a:ext cx="6808304" cy="4493175"/>
          </a:xfrm>
          <a:prstGeom prst="rect">
            <a:avLst/>
          </a:prstGeom>
          <a:noFill/>
          <a:ln w="9525">
            <a:noFill/>
            <a:miter lim="800000"/>
            <a:headEnd/>
            <a:tailEnd/>
          </a:ln>
        </p:spPr>
      </p:pic>
      <p:sp>
        <p:nvSpPr>
          <p:cNvPr id="11" name="TextBox 10"/>
          <p:cNvSpPr txBox="1"/>
          <p:nvPr/>
        </p:nvSpPr>
        <p:spPr>
          <a:xfrm>
            <a:off x="2309855" y="5062995"/>
            <a:ext cx="5094798" cy="646331"/>
          </a:xfrm>
          <a:prstGeom prst="rect">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200" b="1" dirty="0" smtClean="0"/>
              <a:t>Group A – Samples with Site-related Congener Profiles</a:t>
            </a:r>
          </a:p>
          <a:p>
            <a:r>
              <a:rPr lang="en-US" sz="1200" b="1" dirty="0" smtClean="0"/>
              <a:t>Group B – Samples with Site-Ambient-Mixed Congener Profiles </a:t>
            </a:r>
          </a:p>
          <a:p>
            <a:r>
              <a:rPr lang="en-US" sz="1200" b="1" dirty="0" smtClean="0"/>
              <a:t>Group C – Samples with Ambient-related Congener Profiles</a:t>
            </a:r>
          </a:p>
        </p:txBody>
      </p:sp>
      <p:sp>
        <p:nvSpPr>
          <p:cNvPr id="7" name="Slide Number Placeholder 6"/>
          <p:cNvSpPr>
            <a:spLocks noGrp="1"/>
          </p:cNvSpPr>
          <p:nvPr>
            <p:ph type="sldNum" sz="quarter" idx="10"/>
          </p:nvPr>
        </p:nvSpPr>
        <p:spPr/>
        <p:txBody>
          <a:bodyPr/>
          <a:lstStyle/>
          <a:p>
            <a:fld id="{5593EF2B-08E7-4C15-ABD2-8874DDE9FB4F}" type="slidenum">
              <a:rPr lang="en-US" smtClean="0"/>
              <a:pPr/>
              <a:t>122</a:t>
            </a:fld>
            <a:endParaRPr lang="en-US"/>
          </a:p>
        </p:txBody>
      </p:sp>
    </p:spTree>
  </p:cSld>
  <p:clrMapOvr>
    <a:masterClrMapping/>
  </p:clrMapOvr>
  <p:transition>
    <p:zo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266" name="Picture 2"/>
          <p:cNvPicPr>
            <a:picLocks noChangeAspect="1" noChangeArrowheads="1"/>
          </p:cNvPicPr>
          <p:nvPr/>
        </p:nvPicPr>
        <p:blipFill>
          <a:blip r:embed="rId3" cstate="print"/>
          <a:srcRect b="821"/>
          <a:stretch>
            <a:fillRect/>
          </a:stretch>
        </p:blipFill>
        <p:spPr bwMode="auto">
          <a:xfrm>
            <a:off x="76322" y="68017"/>
            <a:ext cx="8998102" cy="6392417"/>
          </a:xfrm>
          <a:prstGeom prst="rect">
            <a:avLst/>
          </a:prstGeom>
          <a:noFill/>
          <a:ln w="9525">
            <a:noFill/>
            <a:miter lim="800000"/>
            <a:headEnd/>
            <a:tailEnd/>
          </a:ln>
        </p:spPr>
      </p:pic>
      <p:sp>
        <p:nvSpPr>
          <p:cNvPr id="4" name="Slide Number Placeholder 3"/>
          <p:cNvSpPr>
            <a:spLocks noGrp="1"/>
          </p:cNvSpPr>
          <p:nvPr>
            <p:ph type="sldNum" sz="quarter" idx="10"/>
          </p:nvPr>
        </p:nvSpPr>
        <p:spPr/>
        <p:txBody>
          <a:bodyPr/>
          <a:lstStyle/>
          <a:p>
            <a:fld id="{3B25CBD3-95DC-4B14-8238-E9EF21F9B3CF}" type="slidenum">
              <a:rPr lang="en-US" smtClean="0"/>
              <a:pPr/>
              <a:t>123</a:t>
            </a:fld>
            <a:endParaRPr lang="en-US"/>
          </a:p>
        </p:txBody>
      </p:sp>
    </p:spTree>
  </p:cSld>
  <p:clrMapOvr>
    <a:masterClrMapping/>
  </p:clrMapOvr>
  <p:transition>
    <p:zo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22" name="Rectangle 2"/>
          <p:cNvSpPr>
            <a:spLocks noGrp="1" noChangeArrowheads="1"/>
          </p:cNvSpPr>
          <p:nvPr>
            <p:ph type="title"/>
          </p:nvPr>
        </p:nvSpPr>
        <p:spPr/>
        <p:txBody>
          <a:bodyPr/>
          <a:lstStyle/>
          <a:p>
            <a:r>
              <a:rPr lang="en-US" dirty="0" smtClean="0"/>
              <a:t>PCA Findings</a:t>
            </a:r>
            <a:endParaRPr lang="en-US" dirty="0"/>
          </a:p>
        </p:txBody>
      </p:sp>
      <p:sp>
        <p:nvSpPr>
          <p:cNvPr id="1771523" name="Rectangle 3"/>
          <p:cNvSpPr>
            <a:spLocks noGrp="1" noChangeArrowheads="1"/>
          </p:cNvSpPr>
          <p:nvPr>
            <p:ph type="body" idx="1"/>
          </p:nvPr>
        </p:nvSpPr>
        <p:spPr/>
        <p:txBody>
          <a:bodyPr/>
          <a:lstStyle/>
          <a:p>
            <a:pPr>
              <a:lnSpc>
                <a:spcPct val="90000"/>
              </a:lnSpc>
            </a:pPr>
            <a:r>
              <a:rPr lang="en-US" sz="2400" dirty="0"/>
              <a:t>Dioxin PCA provided a quantitative basis for </a:t>
            </a:r>
            <a:r>
              <a:rPr lang="en-US" sz="2400" dirty="0" smtClean="0"/>
              <a:t>distinguishing and delineating </a:t>
            </a:r>
            <a:r>
              <a:rPr lang="en-US" sz="2400" dirty="0"/>
              <a:t>the extent of Site-impacted soil.</a:t>
            </a:r>
          </a:p>
          <a:p>
            <a:pPr lvl="1">
              <a:lnSpc>
                <a:spcPct val="90000"/>
              </a:lnSpc>
            </a:pPr>
            <a:r>
              <a:rPr lang="en-US" sz="2400" dirty="0" smtClean="0"/>
              <a:t>Site-related sources</a:t>
            </a:r>
          </a:p>
          <a:p>
            <a:pPr lvl="2">
              <a:lnSpc>
                <a:spcPct val="90000"/>
              </a:lnSpc>
            </a:pPr>
            <a:r>
              <a:rPr lang="en-US" sz="2000" dirty="0" smtClean="0"/>
              <a:t>Historic onsite releases and offsite mixtures  </a:t>
            </a:r>
            <a:endParaRPr lang="en-US" sz="2000" dirty="0"/>
          </a:p>
          <a:p>
            <a:pPr lvl="1">
              <a:lnSpc>
                <a:spcPct val="90000"/>
              </a:lnSpc>
            </a:pPr>
            <a:r>
              <a:rPr lang="en-US" sz="2400" dirty="0" smtClean="0"/>
              <a:t>Ambient sources </a:t>
            </a:r>
          </a:p>
          <a:p>
            <a:pPr lvl="2">
              <a:lnSpc>
                <a:spcPct val="90000"/>
              </a:lnSpc>
            </a:pPr>
            <a:r>
              <a:rPr lang="en-US" sz="2000" dirty="0" smtClean="0"/>
              <a:t>Backyard </a:t>
            </a:r>
            <a:r>
              <a:rPr lang="en-US" sz="2000" dirty="0"/>
              <a:t>trash </a:t>
            </a:r>
            <a:r>
              <a:rPr lang="en-US" sz="2000" dirty="0" smtClean="0"/>
              <a:t>burning and transportation emissions</a:t>
            </a:r>
          </a:p>
          <a:p>
            <a:pPr lvl="1">
              <a:lnSpc>
                <a:spcPct val="90000"/>
              </a:lnSpc>
            </a:pPr>
            <a:r>
              <a:rPr lang="en-US" sz="2400" dirty="0" smtClean="0"/>
              <a:t>Avoid reliance on arbitrary delineations </a:t>
            </a:r>
          </a:p>
          <a:p>
            <a:pPr lvl="1">
              <a:lnSpc>
                <a:spcPct val="90000"/>
              </a:lnSpc>
            </a:pPr>
            <a:endParaRPr lang="en-US" sz="2400" dirty="0"/>
          </a:p>
        </p:txBody>
      </p:sp>
      <p:sp>
        <p:nvSpPr>
          <p:cNvPr id="5" name="Slide Number Placeholder 4"/>
          <p:cNvSpPr>
            <a:spLocks noGrp="1"/>
          </p:cNvSpPr>
          <p:nvPr>
            <p:ph type="sldNum" sz="quarter" idx="10"/>
          </p:nvPr>
        </p:nvSpPr>
        <p:spPr/>
        <p:txBody>
          <a:bodyPr/>
          <a:lstStyle/>
          <a:p>
            <a:fld id="{3B25CBD3-95DC-4B14-8238-E9EF21F9B3CF}" type="slidenum">
              <a:rPr lang="en-US" smtClean="0"/>
              <a:pPr/>
              <a:t>124</a:t>
            </a:fld>
            <a:endParaRPr 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71523">
                                            <p:txEl>
                                              <p:pRg st="0" end="0"/>
                                            </p:txEl>
                                          </p:spTgt>
                                        </p:tgtEl>
                                        <p:attrNameLst>
                                          <p:attrName>style.visibility</p:attrName>
                                        </p:attrNameLst>
                                      </p:cBhvr>
                                      <p:to>
                                        <p:strVal val="visible"/>
                                      </p:to>
                                    </p:set>
                                    <p:animEffect transition="in" filter="blinds(horizontal)">
                                      <p:cBhvr>
                                        <p:cTn id="7" dur="500"/>
                                        <p:tgtEl>
                                          <p:spTgt spid="177152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71523">
                                            <p:txEl>
                                              <p:pRg st="1" end="1"/>
                                            </p:txEl>
                                          </p:spTgt>
                                        </p:tgtEl>
                                        <p:attrNameLst>
                                          <p:attrName>style.visibility</p:attrName>
                                        </p:attrNameLst>
                                      </p:cBhvr>
                                      <p:to>
                                        <p:strVal val="visible"/>
                                      </p:to>
                                    </p:set>
                                    <p:animEffect transition="in" filter="blinds(horizontal)">
                                      <p:cBhvr>
                                        <p:cTn id="10" dur="500"/>
                                        <p:tgtEl>
                                          <p:spTgt spid="177152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71523">
                                            <p:txEl>
                                              <p:pRg st="2" end="2"/>
                                            </p:txEl>
                                          </p:spTgt>
                                        </p:tgtEl>
                                        <p:attrNameLst>
                                          <p:attrName>style.visibility</p:attrName>
                                        </p:attrNameLst>
                                      </p:cBhvr>
                                      <p:to>
                                        <p:strVal val="visible"/>
                                      </p:to>
                                    </p:set>
                                    <p:animEffect transition="in" filter="blinds(horizontal)">
                                      <p:cBhvr>
                                        <p:cTn id="13" dur="500"/>
                                        <p:tgtEl>
                                          <p:spTgt spid="177152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771523">
                                            <p:txEl>
                                              <p:pRg st="3" end="3"/>
                                            </p:txEl>
                                          </p:spTgt>
                                        </p:tgtEl>
                                        <p:attrNameLst>
                                          <p:attrName>style.visibility</p:attrName>
                                        </p:attrNameLst>
                                      </p:cBhvr>
                                      <p:to>
                                        <p:strVal val="visible"/>
                                      </p:to>
                                    </p:set>
                                    <p:animEffect transition="in" filter="blinds(horizontal)">
                                      <p:cBhvr>
                                        <p:cTn id="16" dur="500"/>
                                        <p:tgtEl>
                                          <p:spTgt spid="177152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771523">
                                            <p:txEl>
                                              <p:pRg st="4" end="4"/>
                                            </p:txEl>
                                          </p:spTgt>
                                        </p:tgtEl>
                                        <p:attrNameLst>
                                          <p:attrName>style.visibility</p:attrName>
                                        </p:attrNameLst>
                                      </p:cBhvr>
                                      <p:to>
                                        <p:strVal val="visible"/>
                                      </p:to>
                                    </p:set>
                                    <p:animEffect transition="in" filter="blinds(horizontal)">
                                      <p:cBhvr>
                                        <p:cTn id="19" dur="500"/>
                                        <p:tgtEl>
                                          <p:spTgt spid="177152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71523">
                                            <p:txEl>
                                              <p:pRg st="5" end="5"/>
                                            </p:txEl>
                                          </p:spTgt>
                                        </p:tgtEl>
                                        <p:attrNameLst>
                                          <p:attrName>style.visibility</p:attrName>
                                        </p:attrNameLst>
                                      </p:cBhvr>
                                      <p:to>
                                        <p:strVal val="visible"/>
                                      </p:to>
                                    </p:set>
                                    <p:animEffect transition="in" filter="blinds(horizontal)">
                                      <p:cBhvr>
                                        <p:cTn id="22" dur="500"/>
                                        <p:tgtEl>
                                          <p:spTgt spid="17715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2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EA787255-9A05-4553-9E23-1336E97D2FAE}" type="slidenum">
              <a:rPr lang="en-US"/>
              <a:pPr/>
              <a:t>125</a:t>
            </a:fld>
            <a:endParaRPr lang="en-US"/>
          </a:p>
        </p:txBody>
      </p:sp>
      <p:sp>
        <p:nvSpPr>
          <p:cNvPr id="1572868" name="Rectangle 4"/>
          <p:cNvSpPr>
            <a:spLocks noGrp="1" noChangeArrowheads="1"/>
          </p:cNvSpPr>
          <p:nvPr>
            <p:ph type="title"/>
          </p:nvPr>
        </p:nvSpPr>
        <p:spPr/>
        <p:txBody>
          <a:bodyPr/>
          <a:lstStyle/>
          <a:p>
            <a:r>
              <a:rPr lang="en-US"/>
              <a:t>Suggested Reading</a:t>
            </a:r>
          </a:p>
        </p:txBody>
      </p:sp>
      <p:sp>
        <p:nvSpPr>
          <p:cNvPr id="1572869" name="Rectangle 5"/>
          <p:cNvSpPr>
            <a:spLocks noGrp="1" noChangeArrowheads="1"/>
          </p:cNvSpPr>
          <p:nvPr>
            <p:ph type="body" sz="half" idx="1"/>
          </p:nvPr>
        </p:nvSpPr>
        <p:spPr/>
        <p:txBody>
          <a:bodyPr/>
          <a:lstStyle/>
          <a:p>
            <a:pPr>
              <a:lnSpc>
                <a:spcPct val="80000"/>
              </a:lnSpc>
            </a:pPr>
            <a:r>
              <a:rPr lang="en-US" sz="1000"/>
              <a:t>American Society of Civil Engineers (ASCE). 1990a. Review of Geostatistics in Geohydrology, I. Basic Concepts. II. Applications. Prepared by ASCE Task Committee on Geostatistical Tech­niques in Geohydrology, S. Rouhani, Chairman and Principal Author. ASCE Journal of Hydraulic Engineering 116(5): 612–658.</a:t>
            </a:r>
          </a:p>
          <a:p>
            <a:pPr>
              <a:lnSpc>
                <a:spcPct val="80000"/>
              </a:lnSpc>
            </a:pPr>
            <a:endParaRPr lang="en-US" sz="1000"/>
          </a:p>
          <a:p>
            <a:pPr>
              <a:lnSpc>
                <a:spcPct val="80000"/>
              </a:lnSpc>
            </a:pPr>
            <a:r>
              <a:rPr lang="en-US" sz="1000"/>
              <a:t>Department of the Navy (DON). 2002. </a:t>
            </a:r>
            <a:r>
              <a:rPr lang="en-US" sz="1000" i="1"/>
              <a:t>Guidance for Environmental Background Analysis, Volume I: Soil.</a:t>
            </a:r>
            <a:r>
              <a:rPr lang="en-US" sz="1000"/>
              <a:t> NFESC User’s Guide UG-2049-ENV. Washington, DC: Naval Facilities Engineering Command. April.</a:t>
            </a:r>
          </a:p>
          <a:p>
            <a:pPr>
              <a:lnSpc>
                <a:spcPct val="80000"/>
              </a:lnSpc>
            </a:pPr>
            <a:endParaRPr lang="en-US" sz="1000"/>
          </a:p>
          <a:p>
            <a:pPr>
              <a:lnSpc>
                <a:spcPct val="80000"/>
              </a:lnSpc>
            </a:pPr>
            <a:r>
              <a:rPr lang="en-US" sz="1000"/>
              <a:t>Department of the Navy (DON). 2003. </a:t>
            </a:r>
            <a:r>
              <a:rPr lang="en-US" sz="1000" i="1"/>
              <a:t>Guidance for Environmental Back­ground Analysis, Volume II: Sediment.</a:t>
            </a:r>
            <a:r>
              <a:rPr lang="en-US" sz="1000"/>
              <a:t> NFESC User’s Guide UG-2054-ENV. Washington, DC: Naval Facilities Engineering Command. April.</a:t>
            </a:r>
          </a:p>
          <a:p>
            <a:pPr>
              <a:lnSpc>
                <a:spcPct val="80000"/>
              </a:lnSpc>
              <a:buFont typeface="Monotype Sorts" pitchFamily="2" charset="2"/>
              <a:buNone/>
            </a:pPr>
            <a:r>
              <a:rPr lang="en-US" sz="1000"/>
              <a:t> </a:t>
            </a:r>
          </a:p>
          <a:p>
            <a:pPr>
              <a:lnSpc>
                <a:spcPct val="80000"/>
              </a:lnSpc>
            </a:pPr>
            <a:r>
              <a:rPr lang="en-US" sz="1000"/>
              <a:t>Department of the Navy (DON). 2004. </a:t>
            </a:r>
            <a:r>
              <a:rPr lang="en-US" sz="1000" i="1"/>
              <a:t>Guidance for Environmental Back­ground Analysis, Volume III: Groundwater.</a:t>
            </a:r>
            <a:r>
              <a:rPr lang="en-US" sz="1000"/>
              <a:t> NFESC User’s Guide UG-2059-ENV. Washington, DC: Naval Facilities Engineering Command. April.</a:t>
            </a:r>
          </a:p>
          <a:p>
            <a:pPr>
              <a:lnSpc>
                <a:spcPct val="80000"/>
              </a:lnSpc>
            </a:pPr>
            <a:endParaRPr lang="en-US" sz="1000"/>
          </a:p>
          <a:p>
            <a:pPr>
              <a:lnSpc>
                <a:spcPct val="80000"/>
              </a:lnSpc>
            </a:pPr>
            <a:r>
              <a:rPr lang="en-US" sz="1000"/>
              <a:t>Gilbert, R.O. 1987. </a:t>
            </a:r>
            <a:r>
              <a:rPr lang="en-US" sz="1000" i="1"/>
              <a:t>Statistical Methods for Environmental Pollution Monitoring</a:t>
            </a:r>
            <a:r>
              <a:rPr lang="en-US" sz="1000"/>
              <a:t>. New York: Van Nostrand Reinhold.</a:t>
            </a:r>
          </a:p>
          <a:p>
            <a:pPr>
              <a:lnSpc>
                <a:spcPct val="80000"/>
              </a:lnSpc>
            </a:pPr>
            <a:endParaRPr lang="en-US" sz="1000"/>
          </a:p>
          <a:p>
            <a:pPr>
              <a:lnSpc>
                <a:spcPct val="80000"/>
              </a:lnSpc>
            </a:pPr>
            <a:r>
              <a:rPr lang="en-US" sz="1000"/>
              <a:t>Helsel, D.R., and R.M. Hirsch. 1992. </a:t>
            </a:r>
            <a:r>
              <a:rPr lang="en-US" sz="1000" i="1"/>
              <a:t>Statistical Methods in Water Resources</a:t>
            </a:r>
            <a:r>
              <a:rPr lang="en-US" sz="1000"/>
              <a:t>. New York: Elsevier. </a:t>
            </a:r>
          </a:p>
          <a:p>
            <a:pPr>
              <a:lnSpc>
                <a:spcPct val="80000"/>
              </a:lnSpc>
            </a:pPr>
            <a:endParaRPr lang="en-US" sz="1000"/>
          </a:p>
          <a:p>
            <a:pPr>
              <a:lnSpc>
                <a:spcPct val="80000"/>
              </a:lnSpc>
            </a:pPr>
            <a:r>
              <a:rPr lang="en-US" sz="1000"/>
              <a:t>Isaaks, E.H., and R.M. Srivastava. 1989. </a:t>
            </a:r>
            <a:r>
              <a:rPr lang="en-US" sz="1000" i="1"/>
              <a:t>Applied Geostatistics</a:t>
            </a:r>
            <a:r>
              <a:rPr lang="en-US" sz="1000"/>
              <a:t>. Cambridge, England: Oxford University Press.</a:t>
            </a:r>
          </a:p>
          <a:p>
            <a:pPr>
              <a:lnSpc>
                <a:spcPct val="80000"/>
              </a:lnSpc>
            </a:pPr>
            <a:endParaRPr lang="en-US" sz="1000"/>
          </a:p>
        </p:txBody>
      </p:sp>
      <p:sp>
        <p:nvSpPr>
          <p:cNvPr id="1572870" name="Rectangle 6"/>
          <p:cNvSpPr>
            <a:spLocks noGrp="1" noChangeArrowheads="1"/>
          </p:cNvSpPr>
          <p:nvPr>
            <p:ph type="body" sz="half" idx="2"/>
          </p:nvPr>
        </p:nvSpPr>
        <p:spPr/>
        <p:txBody>
          <a:bodyPr/>
          <a:lstStyle/>
          <a:p>
            <a:pPr>
              <a:lnSpc>
                <a:spcPct val="80000"/>
              </a:lnSpc>
            </a:pPr>
            <a:r>
              <a:rPr lang="en-US" sz="1000"/>
              <a:t>Singh, A. K., A. Singh, M. Engelhardt. 1999. “Some Practical Aspects of Sample Size and Power Computations for Estimating the Mean of Positively Skewed Distributions in Environmental Applications”.  EPA/600/s-99/006.  OSWWR.</a:t>
            </a:r>
          </a:p>
          <a:p>
            <a:pPr>
              <a:lnSpc>
                <a:spcPct val="80000"/>
              </a:lnSpc>
            </a:pPr>
            <a:endParaRPr lang="en-US" sz="1000"/>
          </a:p>
          <a:p>
            <a:pPr>
              <a:lnSpc>
                <a:spcPct val="80000"/>
              </a:lnSpc>
            </a:pPr>
            <a:r>
              <a:rPr lang="en-US" sz="1000"/>
              <a:t>United States Environmental Protection Agency (U.S. EPA). 1989. </a:t>
            </a:r>
            <a:r>
              <a:rPr lang="en-US" sz="1000" i="1"/>
              <a:t>Statistical Methods for Evaluating the Attainment of Cleanup Standards, Vol. 1: Soils and Solid Media.</a:t>
            </a:r>
            <a:r>
              <a:rPr lang="en-US" sz="1000"/>
              <a:t> EPA 230/02-89-042. Washington, DC: Office of Policy, Planning, and Evaluation.</a:t>
            </a:r>
          </a:p>
          <a:p>
            <a:pPr>
              <a:lnSpc>
                <a:spcPct val="80000"/>
              </a:lnSpc>
            </a:pPr>
            <a:endParaRPr lang="en-US" sz="1000"/>
          </a:p>
          <a:p>
            <a:pPr>
              <a:lnSpc>
                <a:spcPct val="80000"/>
              </a:lnSpc>
            </a:pPr>
            <a:r>
              <a:rPr lang="en-US" sz="1000"/>
              <a:t>United States Environmental Protection Agency (U.S. EPA). 1989. </a:t>
            </a:r>
            <a:r>
              <a:rPr lang="en-US" sz="1000" i="1"/>
              <a:t>Methods for Evaluating the Attainment of Cleanup Standards, Vol. 2: Groundwater.</a:t>
            </a:r>
            <a:r>
              <a:rPr lang="en-US" sz="1000"/>
              <a:t> EPA 230-R-92-14. Washington, DC: Office of Policy, Planning, and Evaluation. </a:t>
            </a:r>
          </a:p>
          <a:p>
            <a:pPr>
              <a:lnSpc>
                <a:spcPct val="80000"/>
              </a:lnSpc>
            </a:pPr>
            <a:endParaRPr lang="en-US" sz="1000"/>
          </a:p>
          <a:p>
            <a:pPr>
              <a:lnSpc>
                <a:spcPct val="80000"/>
              </a:lnSpc>
            </a:pPr>
            <a:r>
              <a:rPr lang="en-US" sz="1000"/>
              <a:t>United States Environmental Protection Agency (U.S. EPA). 1992a. </a:t>
            </a:r>
            <a:r>
              <a:rPr lang="en-US" sz="1000" i="1"/>
              <a:t>Statistical Analysis of Ground-Water Monitoring Data at RCRA Facilities – Addendum to Interim Final Guidance.</a:t>
            </a:r>
            <a:r>
              <a:rPr lang="en-US" sz="1000"/>
              <a:t> Washington, DC: Office of Solid Waste, Permits and State Programs Division. June.</a:t>
            </a:r>
          </a:p>
          <a:p>
            <a:pPr>
              <a:lnSpc>
                <a:spcPct val="80000"/>
              </a:lnSpc>
            </a:pPr>
            <a:endParaRPr lang="en-US" sz="1000"/>
          </a:p>
          <a:p>
            <a:pPr>
              <a:lnSpc>
                <a:spcPct val="80000"/>
              </a:lnSpc>
            </a:pPr>
            <a:r>
              <a:rPr lang="en-US" sz="1000"/>
              <a:t>United States Environmental Protection Agency (U.S. EPA). 1992b. </a:t>
            </a:r>
            <a:r>
              <a:rPr lang="en-US" sz="1000" i="1"/>
              <a:t>Supplemental Guidance to RAGS: Calculating the Concentration Term.</a:t>
            </a:r>
            <a:r>
              <a:rPr lang="en-US" sz="1000"/>
              <a:t> EPA Publication 9285.7-081. May.</a:t>
            </a:r>
          </a:p>
          <a:p>
            <a:pPr>
              <a:lnSpc>
                <a:spcPct val="80000"/>
              </a:lnSpc>
            </a:pPr>
            <a:endParaRPr lang="en-US" sz="1000"/>
          </a:p>
          <a:p>
            <a:pPr>
              <a:lnSpc>
                <a:spcPct val="80000"/>
              </a:lnSpc>
            </a:pPr>
            <a:r>
              <a:rPr lang="en-US" sz="1000"/>
              <a:t>United States Environmental Protection Agency (U.S. EPA). 1994b. </a:t>
            </a:r>
            <a:r>
              <a:rPr lang="en-US" sz="1000" i="1"/>
              <a:t>Statistical Methods for Evaluating the Attainment of Cleanup Standards, Vol. 3: Reference-Based Standards for Soils and Solid Media</a:t>
            </a:r>
            <a:r>
              <a:rPr lang="en-US" sz="1000"/>
              <a:t>. EPA 230-R-94-004. Washington, DC: Office of Pol­icy, Planning, and Evaluation.</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3"/>
          <p:cNvSpPr>
            <a:spLocks noGrp="1"/>
          </p:cNvSpPr>
          <p:nvPr>
            <p:ph type="sldNum" sz="quarter" idx="10"/>
          </p:nvPr>
        </p:nvSpPr>
        <p:spPr/>
        <p:txBody>
          <a:bodyPr/>
          <a:lstStyle/>
          <a:p>
            <a:fld id="{31935E2F-CB53-4D68-9BEA-DA747EB782E9}" type="slidenum">
              <a:rPr lang="en-US"/>
              <a:pPr/>
              <a:t>13</a:t>
            </a:fld>
            <a:endParaRPr lang="en-US"/>
          </a:p>
        </p:txBody>
      </p:sp>
      <p:sp>
        <p:nvSpPr>
          <p:cNvPr id="444452" name="Rectangle 36"/>
          <p:cNvSpPr>
            <a:spLocks noGrp="1" noChangeArrowheads="1"/>
          </p:cNvSpPr>
          <p:nvPr>
            <p:ph type="title"/>
          </p:nvPr>
        </p:nvSpPr>
        <p:spPr/>
        <p:txBody>
          <a:bodyPr/>
          <a:lstStyle/>
          <a:p>
            <a:r>
              <a:rPr lang="en-US"/>
              <a:t>Statistical Modeling</a:t>
            </a:r>
          </a:p>
        </p:txBody>
      </p:sp>
      <p:sp>
        <p:nvSpPr>
          <p:cNvPr id="444453" name="Rectangle 37"/>
          <p:cNvSpPr>
            <a:spLocks noGrp="1" noChangeArrowheads="1"/>
          </p:cNvSpPr>
          <p:nvPr>
            <p:ph type="body" idx="1"/>
          </p:nvPr>
        </p:nvSpPr>
        <p:spPr>
          <a:xfrm>
            <a:off x="533400" y="1525588"/>
            <a:ext cx="8153400" cy="2598737"/>
          </a:xfrm>
        </p:spPr>
        <p:txBody>
          <a:bodyPr/>
          <a:lstStyle/>
          <a:p>
            <a:r>
              <a:rPr lang="en-US" sz="2400" u="sng">
                <a:solidFill>
                  <a:srgbClr val="A50021"/>
                </a:solidFill>
              </a:rPr>
              <a:t>Random variable</a:t>
            </a:r>
            <a:r>
              <a:rPr lang="en-US" sz="2400"/>
              <a:t> can acquire more than one value due to natural variability and/or uncertainty </a:t>
            </a:r>
          </a:p>
          <a:p>
            <a:r>
              <a:rPr lang="en-US" sz="2400" u="sng">
                <a:solidFill>
                  <a:srgbClr val="A50021"/>
                </a:solidFill>
              </a:rPr>
              <a:t>Population</a:t>
            </a:r>
            <a:r>
              <a:rPr lang="en-US" sz="2400"/>
              <a:t> is the set of all the values of the random variable</a:t>
            </a:r>
          </a:p>
          <a:p>
            <a:r>
              <a:rPr lang="en-US" sz="2400" u="sng">
                <a:solidFill>
                  <a:srgbClr val="A50021"/>
                </a:solidFill>
              </a:rPr>
              <a:t>Distribution</a:t>
            </a:r>
            <a:r>
              <a:rPr lang="en-US" sz="2400"/>
              <a:t> defines the likelihood of occurrence of each value of the random variable. </a:t>
            </a:r>
          </a:p>
        </p:txBody>
      </p:sp>
      <p:sp>
        <p:nvSpPr>
          <p:cNvPr id="444435" name="Text Box 19"/>
          <p:cNvSpPr txBox="1">
            <a:spLocks noChangeArrowheads="1"/>
          </p:cNvSpPr>
          <p:nvPr/>
        </p:nvSpPr>
        <p:spPr bwMode="auto">
          <a:xfrm>
            <a:off x="2419350" y="4256088"/>
            <a:ext cx="2174875" cy="457200"/>
          </a:xfrm>
          <a:prstGeom prst="rect">
            <a:avLst/>
          </a:prstGeom>
          <a:noFill/>
          <a:ln w="12700">
            <a:noFill/>
            <a:miter lim="800000"/>
            <a:headEnd type="none" w="sm" len="sm"/>
            <a:tailEnd type="none" w="sm" len="sm"/>
          </a:ln>
          <a:effectLst/>
        </p:spPr>
        <p:txBody>
          <a:bodyPr>
            <a:spAutoFit/>
          </a:bodyPr>
          <a:lstStyle/>
          <a:p>
            <a:pPr algn="l">
              <a:spcBef>
                <a:spcPct val="50000"/>
              </a:spcBef>
            </a:pPr>
            <a:r>
              <a:rPr kumimoji="0" lang="en-US">
                <a:solidFill>
                  <a:srgbClr val="003366"/>
                </a:solidFill>
                <a:latin typeface="Tahoma" pitchFamily="34" charset="0"/>
              </a:rPr>
              <a:t>Histogram/Discrete; </a:t>
            </a:r>
            <a:r>
              <a:rPr kumimoji="0" lang="en-US" u="sng">
                <a:solidFill>
                  <a:srgbClr val="003366"/>
                </a:solidFill>
                <a:latin typeface="Tahoma" pitchFamily="34" charset="0"/>
              </a:rPr>
              <a:t>Probability Mass Function</a:t>
            </a:r>
            <a:r>
              <a:rPr kumimoji="0" lang="en-US">
                <a:solidFill>
                  <a:srgbClr val="003366"/>
                </a:solidFill>
                <a:latin typeface="Tahoma" pitchFamily="34" charset="0"/>
              </a:rPr>
              <a:t> </a:t>
            </a:r>
          </a:p>
        </p:txBody>
      </p:sp>
      <p:grpSp>
        <p:nvGrpSpPr>
          <p:cNvPr id="739341" name="Group 2061"/>
          <p:cNvGrpSpPr>
            <a:grpSpLocks/>
          </p:cNvGrpSpPr>
          <p:nvPr/>
        </p:nvGrpSpPr>
        <p:grpSpPr bwMode="auto">
          <a:xfrm>
            <a:off x="4848225" y="4073525"/>
            <a:ext cx="3548063" cy="2047875"/>
            <a:chOff x="3054" y="2746"/>
            <a:chExt cx="2235" cy="1290"/>
          </a:xfrm>
        </p:grpSpPr>
        <p:sp>
          <p:nvSpPr>
            <p:cNvPr id="444437" name="Rectangle 21"/>
            <p:cNvSpPr>
              <a:spLocks noChangeArrowheads="1"/>
            </p:cNvSpPr>
            <p:nvPr/>
          </p:nvSpPr>
          <p:spPr bwMode="auto">
            <a:xfrm>
              <a:off x="3782" y="2997"/>
              <a:ext cx="138" cy="1030"/>
            </a:xfrm>
            <a:prstGeom prst="rect">
              <a:avLst/>
            </a:prstGeom>
            <a:noFill/>
            <a:ln w="6350">
              <a:solidFill>
                <a:schemeClr val="bg2"/>
              </a:solidFill>
              <a:prstDash val="dash"/>
              <a:miter lim="800000"/>
              <a:headEnd/>
              <a:tailEnd/>
            </a:ln>
            <a:effectLst/>
          </p:spPr>
          <p:txBody>
            <a:bodyPr wrap="none" anchor="ctr"/>
            <a:lstStyle/>
            <a:p>
              <a:endParaRPr lang="en-US"/>
            </a:p>
          </p:txBody>
        </p:sp>
        <p:sp>
          <p:nvSpPr>
            <p:cNvPr id="444438" name="Rectangle 22"/>
            <p:cNvSpPr>
              <a:spLocks noChangeArrowheads="1"/>
            </p:cNvSpPr>
            <p:nvPr/>
          </p:nvSpPr>
          <p:spPr bwMode="auto">
            <a:xfrm>
              <a:off x="3916" y="3412"/>
              <a:ext cx="139" cy="615"/>
            </a:xfrm>
            <a:prstGeom prst="rect">
              <a:avLst/>
            </a:prstGeom>
            <a:noFill/>
            <a:ln w="6350">
              <a:solidFill>
                <a:schemeClr val="bg2"/>
              </a:solidFill>
              <a:prstDash val="dash"/>
              <a:miter lim="800000"/>
              <a:headEnd/>
              <a:tailEnd/>
            </a:ln>
            <a:effectLst/>
          </p:spPr>
          <p:txBody>
            <a:bodyPr wrap="none" anchor="ctr"/>
            <a:lstStyle/>
            <a:p>
              <a:endParaRPr lang="en-US"/>
            </a:p>
          </p:txBody>
        </p:sp>
        <p:sp>
          <p:nvSpPr>
            <p:cNvPr id="444439" name="Rectangle 23"/>
            <p:cNvSpPr>
              <a:spLocks noChangeArrowheads="1"/>
            </p:cNvSpPr>
            <p:nvPr/>
          </p:nvSpPr>
          <p:spPr bwMode="auto">
            <a:xfrm>
              <a:off x="4059" y="3567"/>
              <a:ext cx="138" cy="460"/>
            </a:xfrm>
            <a:prstGeom prst="rect">
              <a:avLst/>
            </a:prstGeom>
            <a:noFill/>
            <a:ln w="6350">
              <a:solidFill>
                <a:schemeClr val="bg2"/>
              </a:solidFill>
              <a:prstDash val="dash"/>
              <a:miter lim="800000"/>
              <a:headEnd/>
              <a:tailEnd/>
            </a:ln>
            <a:effectLst/>
          </p:spPr>
          <p:txBody>
            <a:bodyPr wrap="none" anchor="ctr"/>
            <a:lstStyle/>
            <a:p>
              <a:endParaRPr lang="en-US"/>
            </a:p>
          </p:txBody>
        </p:sp>
        <p:sp>
          <p:nvSpPr>
            <p:cNvPr id="444440" name="Rectangle 24"/>
            <p:cNvSpPr>
              <a:spLocks noChangeArrowheads="1"/>
            </p:cNvSpPr>
            <p:nvPr/>
          </p:nvSpPr>
          <p:spPr bwMode="auto">
            <a:xfrm>
              <a:off x="4332" y="3877"/>
              <a:ext cx="139" cy="150"/>
            </a:xfrm>
            <a:prstGeom prst="rect">
              <a:avLst/>
            </a:prstGeom>
            <a:noFill/>
            <a:ln w="6350">
              <a:solidFill>
                <a:schemeClr val="bg2"/>
              </a:solidFill>
              <a:prstDash val="dash"/>
              <a:miter lim="800000"/>
              <a:headEnd/>
              <a:tailEnd/>
            </a:ln>
            <a:effectLst/>
          </p:spPr>
          <p:txBody>
            <a:bodyPr wrap="none" anchor="ctr"/>
            <a:lstStyle/>
            <a:p>
              <a:endParaRPr lang="en-US"/>
            </a:p>
          </p:txBody>
        </p:sp>
        <p:sp>
          <p:nvSpPr>
            <p:cNvPr id="444441" name="Rectangle 25"/>
            <p:cNvSpPr>
              <a:spLocks noChangeArrowheads="1"/>
            </p:cNvSpPr>
            <p:nvPr/>
          </p:nvSpPr>
          <p:spPr bwMode="auto">
            <a:xfrm>
              <a:off x="4478" y="3722"/>
              <a:ext cx="139" cy="305"/>
            </a:xfrm>
            <a:prstGeom prst="rect">
              <a:avLst/>
            </a:prstGeom>
            <a:noFill/>
            <a:ln w="6350">
              <a:solidFill>
                <a:schemeClr val="bg2"/>
              </a:solidFill>
              <a:prstDash val="dash"/>
              <a:miter lim="800000"/>
              <a:headEnd/>
              <a:tailEnd/>
            </a:ln>
            <a:effectLst/>
          </p:spPr>
          <p:txBody>
            <a:bodyPr wrap="none" anchor="ctr"/>
            <a:lstStyle/>
            <a:p>
              <a:endParaRPr lang="en-US"/>
            </a:p>
          </p:txBody>
        </p:sp>
        <p:sp>
          <p:nvSpPr>
            <p:cNvPr id="444442" name="Rectangle 26"/>
            <p:cNvSpPr>
              <a:spLocks noChangeArrowheads="1"/>
            </p:cNvSpPr>
            <p:nvPr/>
          </p:nvSpPr>
          <p:spPr bwMode="auto">
            <a:xfrm>
              <a:off x="4619" y="3877"/>
              <a:ext cx="138" cy="150"/>
            </a:xfrm>
            <a:prstGeom prst="rect">
              <a:avLst/>
            </a:prstGeom>
            <a:noFill/>
            <a:ln w="6350">
              <a:solidFill>
                <a:schemeClr val="bg2"/>
              </a:solidFill>
              <a:prstDash val="dash"/>
              <a:miter lim="800000"/>
              <a:headEnd/>
              <a:tailEnd/>
            </a:ln>
            <a:effectLst/>
          </p:spPr>
          <p:txBody>
            <a:bodyPr wrap="none" anchor="ctr"/>
            <a:lstStyle/>
            <a:p>
              <a:endParaRPr lang="en-US"/>
            </a:p>
          </p:txBody>
        </p:sp>
        <p:sp>
          <p:nvSpPr>
            <p:cNvPr id="444443" name="Line 27"/>
            <p:cNvSpPr>
              <a:spLocks noChangeShapeType="1"/>
            </p:cNvSpPr>
            <p:nvPr/>
          </p:nvSpPr>
          <p:spPr bwMode="auto">
            <a:xfrm flipV="1">
              <a:off x="3062" y="2746"/>
              <a:ext cx="0" cy="1290"/>
            </a:xfrm>
            <a:prstGeom prst="line">
              <a:avLst/>
            </a:prstGeom>
            <a:noFill/>
            <a:ln w="28575">
              <a:solidFill>
                <a:schemeClr val="bg2"/>
              </a:solidFill>
              <a:round/>
              <a:headEnd/>
              <a:tailEnd type="triangle" w="med" len="med"/>
            </a:ln>
            <a:effectLst/>
          </p:spPr>
          <p:txBody>
            <a:bodyPr wrap="none" anchor="ctr"/>
            <a:lstStyle/>
            <a:p>
              <a:endParaRPr lang="en-US"/>
            </a:p>
          </p:txBody>
        </p:sp>
        <p:sp>
          <p:nvSpPr>
            <p:cNvPr id="444444" name="Rectangle 28"/>
            <p:cNvSpPr>
              <a:spLocks noChangeArrowheads="1"/>
            </p:cNvSpPr>
            <p:nvPr/>
          </p:nvSpPr>
          <p:spPr bwMode="auto">
            <a:xfrm>
              <a:off x="4193" y="3567"/>
              <a:ext cx="139" cy="460"/>
            </a:xfrm>
            <a:prstGeom prst="rect">
              <a:avLst/>
            </a:prstGeom>
            <a:noFill/>
            <a:ln w="6350">
              <a:solidFill>
                <a:schemeClr val="bg2"/>
              </a:solidFill>
              <a:prstDash val="dash"/>
              <a:miter lim="800000"/>
              <a:headEnd/>
              <a:tailEnd/>
            </a:ln>
            <a:effectLst/>
          </p:spPr>
          <p:txBody>
            <a:bodyPr wrap="none" anchor="ctr"/>
            <a:lstStyle/>
            <a:p>
              <a:endParaRPr lang="en-US"/>
            </a:p>
          </p:txBody>
        </p:sp>
        <p:sp>
          <p:nvSpPr>
            <p:cNvPr id="444445" name="Line 29"/>
            <p:cNvSpPr>
              <a:spLocks noChangeShapeType="1"/>
            </p:cNvSpPr>
            <p:nvPr/>
          </p:nvSpPr>
          <p:spPr bwMode="auto">
            <a:xfrm flipV="1">
              <a:off x="3054" y="4024"/>
              <a:ext cx="1858" cy="9"/>
            </a:xfrm>
            <a:prstGeom prst="line">
              <a:avLst/>
            </a:prstGeom>
            <a:noFill/>
            <a:ln w="28575">
              <a:solidFill>
                <a:schemeClr val="bg2"/>
              </a:solidFill>
              <a:round/>
              <a:headEnd/>
              <a:tailEnd type="triangle" w="med" len="med"/>
            </a:ln>
            <a:effectLst/>
          </p:spPr>
          <p:txBody>
            <a:bodyPr wrap="none" anchor="ctr"/>
            <a:lstStyle/>
            <a:p>
              <a:endParaRPr lang="en-US"/>
            </a:p>
          </p:txBody>
        </p:sp>
        <p:sp>
          <p:nvSpPr>
            <p:cNvPr id="444446" name="Rectangle 30"/>
            <p:cNvSpPr>
              <a:spLocks noChangeArrowheads="1"/>
            </p:cNvSpPr>
            <p:nvPr/>
          </p:nvSpPr>
          <p:spPr bwMode="auto">
            <a:xfrm>
              <a:off x="3496" y="3567"/>
              <a:ext cx="138" cy="460"/>
            </a:xfrm>
            <a:prstGeom prst="rect">
              <a:avLst/>
            </a:prstGeom>
            <a:noFill/>
            <a:ln w="6350">
              <a:solidFill>
                <a:schemeClr val="bg2"/>
              </a:solidFill>
              <a:prstDash val="dash"/>
              <a:miter lim="800000"/>
              <a:headEnd/>
              <a:tailEnd/>
            </a:ln>
            <a:effectLst/>
          </p:spPr>
          <p:txBody>
            <a:bodyPr wrap="none" anchor="ctr"/>
            <a:lstStyle/>
            <a:p>
              <a:endParaRPr lang="en-US"/>
            </a:p>
          </p:txBody>
        </p:sp>
        <p:sp>
          <p:nvSpPr>
            <p:cNvPr id="444447" name="Rectangle 31"/>
            <p:cNvSpPr>
              <a:spLocks noChangeArrowheads="1"/>
            </p:cNvSpPr>
            <p:nvPr/>
          </p:nvSpPr>
          <p:spPr bwMode="auto">
            <a:xfrm>
              <a:off x="3640" y="3567"/>
              <a:ext cx="139" cy="460"/>
            </a:xfrm>
            <a:prstGeom prst="rect">
              <a:avLst/>
            </a:prstGeom>
            <a:noFill/>
            <a:ln w="6350">
              <a:solidFill>
                <a:schemeClr val="bg2"/>
              </a:solidFill>
              <a:prstDash val="dash"/>
              <a:miter lim="800000"/>
              <a:headEnd/>
              <a:tailEnd/>
            </a:ln>
            <a:effectLst/>
          </p:spPr>
          <p:txBody>
            <a:bodyPr wrap="none" anchor="ctr"/>
            <a:lstStyle/>
            <a:p>
              <a:endParaRPr lang="en-US"/>
            </a:p>
          </p:txBody>
        </p:sp>
        <p:sp>
          <p:nvSpPr>
            <p:cNvPr id="444448" name="Rectangle 32"/>
            <p:cNvSpPr>
              <a:spLocks noChangeArrowheads="1"/>
            </p:cNvSpPr>
            <p:nvPr/>
          </p:nvSpPr>
          <p:spPr bwMode="auto">
            <a:xfrm>
              <a:off x="3361" y="3722"/>
              <a:ext cx="139" cy="305"/>
            </a:xfrm>
            <a:prstGeom prst="rect">
              <a:avLst/>
            </a:prstGeom>
            <a:noFill/>
            <a:ln w="6350">
              <a:solidFill>
                <a:schemeClr val="bg2"/>
              </a:solidFill>
              <a:prstDash val="dash"/>
              <a:miter lim="800000"/>
              <a:headEnd/>
              <a:tailEnd/>
            </a:ln>
            <a:effectLst/>
          </p:spPr>
          <p:txBody>
            <a:bodyPr wrap="none" anchor="ctr"/>
            <a:lstStyle/>
            <a:p>
              <a:endParaRPr lang="en-US"/>
            </a:p>
          </p:txBody>
        </p:sp>
        <p:sp>
          <p:nvSpPr>
            <p:cNvPr id="444449" name="Rectangle 33"/>
            <p:cNvSpPr>
              <a:spLocks noChangeArrowheads="1"/>
            </p:cNvSpPr>
            <p:nvPr/>
          </p:nvSpPr>
          <p:spPr bwMode="auto">
            <a:xfrm>
              <a:off x="3219" y="3882"/>
              <a:ext cx="138" cy="150"/>
            </a:xfrm>
            <a:prstGeom prst="rect">
              <a:avLst/>
            </a:prstGeom>
            <a:noFill/>
            <a:ln w="6350">
              <a:solidFill>
                <a:schemeClr val="bg2"/>
              </a:solidFill>
              <a:prstDash val="dash"/>
              <a:miter lim="800000"/>
              <a:headEnd/>
              <a:tailEnd/>
            </a:ln>
            <a:effectLst/>
          </p:spPr>
          <p:txBody>
            <a:bodyPr wrap="none" anchor="ctr"/>
            <a:lstStyle/>
            <a:p>
              <a:endParaRPr lang="en-US"/>
            </a:p>
          </p:txBody>
        </p:sp>
        <p:sp>
          <p:nvSpPr>
            <p:cNvPr id="444450" name="Freeform 34"/>
            <p:cNvSpPr>
              <a:spLocks/>
            </p:cNvSpPr>
            <p:nvPr/>
          </p:nvSpPr>
          <p:spPr bwMode="auto">
            <a:xfrm>
              <a:off x="3146" y="3068"/>
              <a:ext cx="1618" cy="824"/>
            </a:xfrm>
            <a:custGeom>
              <a:avLst/>
              <a:gdLst/>
              <a:ahLst/>
              <a:cxnLst>
                <a:cxn ang="0">
                  <a:pos x="0" y="824"/>
                </a:cxn>
                <a:cxn ang="0">
                  <a:pos x="182" y="760"/>
                </a:cxn>
                <a:cxn ang="0">
                  <a:pos x="365" y="641"/>
                </a:cxn>
                <a:cxn ang="0">
                  <a:pos x="484" y="449"/>
                </a:cxn>
                <a:cxn ang="0">
                  <a:pos x="548" y="220"/>
                </a:cxn>
                <a:cxn ang="0">
                  <a:pos x="612" y="47"/>
                </a:cxn>
                <a:cxn ang="0">
                  <a:pos x="704" y="0"/>
                </a:cxn>
                <a:cxn ang="0">
                  <a:pos x="795" y="47"/>
                </a:cxn>
                <a:cxn ang="0">
                  <a:pos x="854" y="233"/>
                </a:cxn>
                <a:cxn ang="0">
                  <a:pos x="960" y="476"/>
                </a:cxn>
                <a:cxn ang="0">
                  <a:pos x="1106" y="668"/>
                </a:cxn>
                <a:cxn ang="0">
                  <a:pos x="1298" y="759"/>
                </a:cxn>
                <a:cxn ang="0">
                  <a:pos x="1618" y="806"/>
                </a:cxn>
              </a:cxnLst>
              <a:rect l="0" t="0" r="r" b="b"/>
              <a:pathLst>
                <a:path w="1618" h="824">
                  <a:moveTo>
                    <a:pt x="0" y="824"/>
                  </a:moveTo>
                  <a:cubicBezTo>
                    <a:pt x="30" y="813"/>
                    <a:pt x="121" y="790"/>
                    <a:pt x="182" y="760"/>
                  </a:cubicBezTo>
                  <a:cubicBezTo>
                    <a:pt x="243" y="730"/>
                    <a:pt x="315" y="693"/>
                    <a:pt x="365" y="641"/>
                  </a:cubicBezTo>
                  <a:cubicBezTo>
                    <a:pt x="415" y="589"/>
                    <a:pt x="454" y="519"/>
                    <a:pt x="484" y="449"/>
                  </a:cubicBezTo>
                  <a:cubicBezTo>
                    <a:pt x="514" y="379"/>
                    <a:pt x="527" y="287"/>
                    <a:pt x="548" y="220"/>
                  </a:cubicBezTo>
                  <a:cubicBezTo>
                    <a:pt x="569" y="153"/>
                    <a:pt x="586" y="84"/>
                    <a:pt x="612" y="47"/>
                  </a:cubicBezTo>
                  <a:cubicBezTo>
                    <a:pt x="638" y="10"/>
                    <a:pt x="674" y="0"/>
                    <a:pt x="704" y="0"/>
                  </a:cubicBezTo>
                  <a:cubicBezTo>
                    <a:pt x="734" y="0"/>
                    <a:pt x="770" y="8"/>
                    <a:pt x="795" y="47"/>
                  </a:cubicBezTo>
                  <a:cubicBezTo>
                    <a:pt x="820" y="86"/>
                    <a:pt x="827" y="162"/>
                    <a:pt x="854" y="233"/>
                  </a:cubicBezTo>
                  <a:cubicBezTo>
                    <a:pt x="881" y="304"/>
                    <a:pt x="918" y="404"/>
                    <a:pt x="960" y="476"/>
                  </a:cubicBezTo>
                  <a:cubicBezTo>
                    <a:pt x="1002" y="548"/>
                    <a:pt x="1050" y="621"/>
                    <a:pt x="1106" y="668"/>
                  </a:cubicBezTo>
                  <a:cubicBezTo>
                    <a:pt x="1162" y="715"/>
                    <a:pt x="1213" y="736"/>
                    <a:pt x="1298" y="759"/>
                  </a:cubicBezTo>
                  <a:cubicBezTo>
                    <a:pt x="1383" y="782"/>
                    <a:pt x="1551" y="796"/>
                    <a:pt x="1618" y="806"/>
                  </a:cubicBezTo>
                </a:path>
              </a:pathLst>
            </a:custGeom>
            <a:noFill/>
            <a:ln w="50800" cap="flat" cmpd="sng">
              <a:solidFill>
                <a:schemeClr val="hlink"/>
              </a:solidFill>
              <a:prstDash val="solid"/>
              <a:round/>
              <a:headEnd type="none" w="sm" len="sm"/>
              <a:tailEnd type="none" w="sm" len="sm"/>
            </a:ln>
            <a:effectLst/>
          </p:spPr>
          <p:txBody>
            <a:bodyPr/>
            <a:lstStyle/>
            <a:p>
              <a:endParaRPr lang="en-US"/>
            </a:p>
          </p:txBody>
        </p:sp>
        <p:sp>
          <p:nvSpPr>
            <p:cNvPr id="444451" name="Text Box 35"/>
            <p:cNvSpPr txBox="1">
              <a:spLocks noChangeArrowheads="1"/>
            </p:cNvSpPr>
            <p:nvPr/>
          </p:nvSpPr>
          <p:spPr bwMode="auto">
            <a:xfrm>
              <a:off x="3914" y="2857"/>
              <a:ext cx="1375" cy="288"/>
            </a:xfrm>
            <a:prstGeom prst="rect">
              <a:avLst/>
            </a:prstGeom>
            <a:noFill/>
            <a:ln w="12700">
              <a:noFill/>
              <a:miter lim="800000"/>
              <a:headEnd type="none" w="sm" len="sm"/>
              <a:tailEnd type="none" w="sm" len="sm"/>
            </a:ln>
            <a:effectLst/>
          </p:spPr>
          <p:txBody>
            <a:bodyPr>
              <a:spAutoFit/>
            </a:bodyPr>
            <a:lstStyle/>
            <a:p>
              <a:pPr algn="l">
                <a:spcBef>
                  <a:spcPct val="50000"/>
                </a:spcBef>
              </a:pPr>
              <a:r>
                <a:rPr kumimoji="0" lang="en-US">
                  <a:solidFill>
                    <a:srgbClr val="003366"/>
                  </a:solidFill>
                  <a:latin typeface="Tahoma" pitchFamily="34" charset="0"/>
                </a:rPr>
                <a:t>Continuous;            </a:t>
              </a:r>
              <a:r>
                <a:rPr kumimoji="0" lang="en-US" u="sng">
                  <a:solidFill>
                    <a:srgbClr val="003366"/>
                  </a:solidFill>
                  <a:latin typeface="Tahoma" pitchFamily="34" charset="0"/>
                </a:rPr>
                <a:t>Probability Density Function</a:t>
              </a:r>
            </a:p>
          </p:txBody>
        </p:sp>
      </p:grpSp>
      <p:grpSp>
        <p:nvGrpSpPr>
          <p:cNvPr id="739339" name="Group 2059"/>
          <p:cNvGrpSpPr>
            <a:grpSpLocks/>
          </p:cNvGrpSpPr>
          <p:nvPr/>
        </p:nvGrpSpPr>
        <p:grpSpPr bwMode="auto">
          <a:xfrm>
            <a:off x="1050925" y="4064000"/>
            <a:ext cx="2949575" cy="2047875"/>
            <a:chOff x="662" y="2746"/>
            <a:chExt cx="1858" cy="1290"/>
          </a:xfrm>
        </p:grpSpPr>
        <p:sp>
          <p:nvSpPr>
            <p:cNvPr id="444422" name="Rectangle 6"/>
            <p:cNvSpPr>
              <a:spLocks noChangeArrowheads="1"/>
            </p:cNvSpPr>
            <p:nvPr/>
          </p:nvSpPr>
          <p:spPr bwMode="auto">
            <a:xfrm>
              <a:off x="1382" y="2997"/>
              <a:ext cx="138" cy="103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444423" name="Rectangle 7"/>
            <p:cNvSpPr>
              <a:spLocks noChangeArrowheads="1"/>
            </p:cNvSpPr>
            <p:nvPr/>
          </p:nvSpPr>
          <p:spPr bwMode="auto">
            <a:xfrm>
              <a:off x="1519" y="3412"/>
              <a:ext cx="139" cy="615"/>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444424" name="Rectangle 8"/>
            <p:cNvSpPr>
              <a:spLocks noChangeArrowheads="1"/>
            </p:cNvSpPr>
            <p:nvPr/>
          </p:nvSpPr>
          <p:spPr bwMode="auto">
            <a:xfrm>
              <a:off x="1658" y="3567"/>
              <a:ext cx="138" cy="46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444425" name="Rectangle 9"/>
            <p:cNvSpPr>
              <a:spLocks noChangeArrowheads="1"/>
            </p:cNvSpPr>
            <p:nvPr/>
          </p:nvSpPr>
          <p:spPr bwMode="auto">
            <a:xfrm>
              <a:off x="1935" y="3877"/>
              <a:ext cx="139" cy="15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444426" name="Rectangle 10"/>
            <p:cNvSpPr>
              <a:spLocks noChangeArrowheads="1"/>
            </p:cNvSpPr>
            <p:nvPr/>
          </p:nvSpPr>
          <p:spPr bwMode="auto">
            <a:xfrm>
              <a:off x="2074" y="3722"/>
              <a:ext cx="139" cy="305"/>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444427" name="Rectangle 11"/>
            <p:cNvSpPr>
              <a:spLocks noChangeArrowheads="1"/>
            </p:cNvSpPr>
            <p:nvPr/>
          </p:nvSpPr>
          <p:spPr bwMode="auto">
            <a:xfrm>
              <a:off x="2213" y="3877"/>
              <a:ext cx="138" cy="15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444428" name="Line 12"/>
            <p:cNvSpPr>
              <a:spLocks noChangeShapeType="1"/>
            </p:cNvSpPr>
            <p:nvPr/>
          </p:nvSpPr>
          <p:spPr bwMode="auto">
            <a:xfrm flipV="1">
              <a:off x="670" y="2746"/>
              <a:ext cx="0" cy="1290"/>
            </a:xfrm>
            <a:prstGeom prst="line">
              <a:avLst/>
            </a:prstGeom>
            <a:noFill/>
            <a:ln w="28575">
              <a:solidFill>
                <a:schemeClr val="bg2"/>
              </a:solidFill>
              <a:round/>
              <a:headEnd/>
              <a:tailEnd type="triangle" w="med" len="med"/>
            </a:ln>
            <a:effectLst/>
          </p:spPr>
          <p:txBody>
            <a:bodyPr wrap="none" anchor="ctr"/>
            <a:lstStyle/>
            <a:p>
              <a:endParaRPr lang="en-US"/>
            </a:p>
          </p:txBody>
        </p:sp>
        <p:sp>
          <p:nvSpPr>
            <p:cNvPr id="444429" name="Rectangle 13"/>
            <p:cNvSpPr>
              <a:spLocks noChangeArrowheads="1"/>
            </p:cNvSpPr>
            <p:nvPr/>
          </p:nvSpPr>
          <p:spPr bwMode="auto">
            <a:xfrm>
              <a:off x="1796" y="3567"/>
              <a:ext cx="139" cy="46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444431" name="Rectangle 15"/>
            <p:cNvSpPr>
              <a:spLocks noChangeArrowheads="1"/>
            </p:cNvSpPr>
            <p:nvPr/>
          </p:nvSpPr>
          <p:spPr bwMode="auto">
            <a:xfrm>
              <a:off x="1105" y="3567"/>
              <a:ext cx="138" cy="46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444432" name="Rectangle 16"/>
            <p:cNvSpPr>
              <a:spLocks noChangeArrowheads="1"/>
            </p:cNvSpPr>
            <p:nvPr/>
          </p:nvSpPr>
          <p:spPr bwMode="auto">
            <a:xfrm>
              <a:off x="1243" y="3567"/>
              <a:ext cx="139" cy="46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444433" name="Rectangle 17"/>
            <p:cNvSpPr>
              <a:spLocks noChangeArrowheads="1"/>
            </p:cNvSpPr>
            <p:nvPr/>
          </p:nvSpPr>
          <p:spPr bwMode="auto">
            <a:xfrm>
              <a:off x="966" y="3722"/>
              <a:ext cx="139" cy="305"/>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444434" name="Rectangle 18"/>
            <p:cNvSpPr>
              <a:spLocks noChangeArrowheads="1"/>
            </p:cNvSpPr>
            <p:nvPr/>
          </p:nvSpPr>
          <p:spPr bwMode="auto">
            <a:xfrm>
              <a:off x="828" y="3873"/>
              <a:ext cx="138" cy="15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444430" name="Line 14"/>
            <p:cNvSpPr>
              <a:spLocks noChangeShapeType="1"/>
            </p:cNvSpPr>
            <p:nvPr/>
          </p:nvSpPr>
          <p:spPr bwMode="auto">
            <a:xfrm flipV="1">
              <a:off x="662" y="4024"/>
              <a:ext cx="1858" cy="9"/>
            </a:xfrm>
            <a:prstGeom prst="line">
              <a:avLst/>
            </a:prstGeom>
            <a:noFill/>
            <a:ln w="28575">
              <a:solidFill>
                <a:schemeClr val="bg2"/>
              </a:solidFill>
              <a:round/>
              <a:headEnd/>
              <a:tailEnd type="triangle" w="med" len="med"/>
            </a:ln>
            <a:effectLst/>
          </p:spPr>
          <p:txBody>
            <a:bodyPr wrap="none" anchor="ctr"/>
            <a:lstStyle/>
            <a:p>
              <a:endParaRPr lang="en-US"/>
            </a:p>
          </p:txBody>
        </p:sp>
      </p:grpSp>
    </p:spTree>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0"/>
          </p:nvPr>
        </p:nvSpPr>
        <p:spPr/>
        <p:txBody>
          <a:bodyPr/>
          <a:lstStyle/>
          <a:p>
            <a:fld id="{CE254815-5F9F-4020-AA56-71E71FE19FD8}" type="slidenum">
              <a:rPr lang="en-US"/>
              <a:pPr/>
              <a:t>14</a:t>
            </a:fld>
            <a:endParaRPr lang="en-US"/>
          </a:p>
        </p:txBody>
      </p:sp>
      <p:sp>
        <p:nvSpPr>
          <p:cNvPr id="448525" name="Rectangle 13"/>
          <p:cNvSpPr>
            <a:spLocks noGrp="1" noChangeArrowheads="1"/>
          </p:cNvSpPr>
          <p:nvPr>
            <p:ph type="title"/>
          </p:nvPr>
        </p:nvSpPr>
        <p:spPr/>
        <p:txBody>
          <a:bodyPr/>
          <a:lstStyle/>
          <a:p>
            <a:r>
              <a:rPr lang="en-US"/>
              <a:t>Common distribution models</a:t>
            </a:r>
          </a:p>
        </p:txBody>
      </p:sp>
      <p:sp>
        <p:nvSpPr>
          <p:cNvPr id="448526" name="Rectangle 14"/>
          <p:cNvSpPr>
            <a:spLocks noGrp="1" noChangeArrowheads="1"/>
          </p:cNvSpPr>
          <p:nvPr>
            <p:ph type="body" sz="half" idx="1"/>
          </p:nvPr>
        </p:nvSpPr>
        <p:spPr>
          <a:xfrm>
            <a:off x="334963" y="1525588"/>
            <a:ext cx="4284662" cy="2414587"/>
          </a:xfrm>
        </p:spPr>
        <p:txBody>
          <a:bodyPr/>
          <a:lstStyle/>
          <a:p>
            <a:r>
              <a:rPr lang="en-US" sz="2000" b="1"/>
              <a:t>Normal (Gaussian) distribution</a:t>
            </a:r>
          </a:p>
          <a:p>
            <a:pPr lvl="1"/>
            <a:r>
              <a:rPr lang="en-US" sz="2000"/>
              <a:t>Symmetric</a:t>
            </a:r>
          </a:p>
          <a:p>
            <a:pPr lvl="1"/>
            <a:r>
              <a:rPr lang="en-US" sz="2000" b="1" i="1"/>
              <a:t>Central Limit Theorem</a:t>
            </a:r>
            <a:r>
              <a:rPr lang="en-US" sz="2000"/>
              <a:t>: </a:t>
            </a:r>
            <a:br>
              <a:rPr lang="en-US" sz="2000"/>
            </a:br>
            <a:r>
              <a:rPr lang="en-US" sz="1800"/>
              <a:t>Sum of random variables tends to normal distribution regardless of the distribution of constituent variables</a:t>
            </a:r>
            <a:endParaRPr lang="en-US" sz="2000"/>
          </a:p>
        </p:txBody>
      </p:sp>
      <p:pic>
        <p:nvPicPr>
          <p:cNvPr id="448527" name="Picture 15"/>
          <p:cNvPicPr>
            <a:picLocks noGrp="1" noChangeAspect="1" noChangeArrowheads="1"/>
          </p:cNvPicPr>
          <p:nvPr>
            <p:ph sz="quarter" idx="2"/>
          </p:nvPr>
        </p:nvPicPr>
        <p:blipFill>
          <a:blip r:embed="rId3" cstate="print"/>
          <a:srcRect t="3673"/>
          <a:stretch>
            <a:fillRect/>
          </a:stretch>
        </p:blipFill>
        <p:spPr>
          <a:xfrm>
            <a:off x="4970463" y="1612900"/>
            <a:ext cx="4000500" cy="2165350"/>
          </a:xfrm>
          <a:ln w="19050">
            <a:solidFill>
              <a:schemeClr val="tx1"/>
            </a:solidFill>
          </a:ln>
        </p:spPr>
      </p:pic>
      <p:pic>
        <p:nvPicPr>
          <p:cNvPr id="448528" name="Picture 16"/>
          <p:cNvPicPr>
            <a:picLocks noGrp="1" noChangeAspect="1" noChangeArrowheads="1"/>
          </p:cNvPicPr>
          <p:nvPr>
            <p:ph sz="quarter" idx="3"/>
          </p:nvPr>
        </p:nvPicPr>
        <p:blipFill>
          <a:blip r:embed="rId4" cstate="print"/>
          <a:srcRect l="516" t="4944"/>
          <a:stretch>
            <a:fillRect/>
          </a:stretch>
        </p:blipFill>
        <p:spPr>
          <a:xfrm>
            <a:off x="4970463" y="4154488"/>
            <a:ext cx="3979862" cy="2136775"/>
          </a:xfrm>
          <a:ln w="19050">
            <a:solidFill>
              <a:schemeClr val="tx1"/>
            </a:solidFill>
          </a:ln>
        </p:spPr>
      </p:pic>
      <p:sp>
        <p:nvSpPr>
          <p:cNvPr id="448529" name="Rectangle 17"/>
          <p:cNvSpPr>
            <a:spLocks noChangeArrowheads="1"/>
          </p:cNvSpPr>
          <p:nvPr/>
        </p:nvSpPr>
        <p:spPr bwMode="auto">
          <a:xfrm>
            <a:off x="307975" y="3894138"/>
            <a:ext cx="4668838" cy="2227262"/>
          </a:xfrm>
          <a:prstGeom prst="rect">
            <a:avLst/>
          </a:prstGeom>
          <a:noFill/>
          <a:ln w="9525">
            <a:noFill/>
            <a:miter lim="800000"/>
            <a:headEnd/>
            <a:tailEnd/>
          </a:ln>
          <a:effectLst/>
        </p:spPr>
        <p:txBody>
          <a:bodyPr/>
          <a:lstStyle/>
          <a:p>
            <a:pPr marL="342900" indent="-342900" algn="l">
              <a:lnSpc>
                <a:spcPct val="90000"/>
              </a:lnSpc>
              <a:spcBef>
                <a:spcPct val="20000"/>
              </a:spcBef>
              <a:buClr>
                <a:srgbClr val="A50021"/>
              </a:buClr>
              <a:buSzPct val="60000"/>
              <a:buFont typeface="Monotype Sorts" pitchFamily="2" charset="2"/>
              <a:buChar char="n"/>
            </a:pPr>
            <a:r>
              <a:rPr lang="en-US" sz="2000" b="1">
                <a:solidFill>
                  <a:srgbClr val="003366"/>
                </a:solidFill>
              </a:rPr>
              <a:t>Lognormal distribution</a:t>
            </a:r>
          </a:p>
          <a:p>
            <a:pPr marL="804863" lvl="1" indent="-347663" algn="l">
              <a:lnSpc>
                <a:spcPct val="90000"/>
              </a:lnSpc>
              <a:spcBef>
                <a:spcPct val="20000"/>
              </a:spcBef>
              <a:buClr>
                <a:srgbClr val="A50021"/>
              </a:buClr>
              <a:buSzPct val="60000"/>
              <a:buFont typeface="Monotype Sorts" pitchFamily="2" charset="2"/>
              <a:buChar char="u"/>
            </a:pPr>
            <a:r>
              <a:rPr lang="en-US" sz="2000">
                <a:solidFill>
                  <a:srgbClr val="003366"/>
                </a:solidFill>
              </a:rPr>
              <a:t>Random variables whose logarithms are normally distributed</a:t>
            </a:r>
          </a:p>
          <a:p>
            <a:pPr marL="804863" lvl="1" indent="-347663" algn="l">
              <a:lnSpc>
                <a:spcPct val="90000"/>
              </a:lnSpc>
              <a:spcBef>
                <a:spcPct val="20000"/>
              </a:spcBef>
              <a:buClr>
                <a:srgbClr val="A50021"/>
              </a:buClr>
              <a:buSzPct val="60000"/>
              <a:buFont typeface="Monotype Sorts" pitchFamily="2" charset="2"/>
              <a:buChar char="u"/>
            </a:pPr>
            <a:r>
              <a:rPr lang="en-US" sz="2000">
                <a:solidFill>
                  <a:srgbClr val="003366"/>
                </a:solidFill>
              </a:rPr>
              <a:t>Skewed</a:t>
            </a:r>
          </a:p>
          <a:p>
            <a:pPr marL="804863" lvl="1" indent="-347663" algn="l">
              <a:lnSpc>
                <a:spcPct val="90000"/>
              </a:lnSpc>
              <a:spcBef>
                <a:spcPct val="20000"/>
              </a:spcBef>
              <a:buClr>
                <a:srgbClr val="A50021"/>
              </a:buClr>
              <a:buSzPct val="60000"/>
              <a:buFont typeface="Monotype Sorts" pitchFamily="2" charset="2"/>
              <a:buChar char="u"/>
            </a:pPr>
            <a:r>
              <a:rPr lang="en-US" sz="2000">
                <a:solidFill>
                  <a:srgbClr val="003366"/>
                </a:solidFill>
              </a:rPr>
              <a:t>Common for environmental parameters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8526">
                                            <p:txEl>
                                              <p:pRg st="0" end="0"/>
                                            </p:txEl>
                                          </p:spTgt>
                                        </p:tgtEl>
                                        <p:attrNameLst>
                                          <p:attrName>style.visibility</p:attrName>
                                        </p:attrNameLst>
                                      </p:cBhvr>
                                      <p:to>
                                        <p:strVal val="visible"/>
                                      </p:to>
                                    </p:set>
                                    <p:animEffect transition="in" filter="blinds(horizontal)">
                                      <p:cBhvr>
                                        <p:cTn id="7" dur="500"/>
                                        <p:tgtEl>
                                          <p:spTgt spid="44852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8526">
                                            <p:txEl>
                                              <p:pRg st="1" end="1"/>
                                            </p:txEl>
                                          </p:spTgt>
                                        </p:tgtEl>
                                        <p:attrNameLst>
                                          <p:attrName>style.visibility</p:attrName>
                                        </p:attrNameLst>
                                      </p:cBhvr>
                                      <p:to>
                                        <p:strVal val="visible"/>
                                      </p:to>
                                    </p:set>
                                    <p:animEffect transition="in" filter="blinds(horizontal)">
                                      <p:cBhvr>
                                        <p:cTn id="10" dur="500"/>
                                        <p:tgtEl>
                                          <p:spTgt spid="448526">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48526">
                                            <p:txEl>
                                              <p:pRg st="2" end="2"/>
                                            </p:txEl>
                                          </p:spTgt>
                                        </p:tgtEl>
                                        <p:attrNameLst>
                                          <p:attrName>style.visibility</p:attrName>
                                        </p:attrNameLst>
                                      </p:cBhvr>
                                      <p:to>
                                        <p:strVal val="visible"/>
                                      </p:to>
                                    </p:set>
                                    <p:animEffect transition="in" filter="blinds(horizontal)">
                                      <p:cBhvr>
                                        <p:cTn id="13" dur="500"/>
                                        <p:tgtEl>
                                          <p:spTgt spid="448526">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48527"/>
                                        </p:tgtEl>
                                        <p:attrNameLst>
                                          <p:attrName>style.visibility</p:attrName>
                                        </p:attrNameLst>
                                      </p:cBhvr>
                                      <p:to>
                                        <p:strVal val="visible"/>
                                      </p:to>
                                    </p:set>
                                    <p:animEffect transition="in" filter="blinds(horizontal)">
                                      <p:cBhvr>
                                        <p:cTn id="16" dur="500"/>
                                        <p:tgtEl>
                                          <p:spTgt spid="44852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48529"/>
                                        </p:tgtEl>
                                        <p:attrNameLst>
                                          <p:attrName>style.visibility</p:attrName>
                                        </p:attrNameLst>
                                      </p:cBhvr>
                                      <p:to>
                                        <p:strVal val="visible"/>
                                      </p:to>
                                    </p:set>
                                    <p:animEffect transition="in" filter="blinds(horizontal)">
                                      <p:cBhvr>
                                        <p:cTn id="21" dur="500"/>
                                        <p:tgtEl>
                                          <p:spTgt spid="44852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48528"/>
                                        </p:tgtEl>
                                        <p:attrNameLst>
                                          <p:attrName>style.visibility</p:attrName>
                                        </p:attrNameLst>
                                      </p:cBhvr>
                                      <p:to>
                                        <p:strVal val="visible"/>
                                      </p:to>
                                    </p:set>
                                    <p:animEffect transition="in" filter="blinds(horizontal)">
                                      <p:cBhvr>
                                        <p:cTn id="24" dur="500"/>
                                        <p:tgtEl>
                                          <p:spTgt spid="448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26" grpId="0" build="p"/>
      <p:bldP spid="448527" grpId="0" animBg="1"/>
      <p:bldP spid="448528" grpId="0" animBg="1"/>
      <p:bldP spid="4485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57FE8A5F-FB49-4480-AE1B-2A1CB3A13F05}" type="slidenum">
              <a:rPr lang="en-US"/>
              <a:pPr/>
              <a:t>15</a:t>
            </a:fld>
            <a:endParaRPr lang="en-US"/>
          </a:p>
        </p:txBody>
      </p:sp>
      <p:sp>
        <p:nvSpPr>
          <p:cNvPr id="446466" name="Rectangle 2"/>
          <p:cNvSpPr>
            <a:spLocks noGrp="1" noChangeArrowheads="1"/>
          </p:cNvSpPr>
          <p:nvPr>
            <p:ph type="title"/>
          </p:nvPr>
        </p:nvSpPr>
        <p:spPr>
          <a:noFill/>
          <a:ln/>
        </p:spPr>
        <p:txBody>
          <a:bodyPr lIns="92075" tIns="46038" rIns="92075" bIns="46038"/>
          <a:lstStyle/>
          <a:p>
            <a:r>
              <a:rPr lang="en-US"/>
              <a:t>Distribution models</a:t>
            </a:r>
          </a:p>
        </p:txBody>
      </p:sp>
      <p:sp>
        <p:nvSpPr>
          <p:cNvPr id="446468" name="Text Box 4"/>
          <p:cNvSpPr txBox="1">
            <a:spLocks noChangeArrowheads="1"/>
          </p:cNvSpPr>
          <p:nvPr/>
        </p:nvSpPr>
        <p:spPr bwMode="auto">
          <a:xfrm>
            <a:off x="6443663" y="5553075"/>
            <a:ext cx="2203450" cy="274638"/>
          </a:xfrm>
          <a:prstGeom prst="rect">
            <a:avLst/>
          </a:prstGeom>
          <a:noFill/>
          <a:ln w="12700">
            <a:noFill/>
            <a:miter lim="800000"/>
            <a:headEnd type="none" w="sm" len="sm"/>
            <a:tailEnd type="none" w="sm" len="sm"/>
          </a:ln>
          <a:effectLst/>
        </p:spPr>
        <p:txBody>
          <a:bodyPr wrap="none" anchor="ctr"/>
          <a:lstStyle/>
          <a:p>
            <a:pPr algn="r"/>
            <a:r>
              <a:rPr kumimoji="0" lang="en-US" i="1">
                <a:solidFill>
                  <a:schemeClr val="bg2"/>
                </a:solidFill>
              </a:rPr>
              <a:t>Source: Crystal Ball Version 4</a:t>
            </a:r>
          </a:p>
        </p:txBody>
      </p:sp>
      <p:pic>
        <p:nvPicPr>
          <p:cNvPr id="446470" name="Picture 6"/>
          <p:cNvPicPr>
            <a:picLocks noGrp="1" noChangeAspect="1" noChangeArrowheads="1"/>
          </p:cNvPicPr>
          <p:nvPr>
            <p:ph idx="1"/>
          </p:nvPr>
        </p:nvPicPr>
        <p:blipFill>
          <a:blip r:embed="rId3" cstate="print"/>
          <a:srcRect l="4132" t="13058" r="5052" b="24205"/>
          <a:stretch>
            <a:fillRect/>
          </a:stretch>
        </p:blipFill>
        <p:spPr>
          <a:xfrm>
            <a:off x="533400" y="2132013"/>
            <a:ext cx="8153400" cy="3355975"/>
          </a:xfrm>
          <a:noFill/>
          <a:ln/>
        </p:spPr>
      </p:pic>
    </p:spTree>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fld id="{5EB3C28C-E6FB-46CD-B1DE-AA4997D3CBC1}" type="slidenum">
              <a:rPr lang="en-US"/>
              <a:pPr/>
              <a:t>16</a:t>
            </a:fld>
            <a:endParaRPr lang="en-US"/>
          </a:p>
        </p:txBody>
      </p:sp>
      <p:sp>
        <p:nvSpPr>
          <p:cNvPr id="452619" name="Rectangle 11"/>
          <p:cNvSpPr>
            <a:spLocks noGrp="1" noChangeArrowheads="1"/>
          </p:cNvSpPr>
          <p:nvPr>
            <p:ph type="title"/>
          </p:nvPr>
        </p:nvSpPr>
        <p:spPr/>
        <p:txBody>
          <a:bodyPr/>
          <a:lstStyle/>
          <a:p>
            <a:r>
              <a:rPr lang="en-US"/>
              <a:t>Descriptive summary statistics</a:t>
            </a:r>
          </a:p>
        </p:txBody>
      </p:sp>
      <p:sp>
        <p:nvSpPr>
          <p:cNvPr id="452620" name="Rectangle 12"/>
          <p:cNvSpPr>
            <a:spLocks noGrp="1" noChangeArrowheads="1"/>
          </p:cNvSpPr>
          <p:nvPr>
            <p:ph type="body" idx="1"/>
          </p:nvPr>
        </p:nvSpPr>
        <p:spPr/>
        <p:txBody>
          <a:bodyPr/>
          <a:lstStyle/>
          <a:p>
            <a:r>
              <a:rPr lang="en-US" sz="2600" dirty="0"/>
              <a:t>Central tendency:</a:t>
            </a:r>
          </a:p>
        </p:txBody>
      </p:sp>
      <p:sp>
        <p:nvSpPr>
          <p:cNvPr id="452612" name="Rectangle 4"/>
          <p:cNvSpPr>
            <a:spLocks noChangeArrowheads="1"/>
          </p:cNvSpPr>
          <p:nvPr/>
        </p:nvSpPr>
        <p:spPr bwMode="auto">
          <a:xfrm>
            <a:off x="3379788" y="1539875"/>
            <a:ext cx="5430837" cy="1463675"/>
          </a:xfrm>
          <a:prstGeom prst="rect">
            <a:avLst/>
          </a:prstGeom>
          <a:noFill/>
          <a:ln w="12700">
            <a:noFill/>
            <a:miter lim="800000"/>
            <a:headEnd type="none" w="sm" len="sm"/>
            <a:tailEnd type="none" w="sm" len="sm"/>
          </a:ln>
          <a:effectLst/>
        </p:spPr>
        <p:txBody>
          <a:bodyPr>
            <a:spAutoFit/>
          </a:bodyPr>
          <a:lstStyle/>
          <a:p>
            <a:pPr marL="744538" lvl="1" indent="-287338" algn="l">
              <a:lnSpc>
                <a:spcPct val="90000"/>
              </a:lnSpc>
              <a:spcBef>
                <a:spcPct val="25000"/>
              </a:spcBef>
              <a:spcAft>
                <a:spcPct val="20000"/>
              </a:spcAft>
              <a:buClr>
                <a:schemeClr val="bg2"/>
              </a:buClr>
              <a:buSzPct val="60000"/>
              <a:buFont typeface="Wingdings" pitchFamily="2" charset="2"/>
              <a:buChar char="u"/>
              <a:tabLst>
                <a:tab pos="1828800" algn="l"/>
              </a:tabLst>
            </a:pPr>
            <a:r>
              <a:rPr kumimoji="0" lang="en-US" sz="2000" u="sng">
                <a:solidFill>
                  <a:srgbClr val="A50021"/>
                </a:solidFill>
              </a:rPr>
              <a:t>Mean</a:t>
            </a:r>
            <a:r>
              <a:rPr kumimoji="0" lang="en-US" sz="2000">
                <a:solidFill>
                  <a:srgbClr val="003366"/>
                </a:solidFill>
              </a:rPr>
              <a:t>:	Arithmetic average, </a:t>
            </a:r>
            <a:r>
              <a:rPr lang="en-US" sz="2000">
                <a:solidFill>
                  <a:srgbClr val="003366"/>
                </a:solidFill>
                <a:sym typeface="Symbol" pitchFamily="18" charset="2"/>
              </a:rPr>
              <a:t></a:t>
            </a:r>
            <a:r>
              <a:rPr kumimoji="0" lang="en-US" sz="2000">
                <a:solidFill>
                  <a:srgbClr val="003366"/>
                </a:solidFill>
              </a:rPr>
              <a:t> </a:t>
            </a:r>
          </a:p>
          <a:p>
            <a:pPr marL="744538" lvl="1" indent="-287338" algn="l">
              <a:lnSpc>
                <a:spcPct val="90000"/>
              </a:lnSpc>
              <a:spcBef>
                <a:spcPct val="25000"/>
              </a:spcBef>
              <a:spcAft>
                <a:spcPct val="20000"/>
              </a:spcAft>
              <a:buClr>
                <a:schemeClr val="bg2"/>
              </a:buClr>
              <a:buSzPct val="60000"/>
              <a:buFont typeface="Wingdings" pitchFamily="2" charset="2"/>
              <a:buChar char="u"/>
              <a:tabLst>
                <a:tab pos="1828800" algn="l"/>
              </a:tabLst>
            </a:pPr>
            <a:r>
              <a:rPr kumimoji="0" lang="en-US" sz="2000">
                <a:solidFill>
                  <a:srgbClr val="003366"/>
                </a:solidFill>
              </a:rPr>
              <a:t>Median:	50 percentile value</a:t>
            </a:r>
          </a:p>
          <a:p>
            <a:pPr marL="744538" lvl="1" indent="-287338" algn="l">
              <a:lnSpc>
                <a:spcPct val="90000"/>
              </a:lnSpc>
              <a:spcBef>
                <a:spcPct val="25000"/>
              </a:spcBef>
              <a:spcAft>
                <a:spcPct val="20000"/>
              </a:spcAft>
              <a:buClr>
                <a:schemeClr val="bg2"/>
              </a:buClr>
              <a:buSzPct val="60000"/>
              <a:buFont typeface="Wingdings" pitchFamily="2" charset="2"/>
              <a:buChar char="u"/>
              <a:tabLst>
                <a:tab pos="1828800" algn="l"/>
              </a:tabLst>
            </a:pPr>
            <a:r>
              <a:rPr kumimoji="0" lang="en-US" sz="2000">
                <a:solidFill>
                  <a:srgbClr val="003366"/>
                </a:solidFill>
              </a:rPr>
              <a:t>Mode:	Value with the highest </a:t>
            </a:r>
            <a:br>
              <a:rPr kumimoji="0" lang="en-US" sz="2000">
                <a:solidFill>
                  <a:srgbClr val="003366"/>
                </a:solidFill>
              </a:rPr>
            </a:br>
            <a:r>
              <a:rPr kumimoji="0" lang="en-US" sz="2000">
                <a:solidFill>
                  <a:srgbClr val="003366"/>
                </a:solidFill>
              </a:rPr>
              <a:t>	occurrence frequency</a:t>
            </a:r>
          </a:p>
        </p:txBody>
      </p:sp>
      <p:sp>
        <p:nvSpPr>
          <p:cNvPr id="452613" name="Rectangle 5"/>
          <p:cNvSpPr>
            <a:spLocks noChangeArrowheads="1"/>
          </p:cNvSpPr>
          <p:nvPr/>
        </p:nvSpPr>
        <p:spPr bwMode="auto">
          <a:xfrm>
            <a:off x="533400" y="3073400"/>
            <a:ext cx="3563938" cy="420688"/>
          </a:xfrm>
          <a:prstGeom prst="rect">
            <a:avLst/>
          </a:prstGeom>
          <a:noFill/>
          <a:ln w="9525">
            <a:noFill/>
            <a:miter lim="800000"/>
            <a:headEnd type="none" w="sm" len="sm"/>
            <a:tailEnd type="none" w="sm" len="sm"/>
          </a:ln>
          <a:effectLst/>
        </p:spPr>
        <p:txBody>
          <a:bodyPr lIns="92075" tIns="46038" rIns="92075" bIns="46038"/>
          <a:lstStyle/>
          <a:p>
            <a:pPr marL="342900" indent="-342900" algn="l">
              <a:spcBef>
                <a:spcPct val="20000"/>
              </a:spcBef>
              <a:buClr>
                <a:srgbClr val="A50021"/>
              </a:buClr>
              <a:buSzPct val="60000"/>
              <a:buFont typeface="Monotype Sorts" pitchFamily="2" charset="2"/>
              <a:buChar char="n"/>
              <a:tabLst>
                <a:tab pos="1720850" algn="l"/>
              </a:tabLst>
            </a:pPr>
            <a:r>
              <a:rPr lang="en-US" sz="2600">
                <a:solidFill>
                  <a:srgbClr val="003366"/>
                </a:solidFill>
              </a:rPr>
              <a:t>Dispersion, spread:</a:t>
            </a:r>
          </a:p>
        </p:txBody>
      </p:sp>
      <p:sp>
        <p:nvSpPr>
          <p:cNvPr id="452614" name="Rectangle 6"/>
          <p:cNvSpPr>
            <a:spLocks noChangeArrowheads="1"/>
          </p:cNvSpPr>
          <p:nvPr/>
        </p:nvSpPr>
        <p:spPr bwMode="auto">
          <a:xfrm>
            <a:off x="3379788" y="3167063"/>
            <a:ext cx="5607050" cy="1189037"/>
          </a:xfrm>
          <a:prstGeom prst="rect">
            <a:avLst/>
          </a:prstGeom>
          <a:noFill/>
          <a:ln w="12700">
            <a:noFill/>
            <a:miter lim="800000"/>
            <a:headEnd type="none" w="sm" len="sm"/>
            <a:tailEnd type="none" w="sm" len="sm"/>
          </a:ln>
          <a:effectLst/>
        </p:spPr>
        <p:txBody>
          <a:bodyPr>
            <a:spAutoFit/>
          </a:bodyPr>
          <a:lstStyle/>
          <a:p>
            <a:pPr marL="744538" lvl="1" indent="-287338" algn="l">
              <a:lnSpc>
                <a:spcPct val="90000"/>
              </a:lnSpc>
              <a:spcBef>
                <a:spcPct val="25000"/>
              </a:spcBef>
              <a:spcAft>
                <a:spcPct val="20000"/>
              </a:spcAft>
              <a:buClr>
                <a:schemeClr val="bg2"/>
              </a:buClr>
              <a:buSzPct val="60000"/>
              <a:buFont typeface="Wingdings" pitchFamily="2" charset="2"/>
              <a:buChar char="u"/>
              <a:tabLst>
                <a:tab pos="1831975" algn="l"/>
              </a:tabLst>
            </a:pPr>
            <a:r>
              <a:rPr kumimoji="0" lang="en-US" sz="2000" u="sng">
                <a:solidFill>
                  <a:srgbClr val="A50021"/>
                </a:solidFill>
              </a:rPr>
              <a:t>Standard deviation</a:t>
            </a:r>
            <a:r>
              <a:rPr kumimoji="0" lang="en-US" sz="2000">
                <a:solidFill>
                  <a:srgbClr val="003366"/>
                </a:solidFill>
              </a:rPr>
              <a:t> </a:t>
            </a:r>
            <a:r>
              <a:rPr lang="en-US" sz="2000">
                <a:solidFill>
                  <a:srgbClr val="003366"/>
                </a:solidFill>
                <a:sym typeface="Symbol" pitchFamily="18" charset="2"/>
              </a:rPr>
              <a:t>;</a:t>
            </a:r>
            <a:r>
              <a:rPr kumimoji="0" lang="en-US" sz="2000">
                <a:solidFill>
                  <a:srgbClr val="003366"/>
                </a:solidFill>
              </a:rPr>
              <a:t> (variance</a:t>
            </a:r>
            <a:r>
              <a:rPr lang="en-US" sz="2000">
                <a:solidFill>
                  <a:srgbClr val="003366"/>
                </a:solidFill>
              </a:rPr>
              <a:t>, </a:t>
            </a:r>
            <a:r>
              <a:rPr lang="en-US" sz="2000">
                <a:solidFill>
                  <a:srgbClr val="003366"/>
                </a:solidFill>
                <a:sym typeface="Symbol" pitchFamily="18" charset="2"/>
              </a:rPr>
              <a:t></a:t>
            </a:r>
            <a:r>
              <a:rPr lang="en-US" sz="2000" baseline="30000">
                <a:solidFill>
                  <a:srgbClr val="003366"/>
                </a:solidFill>
                <a:sym typeface="Symbol" pitchFamily="18" charset="2"/>
              </a:rPr>
              <a:t>2</a:t>
            </a:r>
            <a:r>
              <a:rPr lang="en-US" sz="2000">
                <a:solidFill>
                  <a:srgbClr val="003366"/>
                </a:solidFill>
                <a:sym typeface="Symbol" pitchFamily="18" charset="2"/>
              </a:rPr>
              <a:t>)</a:t>
            </a:r>
          </a:p>
          <a:p>
            <a:pPr marL="744538" lvl="1" indent="-287338" algn="l">
              <a:lnSpc>
                <a:spcPct val="90000"/>
              </a:lnSpc>
              <a:spcBef>
                <a:spcPct val="25000"/>
              </a:spcBef>
              <a:spcAft>
                <a:spcPct val="20000"/>
              </a:spcAft>
              <a:buClr>
                <a:schemeClr val="bg2"/>
              </a:buClr>
              <a:buSzPct val="60000"/>
              <a:buFont typeface="Wingdings" pitchFamily="2" charset="2"/>
              <a:buChar char="u"/>
              <a:tabLst>
                <a:tab pos="1831975" algn="l"/>
              </a:tabLst>
            </a:pPr>
            <a:r>
              <a:rPr kumimoji="0" lang="en-US" sz="2000">
                <a:solidFill>
                  <a:srgbClr val="003366"/>
                </a:solidFill>
              </a:rPr>
              <a:t>Coefficient of variation (CV) = </a:t>
            </a:r>
            <a:r>
              <a:rPr lang="en-US" sz="2000">
                <a:solidFill>
                  <a:srgbClr val="003366"/>
                </a:solidFill>
                <a:sym typeface="Symbol" pitchFamily="18" charset="2"/>
              </a:rPr>
              <a:t>/</a:t>
            </a:r>
          </a:p>
          <a:p>
            <a:pPr marL="744538" lvl="1" indent="-287338" algn="l">
              <a:lnSpc>
                <a:spcPct val="90000"/>
              </a:lnSpc>
              <a:spcBef>
                <a:spcPct val="25000"/>
              </a:spcBef>
              <a:spcAft>
                <a:spcPct val="20000"/>
              </a:spcAft>
              <a:buClr>
                <a:schemeClr val="bg2"/>
              </a:buClr>
              <a:buSzPct val="60000"/>
              <a:buFont typeface="Wingdings" pitchFamily="2" charset="2"/>
              <a:buChar char="u"/>
              <a:tabLst>
                <a:tab pos="1831975" algn="l"/>
              </a:tabLst>
            </a:pPr>
            <a:endParaRPr kumimoji="0" lang="en-US" sz="2000">
              <a:solidFill>
                <a:srgbClr val="003366"/>
              </a:solidFill>
            </a:endParaRPr>
          </a:p>
        </p:txBody>
      </p:sp>
      <p:sp>
        <p:nvSpPr>
          <p:cNvPr id="452615" name="Rectangle 7"/>
          <p:cNvSpPr>
            <a:spLocks noChangeArrowheads="1"/>
          </p:cNvSpPr>
          <p:nvPr/>
        </p:nvSpPr>
        <p:spPr bwMode="auto">
          <a:xfrm>
            <a:off x="3379788" y="4051300"/>
            <a:ext cx="5614987" cy="641350"/>
          </a:xfrm>
          <a:prstGeom prst="rect">
            <a:avLst/>
          </a:prstGeom>
          <a:noFill/>
          <a:ln w="12700">
            <a:noFill/>
            <a:miter lim="800000"/>
            <a:headEnd type="none" w="sm" len="sm"/>
            <a:tailEnd type="none" w="sm" len="sm"/>
          </a:ln>
          <a:effectLst/>
        </p:spPr>
        <p:txBody>
          <a:bodyPr>
            <a:spAutoFit/>
          </a:bodyPr>
          <a:lstStyle/>
          <a:p>
            <a:pPr marL="744538" lvl="1" indent="-287338" algn="l">
              <a:lnSpc>
                <a:spcPct val="90000"/>
              </a:lnSpc>
              <a:spcBef>
                <a:spcPct val="25000"/>
              </a:spcBef>
              <a:spcAft>
                <a:spcPct val="20000"/>
              </a:spcAft>
              <a:buClr>
                <a:schemeClr val="bg2"/>
              </a:buClr>
              <a:buSzPct val="60000"/>
              <a:buFont typeface="Wingdings" pitchFamily="2" charset="2"/>
              <a:buChar char="u"/>
              <a:tabLst>
                <a:tab pos="1768475" algn="l"/>
                <a:tab pos="2062163" algn="l"/>
              </a:tabLst>
            </a:pPr>
            <a:r>
              <a:rPr kumimoji="0" lang="en-US" sz="2000">
                <a:solidFill>
                  <a:srgbClr val="003366"/>
                </a:solidFill>
              </a:rPr>
              <a:t>Skewness:	Measure of asymmetry </a:t>
            </a:r>
            <a:br>
              <a:rPr kumimoji="0" lang="en-US" sz="2000">
                <a:solidFill>
                  <a:srgbClr val="003366"/>
                </a:solidFill>
              </a:rPr>
            </a:br>
            <a:r>
              <a:rPr kumimoji="0" lang="en-US" sz="2000">
                <a:solidFill>
                  <a:srgbClr val="003366"/>
                </a:solidFill>
              </a:rPr>
              <a:t>   	(= 0 for symmetric distributions)</a:t>
            </a:r>
          </a:p>
        </p:txBody>
      </p:sp>
      <p:sp>
        <p:nvSpPr>
          <p:cNvPr id="452616" name="Rectangle 8"/>
          <p:cNvSpPr>
            <a:spLocks noChangeArrowheads="1"/>
          </p:cNvSpPr>
          <p:nvPr/>
        </p:nvSpPr>
        <p:spPr bwMode="auto">
          <a:xfrm>
            <a:off x="533400" y="3956050"/>
            <a:ext cx="3195638" cy="420688"/>
          </a:xfrm>
          <a:prstGeom prst="rect">
            <a:avLst/>
          </a:prstGeom>
          <a:noFill/>
          <a:ln w="9525">
            <a:noFill/>
            <a:miter lim="800000"/>
            <a:headEnd type="none" w="sm" len="sm"/>
            <a:tailEnd type="none" w="sm" len="sm"/>
          </a:ln>
          <a:effectLst/>
        </p:spPr>
        <p:txBody>
          <a:bodyPr lIns="92075" tIns="46038" rIns="92075" bIns="46038"/>
          <a:lstStyle/>
          <a:p>
            <a:pPr marL="342900" indent="-342900" algn="l">
              <a:spcBef>
                <a:spcPct val="20000"/>
              </a:spcBef>
              <a:buClr>
                <a:srgbClr val="A50021"/>
              </a:buClr>
              <a:buSzPct val="60000"/>
              <a:buFont typeface="Monotype Sorts" pitchFamily="2" charset="2"/>
              <a:buChar char="n"/>
              <a:tabLst>
                <a:tab pos="1720850" algn="l"/>
              </a:tabLst>
            </a:pPr>
            <a:r>
              <a:rPr lang="en-US" sz="2600">
                <a:solidFill>
                  <a:srgbClr val="003366"/>
                </a:solidFill>
              </a:rPr>
              <a:t>Symmetry:</a:t>
            </a:r>
          </a:p>
        </p:txBody>
      </p:sp>
      <p:sp>
        <p:nvSpPr>
          <p:cNvPr id="452617" name="Rectangle 9"/>
          <p:cNvSpPr>
            <a:spLocks noChangeArrowheads="1"/>
          </p:cNvSpPr>
          <p:nvPr/>
        </p:nvSpPr>
        <p:spPr bwMode="auto">
          <a:xfrm>
            <a:off x="533400" y="4670425"/>
            <a:ext cx="3195638" cy="420688"/>
          </a:xfrm>
          <a:prstGeom prst="rect">
            <a:avLst/>
          </a:prstGeom>
          <a:noFill/>
          <a:ln w="9525">
            <a:noFill/>
            <a:miter lim="800000"/>
            <a:headEnd type="none" w="sm" len="sm"/>
            <a:tailEnd type="none" w="sm" len="sm"/>
          </a:ln>
          <a:effectLst/>
        </p:spPr>
        <p:txBody>
          <a:bodyPr lIns="92075" tIns="46038" rIns="92075" bIns="46038"/>
          <a:lstStyle/>
          <a:p>
            <a:pPr marL="342900" indent="-342900" algn="l">
              <a:spcBef>
                <a:spcPct val="20000"/>
              </a:spcBef>
              <a:buClr>
                <a:srgbClr val="A50021"/>
              </a:buClr>
              <a:buSzPct val="60000"/>
              <a:buFont typeface="Monotype Sorts" pitchFamily="2" charset="2"/>
              <a:buChar char="n"/>
              <a:tabLst>
                <a:tab pos="1720850" algn="l"/>
              </a:tabLst>
            </a:pPr>
            <a:r>
              <a:rPr lang="en-US" sz="2600">
                <a:solidFill>
                  <a:srgbClr val="003366"/>
                </a:solidFill>
              </a:rPr>
              <a:t>Distribution tails:</a:t>
            </a:r>
          </a:p>
        </p:txBody>
      </p:sp>
      <p:sp>
        <p:nvSpPr>
          <p:cNvPr id="452618" name="Rectangle 10"/>
          <p:cNvSpPr>
            <a:spLocks noChangeArrowheads="1"/>
          </p:cNvSpPr>
          <p:nvPr/>
        </p:nvSpPr>
        <p:spPr bwMode="auto">
          <a:xfrm>
            <a:off x="3379788" y="4783138"/>
            <a:ext cx="5614987" cy="1600200"/>
          </a:xfrm>
          <a:prstGeom prst="rect">
            <a:avLst/>
          </a:prstGeom>
          <a:noFill/>
          <a:ln w="12700">
            <a:noFill/>
            <a:miter lim="800000"/>
            <a:headEnd type="none" w="sm" len="sm"/>
            <a:tailEnd type="none" w="sm" len="sm"/>
          </a:ln>
          <a:effectLst/>
        </p:spPr>
        <p:txBody>
          <a:bodyPr>
            <a:spAutoFit/>
          </a:bodyPr>
          <a:lstStyle/>
          <a:p>
            <a:pPr marL="744538" lvl="1" indent="-287338" algn="l">
              <a:lnSpc>
                <a:spcPct val="90000"/>
              </a:lnSpc>
              <a:spcBef>
                <a:spcPct val="25000"/>
              </a:spcBef>
              <a:spcAft>
                <a:spcPct val="20000"/>
              </a:spcAft>
              <a:buClr>
                <a:schemeClr val="bg2"/>
              </a:buClr>
              <a:buSzPct val="60000"/>
              <a:buFont typeface="Wingdings" pitchFamily="2" charset="2"/>
              <a:buChar char="u"/>
              <a:tabLst>
                <a:tab pos="1831975" algn="l"/>
              </a:tabLst>
            </a:pPr>
            <a:r>
              <a:rPr kumimoji="0" lang="en-US" sz="2000" u="sng" dirty="0">
                <a:solidFill>
                  <a:srgbClr val="C00000"/>
                </a:solidFill>
              </a:rPr>
              <a:t>Minimum/maximum</a:t>
            </a:r>
          </a:p>
          <a:p>
            <a:pPr marL="744538" lvl="1" indent="-287338" algn="l">
              <a:lnSpc>
                <a:spcPct val="90000"/>
              </a:lnSpc>
              <a:spcBef>
                <a:spcPct val="25000"/>
              </a:spcBef>
              <a:spcAft>
                <a:spcPct val="20000"/>
              </a:spcAft>
              <a:buClr>
                <a:schemeClr val="bg2"/>
              </a:buClr>
              <a:buSzPct val="60000"/>
              <a:buFont typeface="Wingdings" pitchFamily="2" charset="2"/>
              <a:buChar char="u"/>
              <a:tabLst>
                <a:tab pos="1831975" algn="l"/>
              </a:tabLst>
            </a:pPr>
            <a:r>
              <a:rPr kumimoji="0" lang="en-US" sz="2000" u="sng" dirty="0" err="1">
                <a:solidFill>
                  <a:srgbClr val="C00000"/>
                </a:solidFill>
              </a:rPr>
              <a:t>P</a:t>
            </a:r>
            <a:r>
              <a:rPr kumimoji="0" lang="en-US" sz="2000" u="sng" baseline="30000" dirty="0" err="1">
                <a:solidFill>
                  <a:srgbClr val="C00000"/>
                </a:solidFill>
              </a:rPr>
              <a:t>th</a:t>
            </a:r>
            <a:r>
              <a:rPr kumimoji="0" lang="en-US" sz="2000" u="sng" dirty="0">
                <a:solidFill>
                  <a:srgbClr val="C00000"/>
                </a:solidFill>
              </a:rPr>
              <a:t> percentile or </a:t>
            </a:r>
            <a:r>
              <a:rPr kumimoji="0" lang="en-US" sz="2000" u="sng" dirty="0" err="1">
                <a:solidFill>
                  <a:srgbClr val="C00000"/>
                </a:solidFill>
              </a:rPr>
              <a:t>quantile</a:t>
            </a:r>
            <a:endParaRPr kumimoji="0" lang="en-US" sz="2000" u="sng" dirty="0">
              <a:solidFill>
                <a:srgbClr val="C00000"/>
              </a:solidFill>
            </a:endParaRPr>
          </a:p>
          <a:p>
            <a:pPr marL="744538" lvl="1" indent="-287338" algn="l">
              <a:lnSpc>
                <a:spcPct val="90000"/>
              </a:lnSpc>
              <a:spcBef>
                <a:spcPct val="25000"/>
              </a:spcBef>
              <a:spcAft>
                <a:spcPct val="20000"/>
              </a:spcAft>
              <a:buClr>
                <a:schemeClr val="bg2"/>
              </a:buClr>
              <a:buSzPct val="60000"/>
              <a:buFont typeface="Wingdings" pitchFamily="2" charset="2"/>
              <a:buChar char="u"/>
              <a:tabLst>
                <a:tab pos="1831975" algn="l"/>
              </a:tabLst>
            </a:pPr>
            <a:r>
              <a:rPr kumimoji="0" lang="en-US" sz="2000" dirty="0">
                <a:solidFill>
                  <a:srgbClr val="003366"/>
                </a:solidFill>
              </a:rPr>
              <a:t>25 percentile, 75 percentile (quartiles)</a:t>
            </a:r>
          </a:p>
          <a:p>
            <a:pPr marL="744538" lvl="1" indent="-287338" algn="l">
              <a:lnSpc>
                <a:spcPct val="90000"/>
              </a:lnSpc>
              <a:spcBef>
                <a:spcPct val="25000"/>
              </a:spcBef>
              <a:spcAft>
                <a:spcPct val="20000"/>
              </a:spcAft>
              <a:buClr>
                <a:schemeClr val="bg2"/>
              </a:buClr>
              <a:buSzPct val="60000"/>
              <a:buFont typeface="Wingdings" pitchFamily="2" charset="2"/>
              <a:buChar char="u"/>
              <a:tabLst>
                <a:tab pos="1831975" algn="l"/>
              </a:tabLst>
            </a:pPr>
            <a:r>
              <a:rPr kumimoji="0" lang="en-US" sz="2000" dirty="0">
                <a:solidFill>
                  <a:srgbClr val="003366"/>
                </a:solidFill>
              </a:rPr>
              <a:t>Kurtosis</a:t>
            </a:r>
          </a:p>
        </p:txBody>
      </p:sp>
    </p:spTree>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4"/>
          <p:cNvSpPr>
            <a:spLocks noGrp="1"/>
          </p:cNvSpPr>
          <p:nvPr>
            <p:ph type="sldNum" sz="quarter" idx="10"/>
          </p:nvPr>
        </p:nvSpPr>
        <p:spPr/>
        <p:txBody>
          <a:bodyPr/>
          <a:lstStyle/>
          <a:p>
            <a:fld id="{777717B0-B102-4BEC-9757-338614C704C9}" type="slidenum">
              <a:rPr lang="en-US"/>
              <a:pPr/>
              <a:t>17</a:t>
            </a:fld>
            <a:endParaRPr lang="en-US"/>
          </a:p>
        </p:txBody>
      </p:sp>
      <p:sp>
        <p:nvSpPr>
          <p:cNvPr id="454664" name="Rectangle 8"/>
          <p:cNvSpPr>
            <a:spLocks noGrp="1" noChangeArrowheads="1"/>
          </p:cNvSpPr>
          <p:nvPr>
            <p:ph type="title"/>
          </p:nvPr>
        </p:nvSpPr>
        <p:spPr/>
        <p:txBody>
          <a:bodyPr/>
          <a:lstStyle/>
          <a:p>
            <a:r>
              <a:rPr lang="en-US"/>
              <a:t>Why descriptive summary statistics?</a:t>
            </a:r>
          </a:p>
        </p:txBody>
      </p:sp>
      <p:sp>
        <p:nvSpPr>
          <p:cNvPr id="454665" name="Rectangle 9"/>
          <p:cNvSpPr>
            <a:spLocks noGrp="1" noChangeArrowheads="1"/>
          </p:cNvSpPr>
          <p:nvPr>
            <p:ph type="body" sz="half" idx="1"/>
          </p:nvPr>
        </p:nvSpPr>
        <p:spPr>
          <a:xfrm>
            <a:off x="533400" y="1525588"/>
            <a:ext cx="8013700" cy="4570412"/>
          </a:xfrm>
        </p:spPr>
        <p:txBody>
          <a:bodyPr/>
          <a:lstStyle/>
          <a:p>
            <a:r>
              <a:rPr lang="en-US"/>
              <a:t>Quantitatively describe, summarize, and document data distribution</a:t>
            </a:r>
          </a:p>
          <a:p>
            <a:r>
              <a:rPr lang="en-US"/>
              <a:t>Communicate results to scientists, regulators, and public</a:t>
            </a:r>
          </a:p>
          <a:p>
            <a:pPr>
              <a:buFont typeface="Monotype Sorts" pitchFamily="2" charset="2"/>
              <a:buNone/>
            </a:pPr>
            <a:endParaRPr lang="en-US" b="1" i="1">
              <a:solidFill>
                <a:srgbClr val="A50021"/>
              </a:solidFill>
            </a:endParaRPr>
          </a:p>
          <a:p>
            <a:pPr>
              <a:buFont typeface="Monotype Sorts" pitchFamily="2" charset="2"/>
              <a:buNone/>
            </a:pPr>
            <a:endParaRPr lang="en-US" b="1" i="1">
              <a:solidFill>
                <a:srgbClr val="A50021"/>
              </a:solidFill>
            </a:endParaRPr>
          </a:p>
          <a:p>
            <a:pPr>
              <a:buFont typeface="Monotype Sorts" pitchFamily="2" charset="2"/>
              <a:buNone/>
            </a:pPr>
            <a:endParaRPr lang="en-US" b="1" i="1">
              <a:solidFill>
                <a:srgbClr val="A50021"/>
              </a:solidFill>
            </a:endParaRPr>
          </a:p>
          <a:p>
            <a:pPr>
              <a:buFont typeface="Monotype Sorts" pitchFamily="2" charset="2"/>
              <a:buNone/>
            </a:pPr>
            <a:endParaRPr lang="en-US" b="1" i="1">
              <a:solidFill>
                <a:srgbClr val="A50021"/>
              </a:solidFill>
            </a:endParaRPr>
          </a:p>
        </p:txBody>
      </p:sp>
      <p:grpSp>
        <p:nvGrpSpPr>
          <p:cNvPr id="752657" name="Group 4113"/>
          <p:cNvGrpSpPr>
            <a:grpSpLocks/>
          </p:cNvGrpSpPr>
          <p:nvPr/>
        </p:nvGrpSpPr>
        <p:grpSpPr bwMode="auto">
          <a:xfrm>
            <a:off x="146050" y="3463925"/>
            <a:ext cx="8874125" cy="2887663"/>
            <a:chOff x="170" y="2122"/>
            <a:chExt cx="5590" cy="1819"/>
          </a:xfrm>
        </p:grpSpPr>
        <p:grpSp>
          <p:nvGrpSpPr>
            <p:cNvPr id="752655" name="Group 4111"/>
            <p:cNvGrpSpPr>
              <a:grpSpLocks/>
            </p:cNvGrpSpPr>
            <p:nvPr/>
          </p:nvGrpSpPr>
          <p:grpSpPr bwMode="auto">
            <a:xfrm>
              <a:off x="286" y="2485"/>
              <a:ext cx="5274" cy="1189"/>
              <a:chOff x="286" y="2485"/>
              <a:chExt cx="5274" cy="1189"/>
            </a:xfrm>
          </p:grpSpPr>
          <p:grpSp>
            <p:nvGrpSpPr>
              <p:cNvPr id="752653" name="Group 4109"/>
              <p:cNvGrpSpPr>
                <a:grpSpLocks/>
              </p:cNvGrpSpPr>
              <p:nvPr/>
            </p:nvGrpSpPr>
            <p:grpSpPr bwMode="auto">
              <a:xfrm>
                <a:off x="286" y="2485"/>
                <a:ext cx="3255" cy="1189"/>
                <a:chOff x="286" y="2485"/>
                <a:chExt cx="3255" cy="1189"/>
              </a:xfrm>
            </p:grpSpPr>
            <p:sp>
              <p:nvSpPr>
                <p:cNvPr id="454669" name="Rectangle 13"/>
                <p:cNvSpPr>
                  <a:spLocks noChangeArrowheads="1"/>
                </p:cNvSpPr>
                <p:nvPr/>
              </p:nvSpPr>
              <p:spPr bwMode="auto">
                <a:xfrm>
                  <a:off x="509" y="2485"/>
                  <a:ext cx="3032" cy="1014"/>
                </a:xfrm>
                <a:prstGeom prst="rect">
                  <a:avLst/>
                </a:prstGeom>
                <a:noFill/>
                <a:ln w="12700">
                  <a:noFill/>
                  <a:miter lim="800000"/>
                  <a:headEnd/>
                  <a:tailEnd/>
                </a:ln>
                <a:effectLst/>
              </p:spPr>
              <p:txBody>
                <a:bodyPr wrap="none" anchor="ctr"/>
                <a:lstStyle/>
                <a:p>
                  <a:endParaRPr lang="en-US"/>
                </a:p>
              </p:txBody>
            </p:sp>
            <p:sp>
              <p:nvSpPr>
                <p:cNvPr id="454670" name="Line 14"/>
                <p:cNvSpPr>
                  <a:spLocks noChangeShapeType="1"/>
                </p:cNvSpPr>
                <p:nvPr/>
              </p:nvSpPr>
              <p:spPr bwMode="auto">
                <a:xfrm flipH="1">
                  <a:off x="629" y="3213"/>
                  <a:ext cx="22" cy="0"/>
                </a:xfrm>
                <a:prstGeom prst="line">
                  <a:avLst/>
                </a:prstGeom>
                <a:noFill/>
                <a:ln w="12700">
                  <a:solidFill>
                    <a:srgbClr val="000000"/>
                  </a:solidFill>
                  <a:round/>
                  <a:headEnd/>
                  <a:tailEnd/>
                </a:ln>
                <a:effectLst/>
              </p:spPr>
              <p:txBody>
                <a:bodyPr wrap="none" anchor="ctr"/>
                <a:lstStyle/>
                <a:p>
                  <a:endParaRPr lang="en-US"/>
                </a:p>
              </p:txBody>
            </p:sp>
            <p:sp>
              <p:nvSpPr>
                <p:cNvPr id="454671" name="Line 15"/>
                <p:cNvSpPr>
                  <a:spLocks noChangeShapeType="1"/>
                </p:cNvSpPr>
                <p:nvPr/>
              </p:nvSpPr>
              <p:spPr bwMode="auto">
                <a:xfrm flipH="1">
                  <a:off x="629" y="3007"/>
                  <a:ext cx="22" cy="0"/>
                </a:xfrm>
                <a:prstGeom prst="line">
                  <a:avLst/>
                </a:prstGeom>
                <a:noFill/>
                <a:ln w="12700">
                  <a:solidFill>
                    <a:srgbClr val="000000"/>
                  </a:solidFill>
                  <a:round/>
                  <a:headEnd/>
                  <a:tailEnd/>
                </a:ln>
                <a:effectLst/>
              </p:spPr>
              <p:txBody>
                <a:bodyPr wrap="none" anchor="ctr"/>
                <a:lstStyle/>
                <a:p>
                  <a:endParaRPr lang="en-US"/>
                </a:p>
              </p:txBody>
            </p:sp>
            <p:sp>
              <p:nvSpPr>
                <p:cNvPr id="454672" name="Line 16"/>
                <p:cNvSpPr>
                  <a:spLocks noChangeShapeType="1"/>
                </p:cNvSpPr>
                <p:nvPr/>
              </p:nvSpPr>
              <p:spPr bwMode="auto">
                <a:xfrm flipH="1">
                  <a:off x="629" y="2794"/>
                  <a:ext cx="22" cy="0"/>
                </a:xfrm>
                <a:prstGeom prst="line">
                  <a:avLst/>
                </a:prstGeom>
                <a:noFill/>
                <a:ln w="12700">
                  <a:solidFill>
                    <a:srgbClr val="000000"/>
                  </a:solidFill>
                  <a:round/>
                  <a:headEnd/>
                  <a:tailEnd/>
                </a:ln>
                <a:effectLst/>
              </p:spPr>
              <p:txBody>
                <a:bodyPr wrap="none" anchor="ctr"/>
                <a:lstStyle/>
                <a:p>
                  <a:endParaRPr lang="en-US"/>
                </a:p>
              </p:txBody>
            </p:sp>
            <p:sp>
              <p:nvSpPr>
                <p:cNvPr id="454673" name="Line 17"/>
                <p:cNvSpPr>
                  <a:spLocks noChangeShapeType="1"/>
                </p:cNvSpPr>
                <p:nvPr/>
              </p:nvSpPr>
              <p:spPr bwMode="auto">
                <a:xfrm flipH="1">
                  <a:off x="629" y="2588"/>
                  <a:ext cx="22" cy="0"/>
                </a:xfrm>
                <a:prstGeom prst="line">
                  <a:avLst/>
                </a:prstGeom>
                <a:noFill/>
                <a:ln w="12700">
                  <a:solidFill>
                    <a:srgbClr val="000000"/>
                  </a:solidFill>
                  <a:round/>
                  <a:headEnd/>
                  <a:tailEnd/>
                </a:ln>
                <a:effectLst/>
              </p:spPr>
              <p:txBody>
                <a:bodyPr wrap="none" anchor="ctr"/>
                <a:lstStyle/>
                <a:p>
                  <a:endParaRPr lang="en-US"/>
                </a:p>
              </p:txBody>
            </p:sp>
            <p:sp>
              <p:nvSpPr>
                <p:cNvPr id="454674" name="Line 18"/>
                <p:cNvSpPr>
                  <a:spLocks noChangeShapeType="1"/>
                </p:cNvSpPr>
                <p:nvPr/>
              </p:nvSpPr>
              <p:spPr bwMode="auto">
                <a:xfrm flipH="1">
                  <a:off x="626" y="3394"/>
                  <a:ext cx="22" cy="0"/>
                </a:xfrm>
                <a:prstGeom prst="line">
                  <a:avLst/>
                </a:prstGeom>
                <a:noFill/>
                <a:ln w="12700">
                  <a:solidFill>
                    <a:srgbClr val="000000"/>
                  </a:solidFill>
                  <a:round/>
                  <a:headEnd/>
                  <a:tailEnd/>
                </a:ln>
                <a:effectLst/>
              </p:spPr>
              <p:txBody>
                <a:bodyPr wrap="none" anchor="ctr"/>
                <a:lstStyle/>
                <a:p>
                  <a:endParaRPr lang="en-US"/>
                </a:p>
              </p:txBody>
            </p:sp>
            <p:sp>
              <p:nvSpPr>
                <p:cNvPr id="454675" name="Rectangle 19"/>
                <p:cNvSpPr>
                  <a:spLocks noChangeArrowheads="1"/>
                </p:cNvSpPr>
                <p:nvPr/>
              </p:nvSpPr>
              <p:spPr bwMode="auto">
                <a:xfrm>
                  <a:off x="396" y="3335"/>
                  <a:ext cx="234" cy="171"/>
                </a:xfrm>
                <a:prstGeom prst="rect">
                  <a:avLst/>
                </a:prstGeom>
                <a:noFill/>
                <a:ln w="12700">
                  <a:noFill/>
                  <a:miter lim="800000"/>
                  <a:headEnd/>
                  <a:tailEnd/>
                </a:ln>
                <a:effectLst/>
              </p:spPr>
              <p:txBody>
                <a:bodyPr wrap="none" lIns="90488" tIns="44450" rIns="90488" bIns="44450">
                  <a:spAutoFit/>
                </a:bodyPr>
                <a:lstStyle/>
                <a:p>
                  <a:pPr algn="l"/>
                  <a:r>
                    <a:rPr kumimoji="0" lang="en-US">
                      <a:solidFill>
                        <a:srgbClr val="000000"/>
                      </a:solidFill>
                      <a:latin typeface="Times New Roman" pitchFamily="18" charset="0"/>
                    </a:rPr>
                    <a:t>0.0</a:t>
                  </a:r>
                </a:p>
              </p:txBody>
            </p:sp>
            <p:sp>
              <p:nvSpPr>
                <p:cNvPr id="454679" name="Rectangle 23"/>
                <p:cNvSpPr>
                  <a:spLocks noChangeArrowheads="1"/>
                </p:cNvSpPr>
                <p:nvPr/>
              </p:nvSpPr>
              <p:spPr bwMode="auto">
                <a:xfrm>
                  <a:off x="286" y="2520"/>
                  <a:ext cx="353" cy="248"/>
                </a:xfrm>
                <a:prstGeom prst="rect">
                  <a:avLst/>
                </a:prstGeom>
                <a:noFill/>
                <a:ln w="12700">
                  <a:noFill/>
                  <a:miter lim="800000"/>
                  <a:headEnd/>
                  <a:tailEnd/>
                </a:ln>
                <a:effectLst/>
              </p:spPr>
              <p:txBody>
                <a:bodyPr wrap="none" lIns="90488" tIns="44450" rIns="90488" bIns="44450">
                  <a:spAutoFit/>
                </a:bodyPr>
                <a:lstStyle/>
                <a:p>
                  <a:pPr algn="l"/>
                  <a:r>
                    <a:rPr kumimoji="0" lang="en-US" sz="2000" b="1" i="1">
                      <a:solidFill>
                        <a:srgbClr val="000000"/>
                      </a:solidFill>
                      <a:latin typeface="Times New Roman" pitchFamily="18" charset="0"/>
                    </a:rPr>
                    <a:t>f(x)</a:t>
                  </a:r>
                </a:p>
              </p:txBody>
            </p:sp>
            <p:sp>
              <p:nvSpPr>
                <p:cNvPr id="454680" name="Line 24"/>
                <p:cNvSpPr>
                  <a:spLocks noChangeShapeType="1"/>
                </p:cNvSpPr>
                <p:nvPr/>
              </p:nvSpPr>
              <p:spPr bwMode="auto">
                <a:xfrm flipV="1">
                  <a:off x="662" y="2537"/>
                  <a:ext cx="0" cy="882"/>
                </a:xfrm>
                <a:prstGeom prst="line">
                  <a:avLst/>
                </a:prstGeom>
                <a:noFill/>
                <a:ln w="12700">
                  <a:solidFill>
                    <a:srgbClr val="000000"/>
                  </a:solidFill>
                  <a:round/>
                  <a:headEnd/>
                  <a:tailEnd/>
                </a:ln>
                <a:effectLst/>
              </p:spPr>
              <p:txBody>
                <a:bodyPr wrap="none" anchor="ctr"/>
                <a:lstStyle/>
                <a:p>
                  <a:endParaRPr lang="en-US"/>
                </a:p>
              </p:txBody>
            </p:sp>
            <p:sp>
              <p:nvSpPr>
                <p:cNvPr id="454681" name="Line 25"/>
                <p:cNvSpPr>
                  <a:spLocks noChangeShapeType="1"/>
                </p:cNvSpPr>
                <p:nvPr/>
              </p:nvSpPr>
              <p:spPr bwMode="auto">
                <a:xfrm flipH="1">
                  <a:off x="643" y="3424"/>
                  <a:ext cx="2858" cy="0"/>
                </a:xfrm>
                <a:prstGeom prst="line">
                  <a:avLst/>
                </a:prstGeom>
                <a:noFill/>
                <a:ln w="12700">
                  <a:solidFill>
                    <a:srgbClr val="000000"/>
                  </a:solidFill>
                  <a:round/>
                  <a:headEnd/>
                  <a:tailEnd/>
                </a:ln>
                <a:effectLst/>
              </p:spPr>
              <p:txBody>
                <a:bodyPr wrap="none" anchor="ctr"/>
                <a:lstStyle/>
                <a:p>
                  <a:endParaRPr lang="en-US"/>
                </a:p>
              </p:txBody>
            </p:sp>
            <p:sp>
              <p:nvSpPr>
                <p:cNvPr id="454682" name="Line 26"/>
                <p:cNvSpPr>
                  <a:spLocks noChangeShapeType="1"/>
                </p:cNvSpPr>
                <p:nvPr/>
              </p:nvSpPr>
              <p:spPr bwMode="auto">
                <a:xfrm>
                  <a:off x="664" y="3424"/>
                  <a:ext cx="0" cy="24"/>
                </a:xfrm>
                <a:prstGeom prst="line">
                  <a:avLst/>
                </a:prstGeom>
                <a:noFill/>
                <a:ln w="12700">
                  <a:solidFill>
                    <a:srgbClr val="000000"/>
                  </a:solidFill>
                  <a:round/>
                  <a:headEnd/>
                  <a:tailEnd/>
                </a:ln>
                <a:effectLst/>
              </p:spPr>
              <p:txBody>
                <a:bodyPr wrap="none" anchor="ctr"/>
                <a:lstStyle/>
                <a:p>
                  <a:endParaRPr lang="en-US"/>
                </a:p>
              </p:txBody>
            </p:sp>
            <p:sp>
              <p:nvSpPr>
                <p:cNvPr id="454683" name="Line 27"/>
                <p:cNvSpPr>
                  <a:spLocks noChangeShapeType="1"/>
                </p:cNvSpPr>
                <p:nvPr/>
              </p:nvSpPr>
              <p:spPr bwMode="auto">
                <a:xfrm>
                  <a:off x="1373" y="3424"/>
                  <a:ext cx="0" cy="24"/>
                </a:xfrm>
                <a:prstGeom prst="line">
                  <a:avLst/>
                </a:prstGeom>
                <a:noFill/>
                <a:ln w="12700">
                  <a:solidFill>
                    <a:srgbClr val="000000"/>
                  </a:solidFill>
                  <a:round/>
                  <a:headEnd/>
                  <a:tailEnd/>
                </a:ln>
                <a:effectLst/>
              </p:spPr>
              <p:txBody>
                <a:bodyPr wrap="none" anchor="ctr"/>
                <a:lstStyle/>
                <a:p>
                  <a:endParaRPr lang="en-US"/>
                </a:p>
              </p:txBody>
            </p:sp>
            <p:sp>
              <p:nvSpPr>
                <p:cNvPr id="454684" name="Line 28"/>
                <p:cNvSpPr>
                  <a:spLocks noChangeShapeType="1"/>
                </p:cNvSpPr>
                <p:nvPr/>
              </p:nvSpPr>
              <p:spPr bwMode="auto">
                <a:xfrm>
                  <a:off x="2077" y="3424"/>
                  <a:ext cx="0" cy="24"/>
                </a:xfrm>
                <a:prstGeom prst="line">
                  <a:avLst/>
                </a:prstGeom>
                <a:noFill/>
                <a:ln w="12700">
                  <a:solidFill>
                    <a:srgbClr val="000000"/>
                  </a:solidFill>
                  <a:round/>
                  <a:headEnd/>
                  <a:tailEnd/>
                </a:ln>
                <a:effectLst/>
              </p:spPr>
              <p:txBody>
                <a:bodyPr wrap="none" anchor="ctr"/>
                <a:lstStyle/>
                <a:p>
                  <a:endParaRPr lang="en-US"/>
                </a:p>
              </p:txBody>
            </p:sp>
            <p:sp>
              <p:nvSpPr>
                <p:cNvPr id="454685" name="Line 29"/>
                <p:cNvSpPr>
                  <a:spLocks noChangeShapeType="1"/>
                </p:cNvSpPr>
                <p:nvPr/>
              </p:nvSpPr>
              <p:spPr bwMode="auto">
                <a:xfrm>
                  <a:off x="2779" y="3424"/>
                  <a:ext cx="0" cy="24"/>
                </a:xfrm>
                <a:prstGeom prst="line">
                  <a:avLst/>
                </a:prstGeom>
                <a:noFill/>
                <a:ln w="12700">
                  <a:solidFill>
                    <a:srgbClr val="000000"/>
                  </a:solidFill>
                  <a:round/>
                  <a:headEnd/>
                  <a:tailEnd/>
                </a:ln>
                <a:effectLst/>
              </p:spPr>
              <p:txBody>
                <a:bodyPr wrap="none" anchor="ctr"/>
                <a:lstStyle/>
                <a:p>
                  <a:endParaRPr lang="en-US"/>
                </a:p>
              </p:txBody>
            </p:sp>
            <p:sp>
              <p:nvSpPr>
                <p:cNvPr id="454686" name="Rectangle 30"/>
                <p:cNvSpPr>
                  <a:spLocks noChangeArrowheads="1"/>
                </p:cNvSpPr>
                <p:nvPr/>
              </p:nvSpPr>
              <p:spPr bwMode="auto">
                <a:xfrm>
                  <a:off x="584" y="3442"/>
                  <a:ext cx="162" cy="171"/>
                </a:xfrm>
                <a:prstGeom prst="rect">
                  <a:avLst/>
                </a:prstGeom>
                <a:noFill/>
                <a:ln w="12700">
                  <a:noFill/>
                  <a:miter lim="800000"/>
                  <a:headEnd/>
                  <a:tailEnd/>
                </a:ln>
                <a:effectLst/>
              </p:spPr>
              <p:txBody>
                <a:bodyPr wrap="none" lIns="90488" tIns="44450" rIns="90488" bIns="44450">
                  <a:spAutoFit/>
                </a:bodyPr>
                <a:lstStyle/>
                <a:p>
                  <a:pPr algn="l"/>
                  <a:r>
                    <a:rPr kumimoji="0" lang="en-US">
                      <a:solidFill>
                        <a:srgbClr val="000000"/>
                      </a:solidFill>
                      <a:latin typeface="Times New Roman" pitchFamily="18" charset="0"/>
                    </a:rPr>
                    <a:t>0</a:t>
                  </a:r>
                </a:p>
              </p:txBody>
            </p:sp>
            <p:sp>
              <p:nvSpPr>
                <p:cNvPr id="454687" name="Rectangle 31"/>
                <p:cNvSpPr>
                  <a:spLocks noChangeArrowheads="1"/>
                </p:cNvSpPr>
                <p:nvPr/>
              </p:nvSpPr>
              <p:spPr bwMode="auto">
                <a:xfrm>
                  <a:off x="1290" y="3442"/>
                  <a:ext cx="210" cy="171"/>
                </a:xfrm>
                <a:prstGeom prst="rect">
                  <a:avLst/>
                </a:prstGeom>
                <a:noFill/>
                <a:ln w="12700">
                  <a:noFill/>
                  <a:miter lim="800000"/>
                  <a:headEnd/>
                  <a:tailEnd/>
                </a:ln>
                <a:effectLst/>
              </p:spPr>
              <p:txBody>
                <a:bodyPr wrap="none" lIns="90488" tIns="44450" rIns="90488" bIns="44450">
                  <a:spAutoFit/>
                </a:bodyPr>
                <a:lstStyle/>
                <a:p>
                  <a:pPr algn="l"/>
                  <a:r>
                    <a:rPr kumimoji="0" lang="en-US">
                      <a:solidFill>
                        <a:srgbClr val="000000"/>
                      </a:solidFill>
                      <a:latin typeface="Times New Roman" pitchFamily="18" charset="0"/>
                    </a:rPr>
                    <a:t>10</a:t>
                  </a:r>
                </a:p>
              </p:txBody>
            </p:sp>
            <p:sp>
              <p:nvSpPr>
                <p:cNvPr id="454688" name="Rectangle 32"/>
                <p:cNvSpPr>
                  <a:spLocks noChangeArrowheads="1"/>
                </p:cNvSpPr>
                <p:nvPr/>
              </p:nvSpPr>
              <p:spPr bwMode="auto">
                <a:xfrm>
                  <a:off x="1995" y="3442"/>
                  <a:ext cx="210" cy="171"/>
                </a:xfrm>
                <a:prstGeom prst="rect">
                  <a:avLst/>
                </a:prstGeom>
                <a:noFill/>
                <a:ln w="12700">
                  <a:noFill/>
                  <a:miter lim="800000"/>
                  <a:headEnd/>
                  <a:tailEnd/>
                </a:ln>
                <a:effectLst/>
              </p:spPr>
              <p:txBody>
                <a:bodyPr wrap="none" lIns="90488" tIns="44450" rIns="90488" bIns="44450">
                  <a:spAutoFit/>
                </a:bodyPr>
                <a:lstStyle/>
                <a:p>
                  <a:pPr algn="l"/>
                  <a:r>
                    <a:rPr kumimoji="0" lang="en-US">
                      <a:solidFill>
                        <a:srgbClr val="000000"/>
                      </a:solidFill>
                      <a:latin typeface="Times New Roman" pitchFamily="18" charset="0"/>
                    </a:rPr>
                    <a:t>20</a:t>
                  </a:r>
                </a:p>
              </p:txBody>
            </p:sp>
            <p:sp>
              <p:nvSpPr>
                <p:cNvPr id="454689" name="Rectangle 33"/>
                <p:cNvSpPr>
                  <a:spLocks noChangeArrowheads="1"/>
                </p:cNvSpPr>
                <p:nvPr/>
              </p:nvSpPr>
              <p:spPr bwMode="auto">
                <a:xfrm>
                  <a:off x="2697" y="3442"/>
                  <a:ext cx="210" cy="171"/>
                </a:xfrm>
                <a:prstGeom prst="rect">
                  <a:avLst/>
                </a:prstGeom>
                <a:noFill/>
                <a:ln w="12700">
                  <a:noFill/>
                  <a:miter lim="800000"/>
                  <a:headEnd/>
                  <a:tailEnd/>
                </a:ln>
                <a:effectLst/>
              </p:spPr>
              <p:txBody>
                <a:bodyPr wrap="none" lIns="90488" tIns="44450" rIns="90488" bIns="44450">
                  <a:spAutoFit/>
                </a:bodyPr>
                <a:lstStyle/>
                <a:p>
                  <a:pPr algn="l"/>
                  <a:r>
                    <a:rPr kumimoji="0" lang="en-US">
                      <a:solidFill>
                        <a:srgbClr val="000000"/>
                      </a:solidFill>
                      <a:latin typeface="Times New Roman" pitchFamily="18" charset="0"/>
                    </a:rPr>
                    <a:t>30</a:t>
                  </a:r>
                </a:p>
              </p:txBody>
            </p:sp>
            <p:sp>
              <p:nvSpPr>
                <p:cNvPr id="454690" name="Freeform 34"/>
                <p:cNvSpPr>
                  <a:spLocks/>
                </p:cNvSpPr>
                <p:nvPr/>
              </p:nvSpPr>
              <p:spPr bwMode="auto">
                <a:xfrm>
                  <a:off x="690" y="2595"/>
                  <a:ext cx="2799" cy="823"/>
                </a:xfrm>
                <a:custGeom>
                  <a:avLst/>
                  <a:gdLst/>
                  <a:ahLst/>
                  <a:cxnLst>
                    <a:cxn ang="0">
                      <a:pos x="16" y="888"/>
                    </a:cxn>
                    <a:cxn ang="0">
                      <a:pos x="56" y="824"/>
                    </a:cxn>
                    <a:cxn ang="0">
                      <a:pos x="93" y="672"/>
                    </a:cxn>
                    <a:cxn ang="0">
                      <a:pos x="129" y="480"/>
                    </a:cxn>
                    <a:cxn ang="0">
                      <a:pos x="169" y="312"/>
                    </a:cxn>
                    <a:cxn ang="0">
                      <a:pos x="205" y="176"/>
                    </a:cxn>
                    <a:cxn ang="0">
                      <a:pos x="242" y="88"/>
                    </a:cxn>
                    <a:cxn ang="0">
                      <a:pos x="278" y="24"/>
                    </a:cxn>
                    <a:cxn ang="0">
                      <a:pos x="318" y="0"/>
                    </a:cxn>
                    <a:cxn ang="0">
                      <a:pos x="355" y="0"/>
                    </a:cxn>
                    <a:cxn ang="0">
                      <a:pos x="391" y="8"/>
                    </a:cxn>
                    <a:cxn ang="0">
                      <a:pos x="431" y="40"/>
                    </a:cxn>
                    <a:cxn ang="0">
                      <a:pos x="467" y="72"/>
                    </a:cxn>
                    <a:cxn ang="0">
                      <a:pos x="504" y="112"/>
                    </a:cxn>
                    <a:cxn ang="0">
                      <a:pos x="544" y="152"/>
                    </a:cxn>
                    <a:cxn ang="0">
                      <a:pos x="596" y="224"/>
                    </a:cxn>
                    <a:cxn ang="0">
                      <a:pos x="633" y="264"/>
                    </a:cxn>
                    <a:cxn ang="0">
                      <a:pos x="673" y="304"/>
                    </a:cxn>
                    <a:cxn ang="0">
                      <a:pos x="709" y="344"/>
                    </a:cxn>
                    <a:cxn ang="0">
                      <a:pos x="745" y="384"/>
                    </a:cxn>
                    <a:cxn ang="0">
                      <a:pos x="782" y="416"/>
                    </a:cxn>
                    <a:cxn ang="0">
                      <a:pos x="822" y="448"/>
                    </a:cxn>
                    <a:cxn ang="0">
                      <a:pos x="858" y="480"/>
                    </a:cxn>
                    <a:cxn ang="0">
                      <a:pos x="894" y="520"/>
                    </a:cxn>
                    <a:cxn ang="0">
                      <a:pos x="935" y="544"/>
                    </a:cxn>
                    <a:cxn ang="0">
                      <a:pos x="971" y="568"/>
                    </a:cxn>
                    <a:cxn ang="0">
                      <a:pos x="1007" y="592"/>
                    </a:cxn>
                    <a:cxn ang="0">
                      <a:pos x="1043" y="608"/>
                    </a:cxn>
                    <a:cxn ang="0">
                      <a:pos x="1084" y="632"/>
                    </a:cxn>
                    <a:cxn ang="0">
                      <a:pos x="1120" y="656"/>
                    </a:cxn>
                    <a:cxn ang="0">
                      <a:pos x="1156" y="672"/>
                    </a:cxn>
                    <a:cxn ang="0">
                      <a:pos x="1197" y="688"/>
                    </a:cxn>
                    <a:cxn ang="0">
                      <a:pos x="1233" y="704"/>
                    </a:cxn>
                    <a:cxn ang="0">
                      <a:pos x="1269" y="712"/>
                    </a:cxn>
                    <a:cxn ang="0">
                      <a:pos x="1305" y="728"/>
                    </a:cxn>
                    <a:cxn ang="0">
                      <a:pos x="1346" y="736"/>
                    </a:cxn>
                    <a:cxn ang="0">
                      <a:pos x="1382" y="744"/>
                    </a:cxn>
                    <a:cxn ang="0">
                      <a:pos x="1418" y="760"/>
                    </a:cxn>
                    <a:cxn ang="0">
                      <a:pos x="1458" y="768"/>
                    </a:cxn>
                    <a:cxn ang="0">
                      <a:pos x="1495" y="776"/>
                    </a:cxn>
                    <a:cxn ang="0">
                      <a:pos x="1531" y="784"/>
                    </a:cxn>
                    <a:cxn ang="0">
                      <a:pos x="1567" y="784"/>
                    </a:cxn>
                    <a:cxn ang="0">
                      <a:pos x="1608" y="792"/>
                    </a:cxn>
                    <a:cxn ang="0">
                      <a:pos x="1644" y="808"/>
                    </a:cxn>
                    <a:cxn ang="0">
                      <a:pos x="1680" y="816"/>
                    </a:cxn>
                    <a:cxn ang="0">
                      <a:pos x="1720" y="816"/>
                    </a:cxn>
                    <a:cxn ang="0">
                      <a:pos x="1757" y="824"/>
                    </a:cxn>
                    <a:cxn ang="0">
                      <a:pos x="1793" y="824"/>
                    </a:cxn>
                    <a:cxn ang="0">
                      <a:pos x="1833" y="832"/>
                    </a:cxn>
                    <a:cxn ang="0">
                      <a:pos x="1869" y="832"/>
                    </a:cxn>
                    <a:cxn ang="0">
                      <a:pos x="1906" y="840"/>
                    </a:cxn>
                    <a:cxn ang="0">
                      <a:pos x="1942" y="840"/>
                    </a:cxn>
                    <a:cxn ang="0">
                      <a:pos x="1982" y="848"/>
                    </a:cxn>
                    <a:cxn ang="0">
                      <a:pos x="2018" y="848"/>
                    </a:cxn>
                    <a:cxn ang="0">
                      <a:pos x="2055" y="848"/>
                    </a:cxn>
                    <a:cxn ang="0">
                      <a:pos x="2095" y="856"/>
                    </a:cxn>
                    <a:cxn ang="0">
                      <a:pos x="2131" y="856"/>
                    </a:cxn>
                    <a:cxn ang="0">
                      <a:pos x="2168" y="856"/>
                    </a:cxn>
                    <a:cxn ang="0">
                      <a:pos x="2204" y="856"/>
                    </a:cxn>
                    <a:cxn ang="0">
                      <a:pos x="2244" y="864"/>
                    </a:cxn>
                    <a:cxn ang="0">
                      <a:pos x="2280" y="864"/>
                    </a:cxn>
                    <a:cxn ang="0">
                      <a:pos x="2317" y="864"/>
                    </a:cxn>
                    <a:cxn ang="0">
                      <a:pos x="2353" y="864"/>
                    </a:cxn>
                  </a:cxnLst>
                  <a:rect l="0" t="0" r="r" b="b"/>
                  <a:pathLst>
                    <a:path w="2374" h="889">
                      <a:moveTo>
                        <a:pt x="0" y="888"/>
                      </a:moveTo>
                      <a:lnTo>
                        <a:pt x="16" y="888"/>
                      </a:lnTo>
                      <a:lnTo>
                        <a:pt x="40" y="864"/>
                      </a:lnTo>
                      <a:lnTo>
                        <a:pt x="56" y="824"/>
                      </a:lnTo>
                      <a:lnTo>
                        <a:pt x="77" y="752"/>
                      </a:lnTo>
                      <a:lnTo>
                        <a:pt x="93" y="672"/>
                      </a:lnTo>
                      <a:lnTo>
                        <a:pt x="109" y="576"/>
                      </a:lnTo>
                      <a:lnTo>
                        <a:pt x="129" y="480"/>
                      </a:lnTo>
                      <a:lnTo>
                        <a:pt x="145" y="400"/>
                      </a:lnTo>
                      <a:lnTo>
                        <a:pt x="169" y="312"/>
                      </a:lnTo>
                      <a:lnTo>
                        <a:pt x="185" y="248"/>
                      </a:lnTo>
                      <a:lnTo>
                        <a:pt x="205" y="176"/>
                      </a:lnTo>
                      <a:lnTo>
                        <a:pt x="222" y="128"/>
                      </a:lnTo>
                      <a:lnTo>
                        <a:pt x="242" y="88"/>
                      </a:lnTo>
                      <a:lnTo>
                        <a:pt x="258" y="56"/>
                      </a:lnTo>
                      <a:lnTo>
                        <a:pt x="278" y="24"/>
                      </a:lnTo>
                      <a:lnTo>
                        <a:pt x="298" y="8"/>
                      </a:lnTo>
                      <a:lnTo>
                        <a:pt x="318" y="0"/>
                      </a:lnTo>
                      <a:lnTo>
                        <a:pt x="334" y="0"/>
                      </a:lnTo>
                      <a:lnTo>
                        <a:pt x="355" y="0"/>
                      </a:lnTo>
                      <a:lnTo>
                        <a:pt x="371" y="0"/>
                      </a:lnTo>
                      <a:lnTo>
                        <a:pt x="391" y="8"/>
                      </a:lnTo>
                      <a:lnTo>
                        <a:pt x="407" y="24"/>
                      </a:lnTo>
                      <a:lnTo>
                        <a:pt x="431" y="40"/>
                      </a:lnTo>
                      <a:lnTo>
                        <a:pt x="447" y="56"/>
                      </a:lnTo>
                      <a:lnTo>
                        <a:pt x="467" y="72"/>
                      </a:lnTo>
                      <a:lnTo>
                        <a:pt x="483" y="88"/>
                      </a:lnTo>
                      <a:lnTo>
                        <a:pt x="504" y="112"/>
                      </a:lnTo>
                      <a:lnTo>
                        <a:pt x="520" y="128"/>
                      </a:lnTo>
                      <a:lnTo>
                        <a:pt x="544" y="152"/>
                      </a:lnTo>
                      <a:lnTo>
                        <a:pt x="560" y="168"/>
                      </a:lnTo>
                      <a:lnTo>
                        <a:pt x="596" y="224"/>
                      </a:lnTo>
                      <a:lnTo>
                        <a:pt x="616" y="240"/>
                      </a:lnTo>
                      <a:lnTo>
                        <a:pt x="633" y="264"/>
                      </a:lnTo>
                      <a:lnTo>
                        <a:pt x="653" y="280"/>
                      </a:lnTo>
                      <a:lnTo>
                        <a:pt x="673" y="304"/>
                      </a:lnTo>
                      <a:lnTo>
                        <a:pt x="693" y="320"/>
                      </a:lnTo>
                      <a:lnTo>
                        <a:pt x="709" y="344"/>
                      </a:lnTo>
                      <a:lnTo>
                        <a:pt x="729" y="368"/>
                      </a:lnTo>
                      <a:lnTo>
                        <a:pt x="745" y="384"/>
                      </a:lnTo>
                      <a:lnTo>
                        <a:pt x="765" y="400"/>
                      </a:lnTo>
                      <a:lnTo>
                        <a:pt x="782" y="416"/>
                      </a:lnTo>
                      <a:lnTo>
                        <a:pt x="806" y="432"/>
                      </a:lnTo>
                      <a:lnTo>
                        <a:pt x="822" y="448"/>
                      </a:lnTo>
                      <a:lnTo>
                        <a:pt x="842" y="464"/>
                      </a:lnTo>
                      <a:lnTo>
                        <a:pt x="858" y="480"/>
                      </a:lnTo>
                      <a:lnTo>
                        <a:pt x="878" y="504"/>
                      </a:lnTo>
                      <a:lnTo>
                        <a:pt x="894" y="520"/>
                      </a:lnTo>
                      <a:lnTo>
                        <a:pt x="915" y="528"/>
                      </a:lnTo>
                      <a:lnTo>
                        <a:pt x="935" y="544"/>
                      </a:lnTo>
                      <a:lnTo>
                        <a:pt x="955" y="552"/>
                      </a:lnTo>
                      <a:lnTo>
                        <a:pt x="971" y="568"/>
                      </a:lnTo>
                      <a:lnTo>
                        <a:pt x="991" y="576"/>
                      </a:lnTo>
                      <a:lnTo>
                        <a:pt x="1007" y="592"/>
                      </a:lnTo>
                      <a:lnTo>
                        <a:pt x="1027" y="600"/>
                      </a:lnTo>
                      <a:lnTo>
                        <a:pt x="1043" y="608"/>
                      </a:lnTo>
                      <a:lnTo>
                        <a:pt x="1068" y="616"/>
                      </a:lnTo>
                      <a:lnTo>
                        <a:pt x="1084" y="632"/>
                      </a:lnTo>
                      <a:lnTo>
                        <a:pt x="1104" y="648"/>
                      </a:lnTo>
                      <a:lnTo>
                        <a:pt x="1120" y="656"/>
                      </a:lnTo>
                      <a:lnTo>
                        <a:pt x="1140" y="664"/>
                      </a:lnTo>
                      <a:lnTo>
                        <a:pt x="1156" y="672"/>
                      </a:lnTo>
                      <a:lnTo>
                        <a:pt x="1176" y="680"/>
                      </a:lnTo>
                      <a:lnTo>
                        <a:pt x="1197" y="688"/>
                      </a:lnTo>
                      <a:lnTo>
                        <a:pt x="1217" y="696"/>
                      </a:lnTo>
                      <a:lnTo>
                        <a:pt x="1233" y="704"/>
                      </a:lnTo>
                      <a:lnTo>
                        <a:pt x="1249" y="704"/>
                      </a:lnTo>
                      <a:lnTo>
                        <a:pt x="1269" y="712"/>
                      </a:lnTo>
                      <a:lnTo>
                        <a:pt x="1285" y="720"/>
                      </a:lnTo>
                      <a:lnTo>
                        <a:pt x="1305" y="728"/>
                      </a:lnTo>
                      <a:lnTo>
                        <a:pt x="1325" y="728"/>
                      </a:lnTo>
                      <a:lnTo>
                        <a:pt x="1346" y="736"/>
                      </a:lnTo>
                      <a:lnTo>
                        <a:pt x="1362" y="744"/>
                      </a:lnTo>
                      <a:lnTo>
                        <a:pt x="1382" y="744"/>
                      </a:lnTo>
                      <a:lnTo>
                        <a:pt x="1398" y="752"/>
                      </a:lnTo>
                      <a:lnTo>
                        <a:pt x="1418" y="760"/>
                      </a:lnTo>
                      <a:lnTo>
                        <a:pt x="1434" y="760"/>
                      </a:lnTo>
                      <a:lnTo>
                        <a:pt x="1458" y="768"/>
                      </a:lnTo>
                      <a:lnTo>
                        <a:pt x="1475" y="768"/>
                      </a:lnTo>
                      <a:lnTo>
                        <a:pt x="1495" y="776"/>
                      </a:lnTo>
                      <a:lnTo>
                        <a:pt x="1511" y="776"/>
                      </a:lnTo>
                      <a:lnTo>
                        <a:pt x="1531" y="784"/>
                      </a:lnTo>
                      <a:lnTo>
                        <a:pt x="1547" y="784"/>
                      </a:lnTo>
                      <a:lnTo>
                        <a:pt x="1567" y="784"/>
                      </a:lnTo>
                      <a:lnTo>
                        <a:pt x="1587" y="792"/>
                      </a:lnTo>
                      <a:lnTo>
                        <a:pt x="1608" y="792"/>
                      </a:lnTo>
                      <a:lnTo>
                        <a:pt x="1624" y="808"/>
                      </a:lnTo>
                      <a:lnTo>
                        <a:pt x="1644" y="808"/>
                      </a:lnTo>
                      <a:lnTo>
                        <a:pt x="1660" y="808"/>
                      </a:lnTo>
                      <a:lnTo>
                        <a:pt x="1680" y="816"/>
                      </a:lnTo>
                      <a:lnTo>
                        <a:pt x="1696" y="816"/>
                      </a:lnTo>
                      <a:lnTo>
                        <a:pt x="1720" y="816"/>
                      </a:lnTo>
                      <a:lnTo>
                        <a:pt x="1736" y="824"/>
                      </a:lnTo>
                      <a:lnTo>
                        <a:pt x="1757" y="824"/>
                      </a:lnTo>
                      <a:lnTo>
                        <a:pt x="1773" y="824"/>
                      </a:lnTo>
                      <a:lnTo>
                        <a:pt x="1793" y="824"/>
                      </a:lnTo>
                      <a:lnTo>
                        <a:pt x="1809" y="832"/>
                      </a:lnTo>
                      <a:lnTo>
                        <a:pt x="1833" y="832"/>
                      </a:lnTo>
                      <a:lnTo>
                        <a:pt x="1849" y="832"/>
                      </a:lnTo>
                      <a:lnTo>
                        <a:pt x="1869" y="832"/>
                      </a:lnTo>
                      <a:lnTo>
                        <a:pt x="1886" y="840"/>
                      </a:lnTo>
                      <a:lnTo>
                        <a:pt x="1906" y="840"/>
                      </a:lnTo>
                      <a:lnTo>
                        <a:pt x="1922" y="840"/>
                      </a:lnTo>
                      <a:lnTo>
                        <a:pt x="1942" y="840"/>
                      </a:lnTo>
                      <a:lnTo>
                        <a:pt x="1962" y="840"/>
                      </a:lnTo>
                      <a:lnTo>
                        <a:pt x="1982" y="848"/>
                      </a:lnTo>
                      <a:lnTo>
                        <a:pt x="1998" y="848"/>
                      </a:lnTo>
                      <a:lnTo>
                        <a:pt x="2018" y="848"/>
                      </a:lnTo>
                      <a:lnTo>
                        <a:pt x="2035" y="848"/>
                      </a:lnTo>
                      <a:lnTo>
                        <a:pt x="2055" y="848"/>
                      </a:lnTo>
                      <a:lnTo>
                        <a:pt x="2071" y="856"/>
                      </a:lnTo>
                      <a:lnTo>
                        <a:pt x="2095" y="856"/>
                      </a:lnTo>
                      <a:lnTo>
                        <a:pt x="2111" y="856"/>
                      </a:lnTo>
                      <a:lnTo>
                        <a:pt x="2131" y="856"/>
                      </a:lnTo>
                      <a:lnTo>
                        <a:pt x="2147" y="856"/>
                      </a:lnTo>
                      <a:lnTo>
                        <a:pt x="2168" y="856"/>
                      </a:lnTo>
                      <a:lnTo>
                        <a:pt x="2184" y="856"/>
                      </a:lnTo>
                      <a:lnTo>
                        <a:pt x="2204" y="856"/>
                      </a:lnTo>
                      <a:lnTo>
                        <a:pt x="2224" y="864"/>
                      </a:lnTo>
                      <a:lnTo>
                        <a:pt x="2244" y="864"/>
                      </a:lnTo>
                      <a:lnTo>
                        <a:pt x="2260" y="864"/>
                      </a:lnTo>
                      <a:lnTo>
                        <a:pt x="2280" y="864"/>
                      </a:lnTo>
                      <a:lnTo>
                        <a:pt x="2296" y="864"/>
                      </a:lnTo>
                      <a:lnTo>
                        <a:pt x="2317" y="864"/>
                      </a:lnTo>
                      <a:lnTo>
                        <a:pt x="2333" y="864"/>
                      </a:lnTo>
                      <a:lnTo>
                        <a:pt x="2353" y="864"/>
                      </a:lnTo>
                      <a:lnTo>
                        <a:pt x="2373" y="864"/>
                      </a:lnTo>
                    </a:path>
                  </a:pathLst>
                </a:custGeom>
                <a:noFill/>
                <a:ln w="25400" cap="rnd" cmpd="sng">
                  <a:solidFill>
                    <a:srgbClr val="FF0000"/>
                  </a:solidFill>
                  <a:prstDash val="solid"/>
                  <a:round/>
                  <a:headEnd type="none" w="med" len="med"/>
                  <a:tailEnd type="none" w="med" len="med"/>
                </a:ln>
                <a:effectLst/>
              </p:spPr>
              <p:txBody>
                <a:bodyPr/>
                <a:lstStyle/>
                <a:p>
                  <a:endParaRPr lang="en-US"/>
                </a:p>
              </p:txBody>
            </p:sp>
            <p:sp>
              <p:nvSpPr>
                <p:cNvPr id="454691" name="Rectangle 35"/>
                <p:cNvSpPr>
                  <a:spLocks noChangeArrowheads="1"/>
                </p:cNvSpPr>
                <p:nvPr/>
              </p:nvSpPr>
              <p:spPr bwMode="auto">
                <a:xfrm>
                  <a:off x="1091" y="2762"/>
                  <a:ext cx="151" cy="98"/>
                </a:xfrm>
                <a:prstGeom prst="rect">
                  <a:avLst/>
                </a:prstGeom>
                <a:noFill/>
                <a:ln w="12700">
                  <a:noFill/>
                  <a:miter lim="800000"/>
                  <a:headEnd/>
                  <a:tailEnd/>
                </a:ln>
                <a:effectLst/>
              </p:spPr>
              <p:txBody>
                <a:bodyPr wrap="none" anchor="ctr"/>
                <a:lstStyle/>
                <a:p>
                  <a:endParaRPr lang="en-US"/>
                </a:p>
              </p:txBody>
            </p:sp>
            <p:sp>
              <p:nvSpPr>
                <p:cNvPr id="454692" name="Rectangle 36"/>
                <p:cNvSpPr>
                  <a:spLocks noChangeArrowheads="1"/>
                </p:cNvSpPr>
                <p:nvPr/>
              </p:nvSpPr>
              <p:spPr bwMode="auto">
                <a:xfrm>
                  <a:off x="1500" y="2766"/>
                  <a:ext cx="113" cy="325"/>
                </a:xfrm>
                <a:prstGeom prst="rect">
                  <a:avLst/>
                </a:prstGeom>
                <a:noFill/>
                <a:ln w="12700">
                  <a:noFill/>
                  <a:miter lim="800000"/>
                  <a:headEnd/>
                  <a:tailEnd/>
                </a:ln>
                <a:effectLst/>
              </p:spPr>
              <p:txBody>
                <a:bodyPr wrap="none" lIns="90488" tIns="44450" rIns="90488" bIns="44450">
                  <a:spAutoFit/>
                </a:bodyPr>
                <a:lstStyle/>
                <a:p>
                  <a:pPr algn="l"/>
                  <a:endParaRPr kumimoji="0" lang="en-US" sz="2800">
                    <a:latin typeface="Times New Roman" pitchFamily="18" charset="0"/>
                  </a:endParaRPr>
                </a:p>
              </p:txBody>
            </p:sp>
            <p:sp>
              <p:nvSpPr>
                <p:cNvPr id="454693" name="Rectangle 37"/>
                <p:cNvSpPr>
                  <a:spLocks noChangeArrowheads="1"/>
                </p:cNvSpPr>
                <p:nvPr/>
              </p:nvSpPr>
              <p:spPr bwMode="auto">
                <a:xfrm>
                  <a:off x="1500" y="2888"/>
                  <a:ext cx="113" cy="286"/>
                </a:xfrm>
                <a:prstGeom prst="rect">
                  <a:avLst/>
                </a:prstGeom>
                <a:noFill/>
                <a:ln w="12700">
                  <a:noFill/>
                  <a:miter lim="800000"/>
                  <a:headEnd/>
                  <a:tailEnd/>
                </a:ln>
                <a:effectLst/>
              </p:spPr>
              <p:txBody>
                <a:bodyPr wrap="none" lIns="90488" tIns="44450" rIns="90488" bIns="44450">
                  <a:spAutoFit/>
                </a:bodyPr>
                <a:lstStyle/>
                <a:p>
                  <a:pPr algn="l"/>
                  <a:endParaRPr kumimoji="0" lang="en-US" sz="2400">
                    <a:latin typeface="Times New Roman" pitchFamily="18" charset="0"/>
                  </a:endParaRPr>
                </a:p>
              </p:txBody>
            </p:sp>
            <p:sp>
              <p:nvSpPr>
                <p:cNvPr id="454694" name="Rectangle 38"/>
                <p:cNvSpPr>
                  <a:spLocks noChangeArrowheads="1"/>
                </p:cNvSpPr>
                <p:nvPr/>
              </p:nvSpPr>
              <p:spPr bwMode="auto">
                <a:xfrm>
                  <a:off x="1776" y="3057"/>
                  <a:ext cx="115" cy="325"/>
                </a:xfrm>
                <a:prstGeom prst="rect">
                  <a:avLst/>
                </a:prstGeom>
                <a:noFill/>
                <a:ln w="12700">
                  <a:noFill/>
                  <a:miter lim="800000"/>
                  <a:headEnd/>
                  <a:tailEnd/>
                </a:ln>
                <a:effectLst/>
              </p:spPr>
              <p:txBody>
                <a:bodyPr wrap="none" lIns="90488" tIns="44450" rIns="90488" bIns="44450">
                  <a:spAutoFit/>
                </a:bodyPr>
                <a:lstStyle/>
                <a:p>
                  <a:pPr algn="l"/>
                  <a:endParaRPr kumimoji="0" lang="en-US" sz="2800" b="1">
                    <a:solidFill>
                      <a:schemeClr val="hlink"/>
                    </a:solidFill>
                    <a:latin typeface="Symbol" pitchFamily="18" charset="2"/>
                  </a:endParaRPr>
                </a:p>
              </p:txBody>
            </p:sp>
            <p:graphicFrame>
              <p:nvGraphicFramePr>
                <p:cNvPr id="752658" name="Object 4114">
                  <a:hlinkClick r:id="" action="ppaction://ole?verb=0"/>
                </p:cNvPr>
                <p:cNvGraphicFramePr>
                  <a:graphicFrameLocks/>
                </p:cNvGraphicFramePr>
                <p:nvPr/>
              </p:nvGraphicFramePr>
              <p:xfrm>
                <a:off x="3410" y="3065"/>
                <a:ext cx="78" cy="51"/>
              </p:xfrm>
              <a:graphic>
                <a:graphicData uri="http://schemas.openxmlformats.org/presentationml/2006/ole">
                  <mc:AlternateContent xmlns:mc="http://schemas.openxmlformats.org/markup-compatibility/2006">
                    <mc:Choice xmlns:v="urn:schemas-microsoft-com:vml" Requires="v">
                      <p:oleObj spid="_x0000_s752661" name="Equation" r:id="rId4" imgW="114120" imgH="215640" progId="Equation.3">
                        <p:embed/>
                      </p:oleObj>
                    </mc:Choice>
                    <mc:Fallback>
                      <p:oleObj name="Equation" r:id="rId4" imgW="114120" imgH="215640" progId="Equation.3">
                        <p:embed/>
                        <p:pic>
                          <p:nvPicPr>
                            <p:cNvPr id="0" name="Picture 41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 y="3065"/>
                              <a:ext cx="78" cy="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2648" name="Rectangle 4104"/>
                <p:cNvSpPr>
                  <a:spLocks noChangeArrowheads="1"/>
                </p:cNvSpPr>
                <p:nvPr/>
              </p:nvSpPr>
              <p:spPr bwMode="auto">
                <a:xfrm>
                  <a:off x="3267" y="3426"/>
                  <a:ext cx="194" cy="248"/>
                </a:xfrm>
                <a:prstGeom prst="rect">
                  <a:avLst/>
                </a:prstGeom>
                <a:noFill/>
                <a:ln w="12700">
                  <a:noFill/>
                  <a:miter lim="800000"/>
                  <a:headEnd/>
                  <a:tailEnd/>
                </a:ln>
                <a:effectLst/>
              </p:spPr>
              <p:txBody>
                <a:bodyPr wrap="none" lIns="90488" tIns="44450" rIns="90488" bIns="44450">
                  <a:spAutoFit/>
                </a:bodyPr>
                <a:lstStyle/>
                <a:p>
                  <a:pPr algn="l"/>
                  <a:r>
                    <a:rPr kumimoji="0" lang="en-US" sz="2000" b="1" i="1">
                      <a:solidFill>
                        <a:srgbClr val="000000"/>
                      </a:solidFill>
                      <a:latin typeface="Times New Roman" pitchFamily="18" charset="0"/>
                    </a:rPr>
                    <a:t>x</a:t>
                  </a:r>
                </a:p>
              </p:txBody>
            </p:sp>
          </p:grpSp>
          <p:graphicFrame>
            <p:nvGraphicFramePr>
              <p:cNvPr id="752650" name="Object 4106"/>
              <p:cNvGraphicFramePr>
                <a:graphicFrameLocks noChangeAspect="1"/>
              </p:cNvGraphicFramePr>
              <p:nvPr/>
            </p:nvGraphicFramePr>
            <p:xfrm>
              <a:off x="4152" y="2580"/>
              <a:ext cx="1408" cy="526"/>
            </p:xfrm>
            <a:graphic>
              <a:graphicData uri="http://schemas.openxmlformats.org/presentationml/2006/ole">
                <mc:AlternateContent xmlns:mc="http://schemas.openxmlformats.org/markup-compatibility/2006">
                  <mc:Choice xmlns:v="urn:schemas-microsoft-com:vml" Requires="v">
                    <p:oleObj spid="_x0000_s752662" name="Equation" r:id="rId6" imgW="1155600" imgH="431640" progId="Equation.3">
                      <p:embed/>
                    </p:oleObj>
                  </mc:Choice>
                  <mc:Fallback>
                    <p:oleObj name="Equation" r:id="rId6" imgW="1155600" imgH="431640" progId="Equation.3">
                      <p:embed/>
                      <p:pic>
                        <p:nvPicPr>
                          <p:cNvPr id="0" name="Picture 41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2" y="2580"/>
                            <a:ext cx="1408" cy="52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2652" name="Text Box 4108"/>
              <p:cNvSpPr txBox="1">
                <a:spLocks noChangeArrowheads="1"/>
              </p:cNvSpPr>
              <p:nvPr/>
            </p:nvSpPr>
            <p:spPr bwMode="auto">
              <a:xfrm>
                <a:off x="3196" y="2485"/>
                <a:ext cx="490" cy="826"/>
              </a:xfrm>
              <a:prstGeom prst="rect">
                <a:avLst/>
              </a:prstGeom>
              <a:noFill/>
              <a:ln w="12700">
                <a:noFill/>
                <a:miter lim="800000"/>
                <a:headEnd type="none" w="sm" len="sm"/>
                <a:tailEnd type="none" w="sm" len="sm"/>
              </a:ln>
              <a:effectLst/>
            </p:spPr>
            <p:txBody>
              <a:bodyPr wrap="none">
                <a:spAutoFit/>
              </a:bodyPr>
              <a:lstStyle/>
              <a:p>
                <a:pPr algn="l"/>
                <a:r>
                  <a:rPr lang="en-US" sz="8000"/>
                  <a:t>=</a:t>
                </a:r>
              </a:p>
            </p:txBody>
          </p:sp>
          <p:sp>
            <p:nvSpPr>
              <p:cNvPr id="752654" name="Text Box 4110"/>
              <p:cNvSpPr txBox="1">
                <a:spLocks noChangeArrowheads="1"/>
              </p:cNvSpPr>
              <p:nvPr/>
            </p:nvSpPr>
            <p:spPr bwMode="auto">
              <a:xfrm>
                <a:off x="1524" y="2507"/>
                <a:ext cx="1089" cy="288"/>
              </a:xfrm>
              <a:prstGeom prst="rect">
                <a:avLst/>
              </a:prstGeom>
              <a:noFill/>
              <a:ln w="12700">
                <a:noFill/>
                <a:miter lim="800000"/>
                <a:headEnd type="none" w="sm" len="sm"/>
                <a:tailEnd type="none" w="sm" len="sm"/>
              </a:ln>
              <a:effectLst/>
            </p:spPr>
            <p:txBody>
              <a:bodyPr wrap="none">
                <a:spAutoFit/>
              </a:bodyPr>
              <a:lstStyle/>
              <a:p>
                <a:pPr algn="l"/>
                <a:r>
                  <a:rPr lang="en-US" sz="2400"/>
                  <a:t>Log-normal</a:t>
                </a:r>
              </a:p>
            </p:txBody>
          </p:sp>
        </p:grpSp>
        <p:sp>
          <p:nvSpPr>
            <p:cNvPr id="752656" name="Rectangle 4112"/>
            <p:cNvSpPr>
              <a:spLocks noChangeArrowheads="1"/>
            </p:cNvSpPr>
            <p:nvPr/>
          </p:nvSpPr>
          <p:spPr bwMode="auto">
            <a:xfrm>
              <a:off x="170" y="2122"/>
              <a:ext cx="5590" cy="1819"/>
            </a:xfrm>
            <a:prstGeom prst="rect">
              <a:avLst/>
            </a:prstGeom>
            <a:noFill/>
            <a:ln w="12700">
              <a:solidFill>
                <a:schemeClr val="tx1"/>
              </a:solidFill>
              <a:miter lim="800000"/>
              <a:headEnd type="none" w="sm" len="sm"/>
              <a:tailEnd type="none" w="sm" len="sm"/>
            </a:ln>
            <a:effectLst/>
          </p:spPr>
          <p:txBody>
            <a:bodyPr wrap="none" anchor="ctr"/>
            <a:lstStyle/>
            <a:p>
              <a:endParaRPr lang="en-US"/>
            </a:p>
          </p:txBody>
        </p:sp>
      </p:grpSp>
    </p:spTree>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4BA7C4BB-481C-4EA5-BF03-75D7967F87C2}" type="slidenum">
              <a:rPr lang="en-US"/>
              <a:pPr/>
              <a:t>18</a:t>
            </a:fld>
            <a:endParaRPr lang="en-US"/>
          </a:p>
        </p:txBody>
      </p:sp>
      <p:sp>
        <p:nvSpPr>
          <p:cNvPr id="1391618" name="Rectangle 2"/>
          <p:cNvSpPr>
            <a:spLocks noGrp="1" noChangeArrowheads="1"/>
          </p:cNvSpPr>
          <p:nvPr>
            <p:ph type="title"/>
          </p:nvPr>
        </p:nvSpPr>
        <p:spPr/>
        <p:txBody>
          <a:bodyPr/>
          <a:lstStyle/>
          <a:p>
            <a:r>
              <a:rPr lang="en-US"/>
              <a:t>Topics </a:t>
            </a:r>
          </a:p>
        </p:txBody>
      </p:sp>
      <p:sp>
        <p:nvSpPr>
          <p:cNvPr id="1391619" name="Rectangle 3"/>
          <p:cNvSpPr>
            <a:spLocks noGrp="1" noChangeArrowheads="1"/>
          </p:cNvSpPr>
          <p:nvPr>
            <p:ph type="body" idx="1"/>
          </p:nvPr>
        </p:nvSpPr>
        <p:spPr/>
        <p:txBody>
          <a:bodyPr/>
          <a:lstStyle/>
          <a:p>
            <a:r>
              <a:rPr lang="en-US"/>
              <a:t>Statistics in Environmental Applications</a:t>
            </a:r>
          </a:p>
          <a:p>
            <a:r>
              <a:rPr lang="en-US"/>
              <a:t>Statistical Modeling </a:t>
            </a:r>
          </a:p>
          <a:p>
            <a:r>
              <a:rPr lang="en-US"/>
              <a:t>Sample Statistics</a:t>
            </a:r>
          </a:p>
          <a:p>
            <a:r>
              <a:rPr lang="en-US"/>
              <a:t>Skewed Sample Data</a:t>
            </a:r>
          </a:p>
          <a:p>
            <a:r>
              <a:rPr lang="en-US"/>
              <a:t>Graphical Techniques</a:t>
            </a:r>
          </a:p>
          <a:p>
            <a:r>
              <a:rPr lang="en-US"/>
              <a:t>Hypothesis Testing</a:t>
            </a:r>
          </a:p>
          <a:p>
            <a:r>
              <a:rPr lang="en-US"/>
              <a:t>Field Challenges </a:t>
            </a:r>
          </a:p>
          <a:p>
            <a:r>
              <a:rPr lang="en-US"/>
              <a:t>Advanced Techniques </a:t>
            </a:r>
          </a:p>
          <a:p>
            <a:pPr>
              <a:buFont typeface="Monotype Sorts" pitchFamily="2" charset="2"/>
              <a:buNone/>
            </a:pPr>
            <a:endParaRPr lang="en-US"/>
          </a:p>
        </p:txBody>
      </p:sp>
      <p:sp>
        <p:nvSpPr>
          <p:cNvPr id="1391620" name="Rectangle 4"/>
          <p:cNvSpPr>
            <a:spLocks noChangeArrowheads="1"/>
          </p:cNvSpPr>
          <p:nvPr/>
        </p:nvSpPr>
        <p:spPr bwMode="auto">
          <a:xfrm>
            <a:off x="423863" y="2524125"/>
            <a:ext cx="7150100" cy="571500"/>
          </a:xfrm>
          <a:prstGeom prst="rect">
            <a:avLst/>
          </a:prstGeom>
          <a:noFill/>
          <a:ln w="38100">
            <a:solidFill>
              <a:srgbClr val="A50021"/>
            </a:solidFill>
            <a:miter lim="800000"/>
            <a:headEnd type="none" w="sm" len="sm"/>
            <a:tailEnd type="none" w="sm" len="sm"/>
          </a:ln>
          <a:effectLst/>
        </p:spPr>
        <p:txBody>
          <a:bodyPr wrap="none" anchor="ctr"/>
          <a:lstStyle/>
          <a:p>
            <a:endParaRPr lang="en-US" sz="2400">
              <a:solidFill>
                <a:srgbClr val="A50021"/>
              </a:solidFill>
            </a:endParaRPr>
          </a:p>
        </p:txBody>
      </p:sp>
    </p:spTree>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27C6233-3408-43EE-9472-EA52D94537C3}" type="slidenum">
              <a:rPr lang="en-US"/>
              <a:pPr/>
              <a:t>19</a:t>
            </a:fld>
            <a:endParaRPr lang="en-US"/>
          </a:p>
        </p:txBody>
      </p:sp>
      <p:sp>
        <p:nvSpPr>
          <p:cNvPr id="676866" name="Rectangle 2"/>
          <p:cNvSpPr>
            <a:spLocks noGrp="1" noChangeArrowheads="1"/>
          </p:cNvSpPr>
          <p:nvPr>
            <p:ph type="title"/>
          </p:nvPr>
        </p:nvSpPr>
        <p:spPr/>
        <p:txBody>
          <a:bodyPr/>
          <a:lstStyle/>
          <a:p>
            <a:r>
              <a:rPr lang="en-US"/>
              <a:t>Sample Statistics</a:t>
            </a:r>
          </a:p>
        </p:txBody>
      </p:sp>
      <p:sp>
        <p:nvSpPr>
          <p:cNvPr id="676868" name="Rectangle 4"/>
          <p:cNvSpPr>
            <a:spLocks noGrp="1" noChangeArrowheads="1"/>
          </p:cNvSpPr>
          <p:nvPr>
            <p:ph type="body" idx="1"/>
          </p:nvPr>
        </p:nvSpPr>
        <p:spPr>
          <a:noFill/>
          <a:ln/>
        </p:spPr>
        <p:txBody>
          <a:bodyPr/>
          <a:lstStyle/>
          <a:p>
            <a:pPr>
              <a:lnSpc>
                <a:spcPct val="90000"/>
              </a:lnSpc>
            </a:pPr>
            <a:r>
              <a:rPr lang="en-US" u="sng" dirty="0" smtClean="0">
                <a:solidFill>
                  <a:srgbClr val="A50021"/>
                </a:solidFill>
              </a:rPr>
              <a:t>Target Population</a:t>
            </a:r>
            <a:r>
              <a:rPr lang="en-US" dirty="0" smtClean="0"/>
              <a:t> </a:t>
            </a:r>
            <a:endParaRPr lang="en-US" dirty="0"/>
          </a:p>
          <a:p>
            <a:pPr lvl="2">
              <a:lnSpc>
                <a:spcPct val="90000"/>
              </a:lnSpc>
            </a:pPr>
            <a:r>
              <a:rPr lang="en-US" dirty="0"/>
              <a:t>All values/units of a target population </a:t>
            </a:r>
          </a:p>
          <a:p>
            <a:pPr lvl="3">
              <a:lnSpc>
                <a:spcPct val="90000"/>
              </a:lnSpc>
            </a:pPr>
            <a:r>
              <a:rPr lang="en-US" dirty="0"/>
              <a:t>All </a:t>
            </a:r>
            <a:r>
              <a:rPr lang="en-US" dirty="0" smtClean="0"/>
              <a:t>particles </a:t>
            </a:r>
            <a:r>
              <a:rPr lang="en-US" dirty="0"/>
              <a:t>of contaminated soil</a:t>
            </a:r>
          </a:p>
          <a:p>
            <a:pPr>
              <a:lnSpc>
                <a:spcPct val="90000"/>
              </a:lnSpc>
            </a:pPr>
            <a:r>
              <a:rPr lang="en-US" u="sng" dirty="0">
                <a:solidFill>
                  <a:srgbClr val="A50021"/>
                </a:solidFill>
              </a:rPr>
              <a:t>Sample Population</a:t>
            </a:r>
          </a:p>
          <a:p>
            <a:pPr lvl="2">
              <a:lnSpc>
                <a:spcPct val="90000"/>
              </a:lnSpc>
            </a:pPr>
            <a:r>
              <a:rPr lang="en-US" dirty="0"/>
              <a:t>Values/units in the population that are </a:t>
            </a:r>
            <a:r>
              <a:rPr lang="en-US" i="1" dirty="0"/>
              <a:t>available</a:t>
            </a:r>
            <a:r>
              <a:rPr lang="en-US" dirty="0"/>
              <a:t> for measurement</a:t>
            </a:r>
          </a:p>
          <a:p>
            <a:pPr lvl="3">
              <a:lnSpc>
                <a:spcPct val="90000"/>
              </a:lnSpc>
            </a:pPr>
            <a:r>
              <a:rPr lang="en-US" dirty="0"/>
              <a:t>Accessible locations for soil sampling</a:t>
            </a:r>
          </a:p>
          <a:p>
            <a:pPr>
              <a:lnSpc>
                <a:spcPct val="90000"/>
              </a:lnSpc>
            </a:pPr>
            <a:r>
              <a:rPr lang="en-US" u="sng" dirty="0">
                <a:solidFill>
                  <a:srgbClr val="A50021"/>
                </a:solidFill>
              </a:rPr>
              <a:t>Sample Set</a:t>
            </a:r>
          </a:p>
          <a:p>
            <a:pPr lvl="2">
              <a:lnSpc>
                <a:spcPct val="90000"/>
              </a:lnSpc>
            </a:pPr>
            <a:r>
              <a:rPr lang="en-US" dirty="0"/>
              <a:t>Values/units in the Sample Population that are known</a:t>
            </a:r>
          </a:p>
          <a:p>
            <a:pPr lvl="3">
              <a:lnSpc>
                <a:spcPct val="90000"/>
              </a:lnSpc>
            </a:pPr>
            <a:r>
              <a:rPr lang="en-US" dirty="0"/>
              <a:t>Laboratory analyzed soil samples</a:t>
            </a:r>
          </a:p>
        </p:txBody>
      </p:sp>
    </p:spTree>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07C3711-9C7E-4272-99B7-22CE2EBE5892}" type="slidenum">
              <a:rPr lang="en-US"/>
              <a:pPr/>
              <a:t>2</a:t>
            </a:fld>
            <a:endParaRPr lang="en-US"/>
          </a:p>
        </p:txBody>
      </p:sp>
      <p:sp>
        <p:nvSpPr>
          <p:cNvPr id="1864706" name="Rectangle 2"/>
          <p:cNvSpPr>
            <a:spLocks noGrp="1" noChangeArrowheads="1"/>
          </p:cNvSpPr>
          <p:nvPr>
            <p:ph type="title"/>
          </p:nvPr>
        </p:nvSpPr>
        <p:spPr/>
        <p:txBody>
          <a:bodyPr/>
          <a:lstStyle/>
          <a:p>
            <a:r>
              <a:rPr lang="en-US" dirty="0" smtClean="0"/>
              <a:t>Introduction</a:t>
            </a:r>
            <a:endParaRPr lang="en-US" dirty="0"/>
          </a:p>
        </p:txBody>
      </p:sp>
      <p:sp>
        <p:nvSpPr>
          <p:cNvPr id="1864707" name="Rectangle 3"/>
          <p:cNvSpPr>
            <a:spLocks noGrp="1" noChangeArrowheads="1"/>
          </p:cNvSpPr>
          <p:nvPr>
            <p:ph type="body" idx="1"/>
          </p:nvPr>
        </p:nvSpPr>
        <p:spPr/>
        <p:txBody>
          <a:bodyPr/>
          <a:lstStyle/>
          <a:p>
            <a:r>
              <a:rPr lang="en-US" dirty="0" smtClean="0"/>
              <a:t>Presentation </a:t>
            </a:r>
            <a:r>
              <a:rPr lang="en-US" dirty="0"/>
              <a:t>objectives</a:t>
            </a:r>
          </a:p>
          <a:p>
            <a:pPr lvl="1"/>
            <a:r>
              <a:rPr lang="en-US" dirty="0"/>
              <a:t>A </a:t>
            </a:r>
            <a:r>
              <a:rPr lang="en-US" dirty="0" smtClean="0"/>
              <a:t>review of environmental </a:t>
            </a:r>
            <a:r>
              <a:rPr lang="en-US" dirty="0"/>
              <a:t>statistical applications</a:t>
            </a:r>
          </a:p>
          <a:p>
            <a:pPr lvl="1"/>
            <a:r>
              <a:rPr lang="en-US" dirty="0"/>
              <a:t>Focusing on strengths and weaknesses of common applications</a:t>
            </a:r>
          </a:p>
          <a:p>
            <a:pPr lvl="1"/>
            <a:r>
              <a:rPr lang="en-US" i="1" u="sng" dirty="0"/>
              <a:t>Gain advantage in our project transactions</a:t>
            </a:r>
          </a:p>
          <a:p>
            <a:endParaRPr lang="en-US"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64707">
                                            <p:txEl>
                                              <p:pRg st="0" end="0"/>
                                            </p:txEl>
                                          </p:spTgt>
                                        </p:tgtEl>
                                        <p:attrNameLst>
                                          <p:attrName>style.visibility</p:attrName>
                                        </p:attrNameLst>
                                      </p:cBhvr>
                                      <p:to>
                                        <p:strVal val="visible"/>
                                      </p:to>
                                    </p:set>
                                    <p:animEffect transition="in" filter="blinds(horizontal)">
                                      <p:cBhvr>
                                        <p:cTn id="7" dur="500"/>
                                        <p:tgtEl>
                                          <p:spTgt spid="186470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64707">
                                            <p:txEl>
                                              <p:pRg st="1" end="1"/>
                                            </p:txEl>
                                          </p:spTgt>
                                        </p:tgtEl>
                                        <p:attrNameLst>
                                          <p:attrName>style.visibility</p:attrName>
                                        </p:attrNameLst>
                                      </p:cBhvr>
                                      <p:to>
                                        <p:strVal val="visible"/>
                                      </p:to>
                                    </p:set>
                                    <p:animEffect transition="in" filter="blinds(horizontal)">
                                      <p:cBhvr>
                                        <p:cTn id="10" dur="500"/>
                                        <p:tgtEl>
                                          <p:spTgt spid="186470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64707">
                                            <p:txEl>
                                              <p:pRg st="2" end="2"/>
                                            </p:txEl>
                                          </p:spTgt>
                                        </p:tgtEl>
                                        <p:attrNameLst>
                                          <p:attrName>style.visibility</p:attrName>
                                        </p:attrNameLst>
                                      </p:cBhvr>
                                      <p:to>
                                        <p:strVal val="visible"/>
                                      </p:to>
                                    </p:set>
                                    <p:animEffect transition="in" filter="blinds(horizontal)">
                                      <p:cBhvr>
                                        <p:cTn id="13" dur="500"/>
                                        <p:tgtEl>
                                          <p:spTgt spid="1864707">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64707">
                                            <p:txEl>
                                              <p:pRg st="3" end="3"/>
                                            </p:txEl>
                                          </p:spTgt>
                                        </p:tgtEl>
                                        <p:attrNameLst>
                                          <p:attrName>style.visibility</p:attrName>
                                        </p:attrNameLst>
                                      </p:cBhvr>
                                      <p:to>
                                        <p:strVal val="visible"/>
                                      </p:to>
                                    </p:set>
                                    <p:animEffect transition="in" filter="blinds(horizontal)">
                                      <p:cBhvr>
                                        <p:cTn id="16" dur="500"/>
                                        <p:tgtEl>
                                          <p:spTgt spid="18647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470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0"/>
          </p:nvPr>
        </p:nvSpPr>
        <p:spPr/>
        <p:txBody>
          <a:bodyPr/>
          <a:lstStyle/>
          <a:p>
            <a:fld id="{166A06CC-E5B2-4E8C-8290-1BDF50910180}" type="slidenum">
              <a:rPr lang="en-US"/>
              <a:pPr/>
              <a:t>20</a:t>
            </a:fld>
            <a:endParaRPr lang="en-US"/>
          </a:p>
        </p:txBody>
      </p:sp>
      <p:sp>
        <p:nvSpPr>
          <p:cNvPr id="1217538" name="Rectangle 2"/>
          <p:cNvSpPr>
            <a:spLocks noGrp="1" noChangeArrowheads="1"/>
          </p:cNvSpPr>
          <p:nvPr>
            <p:ph type="title"/>
          </p:nvPr>
        </p:nvSpPr>
        <p:spPr>
          <a:noFill/>
          <a:ln/>
        </p:spPr>
        <p:txBody>
          <a:bodyPr lIns="92075" tIns="46038" rIns="92075" bIns="46038"/>
          <a:lstStyle/>
          <a:p>
            <a:r>
              <a:rPr lang="en-US"/>
              <a:t>Sample Set Distribution</a:t>
            </a:r>
          </a:p>
        </p:txBody>
      </p:sp>
      <p:grpSp>
        <p:nvGrpSpPr>
          <p:cNvPr id="1217712" name="Group 176"/>
          <p:cNvGrpSpPr>
            <a:grpSpLocks/>
          </p:cNvGrpSpPr>
          <p:nvPr/>
        </p:nvGrpSpPr>
        <p:grpSpPr bwMode="auto">
          <a:xfrm>
            <a:off x="552450" y="1704975"/>
            <a:ext cx="3554413" cy="4405313"/>
            <a:chOff x="348" y="1074"/>
            <a:chExt cx="2239" cy="2775"/>
          </a:xfrm>
        </p:grpSpPr>
        <p:pic>
          <p:nvPicPr>
            <p:cNvPr id="1217702" name="Picture 166"/>
            <p:cNvPicPr>
              <a:picLocks noChangeAspect="1" noChangeArrowheads="1"/>
            </p:cNvPicPr>
            <p:nvPr/>
          </p:nvPicPr>
          <p:blipFill>
            <a:blip r:embed="rId4" cstate="print"/>
            <a:srcRect/>
            <a:stretch>
              <a:fillRect/>
            </a:stretch>
          </p:blipFill>
          <p:spPr bwMode="auto">
            <a:xfrm>
              <a:off x="348" y="2127"/>
              <a:ext cx="2239" cy="1502"/>
            </a:xfrm>
            <a:prstGeom prst="rect">
              <a:avLst/>
            </a:prstGeom>
            <a:noFill/>
            <a:ln w="9525" algn="ctr">
              <a:noFill/>
              <a:miter lim="800000"/>
              <a:headEnd/>
              <a:tailEnd/>
            </a:ln>
            <a:effectLst/>
          </p:spPr>
        </p:pic>
        <p:sp>
          <p:nvSpPr>
            <p:cNvPr id="1217703" name="Text Box 167"/>
            <p:cNvSpPr txBox="1">
              <a:spLocks noChangeArrowheads="1"/>
            </p:cNvSpPr>
            <p:nvPr/>
          </p:nvSpPr>
          <p:spPr bwMode="auto">
            <a:xfrm>
              <a:off x="572" y="1074"/>
              <a:ext cx="1791" cy="834"/>
            </a:xfrm>
            <a:prstGeom prst="rect">
              <a:avLst/>
            </a:prstGeom>
            <a:noFill/>
            <a:ln w="9525" algn="ctr">
              <a:noFill/>
              <a:miter lim="800000"/>
              <a:headEnd/>
              <a:tailEnd/>
            </a:ln>
            <a:effectLst/>
          </p:spPr>
          <p:txBody>
            <a:bodyPr anchor="b">
              <a:spAutoFit/>
            </a:bodyPr>
            <a:lstStyle/>
            <a:p>
              <a:r>
                <a:rPr lang="en-US" sz="2000" b="1" dirty="0"/>
                <a:t>Random Sample Set:</a:t>
              </a:r>
            </a:p>
            <a:p>
              <a:r>
                <a:rPr lang="en-US" sz="2000" dirty="0" smtClean="0"/>
                <a:t>Unbiased; But not Representative of </a:t>
              </a:r>
              <a:r>
                <a:rPr lang="en-US" sz="2000" dirty="0"/>
                <a:t>Population</a:t>
              </a:r>
            </a:p>
          </p:txBody>
        </p:sp>
        <p:sp>
          <p:nvSpPr>
            <p:cNvPr id="1217704" name="Text Box 168"/>
            <p:cNvSpPr txBox="1">
              <a:spLocks noChangeArrowheads="1"/>
            </p:cNvSpPr>
            <p:nvPr/>
          </p:nvSpPr>
          <p:spPr bwMode="auto">
            <a:xfrm>
              <a:off x="1014" y="3599"/>
              <a:ext cx="907" cy="250"/>
            </a:xfrm>
            <a:prstGeom prst="rect">
              <a:avLst/>
            </a:prstGeom>
            <a:noFill/>
            <a:ln w="9525" algn="ctr">
              <a:noFill/>
              <a:miter lim="800000"/>
              <a:headEnd/>
              <a:tailEnd/>
            </a:ln>
            <a:effectLst/>
          </p:spPr>
          <p:txBody>
            <a:bodyPr wrap="none" anchor="b">
              <a:spAutoFit/>
            </a:bodyPr>
            <a:lstStyle/>
            <a:p>
              <a:r>
                <a:rPr lang="en-US" sz="2000" b="1"/>
                <a:t>Histogram</a:t>
              </a:r>
            </a:p>
          </p:txBody>
        </p:sp>
        <p:sp>
          <p:nvSpPr>
            <p:cNvPr id="1217705" name="AutoShape 169"/>
            <p:cNvSpPr>
              <a:spLocks noChangeArrowheads="1"/>
            </p:cNvSpPr>
            <p:nvPr/>
          </p:nvSpPr>
          <p:spPr bwMode="auto">
            <a:xfrm>
              <a:off x="1338" y="1917"/>
              <a:ext cx="259" cy="153"/>
            </a:xfrm>
            <a:prstGeom prst="downArrow">
              <a:avLst>
                <a:gd name="adj1" fmla="val 50000"/>
                <a:gd name="adj2" fmla="val 25000"/>
              </a:avLst>
            </a:prstGeom>
            <a:noFill/>
            <a:ln w="9525" algn="ctr">
              <a:solidFill>
                <a:schemeClr val="tx1"/>
              </a:solidFill>
              <a:miter lim="800000"/>
              <a:headEnd/>
              <a:tailEnd/>
            </a:ln>
            <a:effectLst/>
          </p:spPr>
          <p:txBody>
            <a:bodyPr wrap="none" anchor="ctr"/>
            <a:lstStyle/>
            <a:p>
              <a:endParaRPr lang="en-US"/>
            </a:p>
          </p:txBody>
        </p:sp>
      </p:grpSp>
      <p:grpSp>
        <p:nvGrpSpPr>
          <p:cNvPr id="1217713" name="Group 177"/>
          <p:cNvGrpSpPr>
            <a:grpSpLocks/>
          </p:cNvGrpSpPr>
          <p:nvPr/>
        </p:nvGrpSpPr>
        <p:grpSpPr bwMode="auto">
          <a:xfrm>
            <a:off x="5530850" y="1717675"/>
            <a:ext cx="2843213" cy="4692650"/>
            <a:chOff x="3484" y="1082"/>
            <a:chExt cx="1791" cy="2956"/>
          </a:xfrm>
        </p:grpSpPr>
        <p:sp>
          <p:nvSpPr>
            <p:cNvPr id="1217707" name="Text Box 171"/>
            <p:cNvSpPr txBox="1">
              <a:spLocks noChangeArrowheads="1"/>
            </p:cNvSpPr>
            <p:nvPr/>
          </p:nvSpPr>
          <p:spPr bwMode="auto">
            <a:xfrm>
              <a:off x="3484" y="1082"/>
              <a:ext cx="1791" cy="826"/>
            </a:xfrm>
            <a:prstGeom prst="rect">
              <a:avLst/>
            </a:prstGeom>
            <a:noFill/>
            <a:ln w="9525" algn="ctr">
              <a:noFill/>
              <a:miter lim="800000"/>
              <a:headEnd/>
              <a:tailEnd/>
            </a:ln>
            <a:effectLst/>
          </p:spPr>
          <p:txBody>
            <a:bodyPr anchor="b">
              <a:spAutoFit/>
            </a:bodyPr>
            <a:lstStyle/>
            <a:p>
              <a:r>
                <a:rPr lang="en-US" sz="2000" b="1"/>
                <a:t>Environmental Sample Set:</a:t>
              </a:r>
            </a:p>
            <a:p>
              <a:r>
                <a:rPr lang="en-US" sz="2000"/>
                <a:t>Often Biased Toward Areas of Interest</a:t>
              </a:r>
            </a:p>
          </p:txBody>
        </p:sp>
        <p:graphicFrame>
          <p:nvGraphicFramePr>
            <p:cNvPr id="1217708" name="Object 172"/>
            <p:cNvGraphicFramePr>
              <a:graphicFrameLocks noChangeAspect="1"/>
            </p:cNvGraphicFramePr>
            <p:nvPr/>
          </p:nvGraphicFramePr>
          <p:xfrm>
            <a:off x="3667" y="2113"/>
            <a:ext cx="1425" cy="1505"/>
          </p:xfrm>
          <a:graphic>
            <a:graphicData uri="http://schemas.openxmlformats.org/presentationml/2006/ole">
              <mc:AlternateContent xmlns:mc="http://schemas.openxmlformats.org/markup-compatibility/2006">
                <mc:Choice xmlns:v="urn:schemas-microsoft-com:vml" Requires="v">
                  <p:oleObj spid="_x0000_s1217710" name="Picture" r:id="rId5" imgW="4492800" imgH="3665880" progId="">
                    <p:embed/>
                  </p:oleObj>
                </mc:Choice>
                <mc:Fallback>
                  <p:oleObj name="Picture" r:id="rId5" imgW="4492800" imgH="3665880" progId="">
                    <p:embed/>
                    <p:pic>
                      <p:nvPicPr>
                        <p:cNvPr id="0" name="Picture 172"/>
                        <p:cNvPicPr>
                          <a:picLocks noChangeAspect="1" noChangeArrowheads="1"/>
                        </p:cNvPicPr>
                        <p:nvPr/>
                      </p:nvPicPr>
                      <p:blipFill>
                        <a:blip r:embed="rId6">
                          <a:extLst>
                            <a:ext uri="{28A0092B-C50C-407E-A947-70E740481C1C}">
                              <a14:useLocalDpi xmlns:a14="http://schemas.microsoft.com/office/drawing/2010/main" val="0"/>
                            </a:ext>
                          </a:extLst>
                        </a:blip>
                        <a:srcRect r="22591"/>
                        <a:stretch>
                          <a:fillRect/>
                        </a:stretch>
                      </p:blipFill>
                      <p:spPr bwMode="auto">
                        <a:xfrm>
                          <a:off x="3667" y="2113"/>
                          <a:ext cx="1425" cy="1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7710" name="AutoShape 174"/>
            <p:cNvSpPr>
              <a:spLocks noChangeArrowheads="1"/>
            </p:cNvSpPr>
            <p:nvPr/>
          </p:nvSpPr>
          <p:spPr bwMode="auto">
            <a:xfrm>
              <a:off x="4250" y="1960"/>
              <a:ext cx="259" cy="153"/>
            </a:xfrm>
            <a:prstGeom prst="downArrow">
              <a:avLst>
                <a:gd name="adj1" fmla="val 50000"/>
                <a:gd name="adj2" fmla="val 25000"/>
              </a:avLst>
            </a:prstGeom>
            <a:noFill/>
            <a:ln w="9525" algn="ctr">
              <a:solidFill>
                <a:schemeClr val="tx1"/>
              </a:solidFill>
              <a:miter lim="800000"/>
              <a:headEnd/>
              <a:tailEnd/>
            </a:ln>
            <a:effectLst/>
          </p:spPr>
          <p:txBody>
            <a:bodyPr wrap="none" anchor="ctr"/>
            <a:lstStyle/>
            <a:p>
              <a:endParaRPr lang="en-US"/>
            </a:p>
          </p:txBody>
        </p:sp>
        <p:sp>
          <p:nvSpPr>
            <p:cNvPr id="1217711" name="Text Box 175"/>
            <p:cNvSpPr txBox="1">
              <a:spLocks noChangeArrowheads="1"/>
            </p:cNvSpPr>
            <p:nvPr/>
          </p:nvSpPr>
          <p:spPr bwMode="auto">
            <a:xfrm>
              <a:off x="3536" y="3596"/>
              <a:ext cx="1688" cy="442"/>
            </a:xfrm>
            <a:prstGeom prst="rect">
              <a:avLst/>
            </a:prstGeom>
            <a:noFill/>
            <a:ln w="9525" algn="ctr">
              <a:noFill/>
              <a:miter lim="800000"/>
              <a:headEnd/>
              <a:tailEnd/>
            </a:ln>
            <a:effectLst/>
          </p:spPr>
          <p:txBody>
            <a:bodyPr wrap="none" anchor="b">
              <a:spAutoFit/>
            </a:bodyPr>
            <a:lstStyle/>
            <a:p>
              <a:r>
                <a:rPr lang="en-US" sz="2000" b="1"/>
                <a:t>Biased,</a:t>
              </a:r>
            </a:p>
            <a:p>
              <a:r>
                <a:rPr lang="en-US" sz="2000" b="1"/>
                <a:t>Multiple Population?</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17713"/>
                                        </p:tgtEl>
                                        <p:attrNameLst>
                                          <p:attrName>style.visibility</p:attrName>
                                        </p:attrNameLst>
                                      </p:cBhvr>
                                      <p:to>
                                        <p:strVal val="visible"/>
                                      </p:to>
                                    </p:set>
                                    <p:animEffect transition="in" filter="blinds(horizontal)">
                                      <p:cBhvr>
                                        <p:cTn id="7" dur="500"/>
                                        <p:tgtEl>
                                          <p:spTgt spid="1217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3"/>
          <p:cNvSpPr>
            <a:spLocks noGrp="1"/>
          </p:cNvSpPr>
          <p:nvPr>
            <p:ph type="sldNum" sz="quarter" idx="10"/>
          </p:nvPr>
        </p:nvSpPr>
        <p:spPr/>
        <p:txBody>
          <a:bodyPr/>
          <a:lstStyle/>
          <a:p>
            <a:fld id="{9EF6F092-DFBD-4C27-8B10-D2830F5254BA}" type="slidenum">
              <a:rPr lang="en-US"/>
              <a:pPr/>
              <a:t>21</a:t>
            </a:fld>
            <a:endParaRPr lang="en-US"/>
          </a:p>
        </p:txBody>
      </p:sp>
      <p:sp>
        <p:nvSpPr>
          <p:cNvPr id="944130" name="Rectangle 2"/>
          <p:cNvSpPr>
            <a:spLocks noGrp="1" noChangeArrowheads="1"/>
          </p:cNvSpPr>
          <p:nvPr>
            <p:ph type="title"/>
          </p:nvPr>
        </p:nvSpPr>
        <p:spPr/>
        <p:txBody>
          <a:bodyPr/>
          <a:lstStyle/>
          <a:p>
            <a:r>
              <a:rPr lang="en-US"/>
              <a:t>Sample Distribution Model  </a:t>
            </a:r>
          </a:p>
        </p:txBody>
      </p:sp>
      <p:sp>
        <p:nvSpPr>
          <p:cNvPr id="944131" name="Rectangle 3"/>
          <p:cNvSpPr>
            <a:spLocks noGrp="1" noChangeArrowheads="1"/>
          </p:cNvSpPr>
          <p:nvPr>
            <p:ph type="body" idx="1"/>
          </p:nvPr>
        </p:nvSpPr>
        <p:spPr>
          <a:xfrm>
            <a:off x="533400" y="1525588"/>
            <a:ext cx="8153400" cy="2116137"/>
          </a:xfrm>
        </p:spPr>
        <p:txBody>
          <a:bodyPr/>
          <a:lstStyle/>
          <a:p>
            <a:r>
              <a:rPr lang="en-US" u="sng">
                <a:solidFill>
                  <a:srgbClr val="A50021"/>
                </a:solidFill>
              </a:rPr>
              <a:t>Parametric</a:t>
            </a:r>
            <a:r>
              <a:rPr lang="en-US"/>
              <a:t> – Fitted models</a:t>
            </a:r>
          </a:p>
          <a:p>
            <a:r>
              <a:rPr lang="en-US" u="sng">
                <a:solidFill>
                  <a:srgbClr val="A50021"/>
                </a:solidFill>
              </a:rPr>
              <a:t>Non-Parametric</a:t>
            </a:r>
            <a:r>
              <a:rPr lang="en-US"/>
              <a:t> – Sample set distribution, as is</a:t>
            </a:r>
          </a:p>
        </p:txBody>
      </p:sp>
      <p:grpSp>
        <p:nvGrpSpPr>
          <p:cNvPr id="944132" name="Group 4"/>
          <p:cNvGrpSpPr>
            <a:grpSpLocks/>
          </p:cNvGrpSpPr>
          <p:nvPr/>
        </p:nvGrpSpPr>
        <p:grpSpPr bwMode="auto">
          <a:xfrm>
            <a:off x="4975225" y="3084513"/>
            <a:ext cx="2949575" cy="2047875"/>
            <a:chOff x="552" y="2138"/>
            <a:chExt cx="1858" cy="1290"/>
          </a:xfrm>
        </p:grpSpPr>
        <p:sp>
          <p:nvSpPr>
            <p:cNvPr id="944133" name="Rectangle 5"/>
            <p:cNvSpPr>
              <a:spLocks noChangeArrowheads="1"/>
            </p:cNvSpPr>
            <p:nvPr/>
          </p:nvSpPr>
          <p:spPr bwMode="auto">
            <a:xfrm>
              <a:off x="1280" y="2389"/>
              <a:ext cx="138" cy="103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944134" name="Rectangle 6"/>
            <p:cNvSpPr>
              <a:spLocks noChangeArrowheads="1"/>
            </p:cNvSpPr>
            <p:nvPr/>
          </p:nvSpPr>
          <p:spPr bwMode="auto">
            <a:xfrm>
              <a:off x="1414" y="2804"/>
              <a:ext cx="139" cy="615"/>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944135" name="Rectangle 7"/>
            <p:cNvSpPr>
              <a:spLocks noChangeArrowheads="1"/>
            </p:cNvSpPr>
            <p:nvPr/>
          </p:nvSpPr>
          <p:spPr bwMode="auto">
            <a:xfrm>
              <a:off x="1552" y="2959"/>
              <a:ext cx="138" cy="46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944136" name="Rectangle 8"/>
            <p:cNvSpPr>
              <a:spLocks noChangeArrowheads="1"/>
            </p:cNvSpPr>
            <p:nvPr/>
          </p:nvSpPr>
          <p:spPr bwMode="auto">
            <a:xfrm>
              <a:off x="1825" y="3269"/>
              <a:ext cx="139" cy="15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944137" name="Rectangle 9"/>
            <p:cNvSpPr>
              <a:spLocks noChangeArrowheads="1"/>
            </p:cNvSpPr>
            <p:nvPr/>
          </p:nvSpPr>
          <p:spPr bwMode="auto">
            <a:xfrm>
              <a:off x="1962" y="3114"/>
              <a:ext cx="139" cy="305"/>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944138" name="Rectangle 10"/>
            <p:cNvSpPr>
              <a:spLocks noChangeArrowheads="1"/>
            </p:cNvSpPr>
            <p:nvPr/>
          </p:nvSpPr>
          <p:spPr bwMode="auto">
            <a:xfrm>
              <a:off x="2103" y="3269"/>
              <a:ext cx="138" cy="15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944139" name="Line 11"/>
            <p:cNvSpPr>
              <a:spLocks noChangeShapeType="1"/>
            </p:cNvSpPr>
            <p:nvPr/>
          </p:nvSpPr>
          <p:spPr bwMode="auto">
            <a:xfrm flipV="1">
              <a:off x="560" y="2138"/>
              <a:ext cx="0" cy="1290"/>
            </a:xfrm>
            <a:prstGeom prst="line">
              <a:avLst/>
            </a:prstGeom>
            <a:noFill/>
            <a:ln w="28575">
              <a:solidFill>
                <a:schemeClr val="bg2"/>
              </a:solidFill>
              <a:round/>
              <a:headEnd/>
              <a:tailEnd type="triangle" w="med" len="med"/>
            </a:ln>
            <a:effectLst/>
          </p:spPr>
          <p:txBody>
            <a:bodyPr wrap="none" anchor="ctr"/>
            <a:lstStyle/>
            <a:p>
              <a:endParaRPr lang="en-US"/>
            </a:p>
          </p:txBody>
        </p:sp>
        <p:sp>
          <p:nvSpPr>
            <p:cNvPr id="944140" name="Rectangle 12"/>
            <p:cNvSpPr>
              <a:spLocks noChangeArrowheads="1"/>
            </p:cNvSpPr>
            <p:nvPr/>
          </p:nvSpPr>
          <p:spPr bwMode="auto">
            <a:xfrm>
              <a:off x="1686" y="2959"/>
              <a:ext cx="139" cy="46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944141" name="Line 13"/>
            <p:cNvSpPr>
              <a:spLocks noChangeShapeType="1"/>
            </p:cNvSpPr>
            <p:nvPr/>
          </p:nvSpPr>
          <p:spPr bwMode="auto">
            <a:xfrm flipV="1">
              <a:off x="552" y="3416"/>
              <a:ext cx="1858" cy="9"/>
            </a:xfrm>
            <a:prstGeom prst="line">
              <a:avLst/>
            </a:prstGeom>
            <a:noFill/>
            <a:ln w="28575">
              <a:solidFill>
                <a:schemeClr val="bg2"/>
              </a:solidFill>
              <a:round/>
              <a:headEnd/>
              <a:tailEnd type="triangle" w="med" len="med"/>
            </a:ln>
            <a:effectLst/>
          </p:spPr>
          <p:txBody>
            <a:bodyPr wrap="none" anchor="ctr"/>
            <a:lstStyle/>
            <a:p>
              <a:endParaRPr lang="en-US"/>
            </a:p>
          </p:txBody>
        </p:sp>
        <p:sp>
          <p:nvSpPr>
            <p:cNvPr id="944142" name="Rectangle 14"/>
            <p:cNvSpPr>
              <a:spLocks noChangeArrowheads="1"/>
            </p:cNvSpPr>
            <p:nvPr/>
          </p:nvSpPr>
          <p:spPr bwMode="auto">
            <a:xfrm>
              <a:off x="1000" y="2959"/>
              <a:ext cx="138" cy="46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944143" name="Rectangle 15"/>
            <p:cNvSpPr>
              <a:spLocks noChangeArrowheads="1"/>
            </p:cNvSpPr>
            <p:nvPr/>
          </p:nvSpPr>
          <p:spPr bwMode="auto">
            <a:xfrm>
              <a:off x="1143" y="2959"/>
              <a:ext cx="139" cy="46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944144" name="Rectangle 16"/>
            <p:cNvSpPr>
              <a:spLocks noChangeArrowheads="1"/>
            </p:cNvSpPr>
            <p:nvPr/>
          </p:nvSpPr>
          <p:spPr bwMode="auto">
            <a:xfrm>
              <a:off x="860" y="3114"/>
              <a:ext cx="139" cy="305"/>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944145" name="Rectangle 17"/>
            <p:cNvSpPr>
              <a:spLocks noChangeArrowheads="1"/>
            </p:cNvSpPr>
            <p:nvPr/>
          </p:nvSpPr>
          <p:spPr bwMode="auto">
            <a:xfrm>
              <a:off x="718" y="3265"/>
              <a:ext cx="138" cy="150"/>
            </a:xfrm>
            <a:prstGeom prst="rect">
              <a:avLst/>
            </a:prstGeom>
            <a:solidFill>
              <a:srgbClr val="FFFFCC"/>
            </a:solidFill>
            <a:ln w="6350">
              <a:solidFill>
                <a:schemeClr val="bg2"/>
              </a:solidFill>
              <a:miter lim="800000"/>
              <a:headEnd/>
              <a:tailEnd/>
            </a:ln>
            <a:effectLst/>
          </p:spPr>
          <p:txBody>
            <a:bodyPr wrap="none" anchor="ctr"/>
            <a:lstStyle/>
            <a:p>
              <a:endParaRPr lang="en-US"/>
            </a:p>
          </p:txBody>
        </p:sp>
      </p:grpSp>
      <p:sp>
        <p:nvSpPr>
          <p:cNvPr id="944146" name="Text Box 18"/>
          <p:cNvSpPr txBox="1">
            <a:spLocks noChangeArrowheads="1"/>
          </p:cNvSpPr>
          <p:nvPr/>
        </p:nvSpPr>
        <p:spPr bwMode="auto">
          <a:xfrm>
            <a:off x="5081588" y="5291138"/>
            <a:ext cx="2735262" cy="457200"/>
          </a:xfrm>
          <a:prstGeom prst="rect">
            <a:avLst/>
          </a:prstGeom>
          <a:noFill/>
          <a:ln w="12700">
            <a:noFill/>
            <a:miter lim="800000"/>
            <a:headEnd type="none" w="sm" len="sm"/>
            <a:tailEnd type="none" w="sm" len="sm"/>
          </a:ln>
          <a:effectLst/>
        </p:spPr>
        <p:txBody>
          <a:bodyPr>
            <a:spAutoFit/>
          </a:bodyPr>
          <a:lstStyle/>
          <a:p>
            <a:pPr>
              <a:spcBef>
                <a:spcPct val="50000"/>
              </a:spcBef>
            </a:pPr>
            <a:r>
              <a:rPr kumimoji="0" lang="en-US" sz="2400">
                <a:solidFill>
                  <a:srgbClr val="003366"/>
                </a:solidFill>
                <a:latin typeface="Tahoma" pitchFamily="34" charset="0"/>
              </a:rPr>
              <a:t>Non-Parametric</a:t>
            </a:r>
          </a:p>
        </p:txBody>
      </p:sp>
      <p:sp>
        <p:nvSpPr>
          <p:cNvPr id="944148" name="Rectangle 20"/>
          <p:cNvSpPr>
            <a:spLocks noChangeArrowheads="1"/>
          </p:cNvSpPr>
          <p:nvPr/>
        </p:nvSpPr>
        <p:spPr bwMode="auto">
          <a:xfrm>
            <a:off x="2478088" y="3471863"/>
            <a:ext cx="219075" cy="1635125"/>
          </a:xfrm>
          <a:prstGeom prst="rect">
            <a:avLst/>
          </a:prstGeom>
          <a:noFill/>
          <a:ln w="6350" cap="rnd">
            <a:solidFill>
              <a:schemeClr val="bg2"/>
            </a:solidFill>
            <a:prstDash val="sysDot"/>
            <a:miter lim="800000"/>
            <a:headEnd/>
            <a:tailEnd/>
          </a:ln>
          <a:effectLst/>
        </p:spPr>
        <p:txBody>
          <a:bodyPr wrap="none" anchor="ctr"/>
          <a:lstStyle/>
          <a:p>
            <a:endParaRPr lang="en-US"/>
          </a:p>
        </p:txBody>
      </p:sp>
      <p:sp>
        <p:nvSpPr>
          <p:cNvPr id="944149" name="Rectangle 21"/>
          <p:cNvSpPr>
            <a:spLocks noChangeArrowheads="1"/>
          </p:cNvSpPr>
          <p:nvPr/>
        </p:nvSpPr>
        <p:spPr bwMode="auto">
          <a:xfrm>
            <a:off x="2690813" y="4130675"/>
            <a:ext cx="220662" cy="976313"/>
          </a:xfrm>
          <a:prstGeom prst="rect">
            <a:avLst/>
          </a:prstGeom>
          <a:noFill/>
          <a:ln w="6350" cap="rnd">
            <a:solidFill>
              <a:schemeClr val="bg2"/>
            </a:solidFill>
            <a:prstDash val="sysDot"/>
            <a:miter lim="800000"/>
            <a:headEnd/>
            <a:tailEnd/>
          </a:ln>
          <a:effectLst/>
        </p:spPr>
        <p:txBody>
          <a:bodyPr wrap="none" anchor="ctr"/>
          <a:lstStyle/>
          <a:p>
            <a:endParaRPr lang="en-US"/>
          </a:p>
        </p:txBody>
      </p:sp>
      <p:sp>
        <p:nvSpPr>
          <p:cNvPr id="944150" name="Rectangle 22"/>
          <p:cNvSpPr>
            <a:spLocks noChangeArrowheads="1"/>
          </p:cNvSpPr>
          <p:nvPr/>
        </p:nvSpPr>
        <p:spPr bwMode="auto">
          <a:xfrm>
            <a:off x="2909888" y="4376738"/>
            <a:ext cx="219075" cy="730250"/>
          </a:xfrm>
          <a:prstGeom prst="rect">
            <a:avLst/>
          </a:prstGeom>
          <a:noFill/>
          <a:ln w="6350" cap="rnd">
            <a:solidFill>
              <a:schemeClr val="bg2"/>
            </a:solidFill>
            <a:prstDash val="sysDot"/>
            <a:miter lim="800000"/>
            <a:headEnd/>
            <a:tailEnd/>
          </a:ln>
          <a:effectLst/>
        </p:spPr>
        <p:txBody>
          <a:bodyPr wrap="none" anchor="ctr"/>
          <a:lstStyle/>
          <a:p>
            <a:endParaRPr lang="en-US"/>
          </a:p>
        </p:txBody>
      </p:sp>
      <p:sp>
        <p:nvSpPr>
          <p:cNvPr id="944151" name="Rectangle 23"/>
          <p:cNvSpPr>
            <a:spLocks noChangeArrowheads="1"/>
          </p:cNvSpPr>
          <p:nvPr/>
        </p:nvSpPr>
        <p:spPr bwMode="auto">
          <a:xfrm>
            <a:off x="3343275" y="4868863"/>
            <a:ext cx="220663" cy="238125"/>
          </a:xfrm>
          <a:prstGeom prst="rect">
            <a:avLst/>
          </a:prstGeom>
          <a:noFill/>
          <a:ln w="6350" cap="rnd">
            <a:solidFill>
              <a:schemeClr val="bg2"/>
            </a:solidFill>
            <a:prstDash val="sysDot"/>
            <a:miter lim="800000"/>
            <a:headEnd/>
            <a:tailEnd/>
          </a:ln>
          <a:effectLst/>
        </p:spPr>
        <p:txBody>
          <a:bodyPr wrap="none" anchor="ctr"/>
          <a:lstStyle/>
          <a:p>
            <a:endParaRPr lang="en-US"/>
          </a:p>
        </p:txBody>
      </p:sp>
      <p:sp>
        <p:nvSpPr>
          <p:cNvPr id="944152" name="Rectangle 24"/>
          <p:cNvSpPr>
            <a:spLocks noChangeArrowheads="1"/>
          </p:cNvSpPr>
          <p:nvPr/>
        </p:nvSpPr>
        <p:spPr bwMode="auto">
          <a:xfrm>
            <a:off x="3575050" y="4622800"/>
            <a:ext cx="220663" cy="484188"/>
          </a:xfrm>
          <a:prstGeom prst="rect">
            <a:avLst/>
          </a:prstGeom>
          <a:noFill/>
          <a:ln w="6350" cap="rnd">
            <a:solidFill>
              <a:schemeClr val="bg2"/>
            </a:solidFill>
            <a:prstDash val="sysDot"/>
            <a:miter lim="800000"/>
            <a:headEnd/>
            <a:tailEnd/>
          </a:ln>
          <a:effectLst/>
        </p:spPr>
        <p:txBody>
          <a:bodyPr wrap="none" anchor="ctr"/>
          <a:lstStyle/>
          <a:p>
            <a:endParaRPr lang="en-US"/>
          </a:p>
        </p:txBody>
      </p:sp>
      <p:sp>
        <p:nvSpPr>
          <p:cNvPr id="944153" name="Rectangle 25"/>
          <p:cNvSpPr>
            <a:spLocks noChangeArrowheads="1"/>
          </p:cNvSpPr>
          <p:nvPr/>
        </p:nvSpPr>
        <p:spPr bwMode="auto">
          <a:xfrm>
            <a:off x="3798888" y="4868863"/>
            <a:ext cx="219075" cy="238125"/>
          </a:xfrm>
          <a:prstGeom prst="rect">
            <a:avLst/>
          </a:prstGeom>
          <a:noFill/>
          <a:ln w="6350" cap="rnd">
            <a:solidFill>
              <a:schemeClr val="bg2"/>
            </a:solidFill>
            <a:prstDash val="sysDot"/>
            <a:miter lim="800000"/>
            <a:headEnd/>
            <a:tailEnd/>
          </a:ln>
          <a:effectLst/>
        </p:spPr>
        <p:txBody>
          <a:bodyPr wrap="none" anchor="ctr"/>
          <a:lstStyle/>
          <a:p>
            <a:endParaRPr lang="en-US"/>
          </a:p>
        </p:txBody>
      </p:sp>
      <p:sp>
        <p:nvSpPr>
          <p:cNvPr id="944154" name="Line 26"/>
          <p:cNvSpPr>
            <a:spLocks noChangeShapeType="1"/>
          </p:cNvSpPr>
          <p:nvPr/>
        </p:nvSpPr>
        <p:spPr bwMode="auto">
          <a:xfrm flipV="1">
            <a:off x="1335088" y="3073400"/>
            <a:ext cx="0" cy="2047875"/>
          </a:xfrm>
          <a:prstGeom prst="line">
            <a:avLst/>
          </a:prstGeom>
          <a:noFill/>
          <a:ln w="28575">
            <a:solidFill>
              <a:schemeClr val="bg2"/>
            </a:solidFill>
            <a:round/>
            <a:headEnd/>
            <a:tailEnd type="triangle" w="med" len="med"/>
          </a:ln>
          <a:effectLst/>
        </p:spPr>
        <p:txBody>
          <a:bodyPr wrap="none" anchor="ctr"/>
          <a:lstStyle/>
          <a:p>
            <a:endParaRPr lang="en-US"/>
          </a:p>
        </p:txBody>
      </p:sp>
      <p:sp>
        <p:nvSpPr>
          <p:cNvPr id="944155" name="Rectangle 27"/>
          <p:cNvSpPr>
            <a:spLocks noChangeArrowheads="1"/>
          </p:cNvSpPr>
          <p:nvPr/>
        </p:nvSpPr>
        <p:spPr bwMode="auto">
          <a:xfrm>
            <a:off x="3122613" y="4376738"/>
            <a:ext cx="220662" cy="730250"/>
          </a:xfrm>
          <a:prstGeom prst="rect">
            <a:avLst/>
          </a:prstGeom>
          <a:noFill/>
          <a:ln w="6350" cap="rnd">
            <a:solidFill>
              <a:schemeClr val="bg2"/>
            </a:solidFill>
            <a:prstDash val="sysDot"/>
            <a:miter lim="800000"/>
            <a:headEnd/>
            <a:tailEnd/>
          </a:ln>
          <a:effectLst/>
        </p:spPr>
        <p:txBody>
          <a:bodyPr wrap="none" anchor="ctr"/>
          <a:lstStyle/>
          <a:p>
            <a:endParaRPr lang="en-US"/>
          </a:p>
        </p:txBody>
      </p:sp>
      <p:sp>
        <p:nvSpPr>
          <p:cNvPr id="944156" name="Line 28"/>
          <p:cNvSpPr>
            <a:spLocks noChangeShapeType="1"/>
          </p:cNvSpPr>
          <p:nvPr/>
        </p:nvSpPr>
        <p:spPr bwMode="auto">
          <a:xfrm flipV="1">
            <a:off x="1322388" y="5102225"/>
            <a:ext cx="2949575" cy="14288"/>
          </a:xfrm>
          <a:prstGeom prst="line">
            <a:avLst/>
          </a:prstGeom>
          <a:noFill/>
          <a:ln w="28575">
            <a:solidFill>
              <a:schemeClr val="bg2"/>
            </a:solidFill>
            <a:round/>
            <a:headEnd/>
            <a:tailEnd type="triangle" w="med" len="med"/>
          </a:ln>
          <a:effectLst/>
        </p:spPr>
        <p:txBody>
          <a:bodyPr wrap="none" anchor="ctr"/>
          <a:lstStyle/>
          <a:p>
            <a:endParaRPr lang="en-US"/>
          </a:p>
        </p:txBody>
      </p:sp>
      <p:sp>
        <p:nvSpPr>
          <p:cNvPr id="944157" name="Rectangle 29"/>
          <p:cNvSpPr>
            <a:spLocks noChangeArrowheads="1"/>
          </p:cNvSpPr>
          <p:nvPr/>
        </p:nvSpPr>
        <p:spPr bwMode="auto">
          <a:xfrm>
            <a:off x="2047875" y="4376738"/>
            <a:ext cx="219075" cy="730250"/>
          </a:xfrm>
          <a:prstGeom prst="rect">
            <a:avLst/>
          </a:prstGeom>
          <a:noFill/>
          <a:ln w="6350" cap="rnd">
            <a:solidFill>
              <a:schemeClr val="bg2"/>
            </a:solidFill>
            <a:prstDash val="sysDot"/>
            <a:miter lim="800000"/>
            <a:headEnd/>
            <a:tailEnd/>
          </a:ln>
          <a:effectLst/>
        </p:spPr>
        <p:txBody>
          <a:bodyPr wrap="none" anchor="ctr"/>
          <a:lstStyle/>
          <a:p>
            <a:endParaRPr lang="en-US"/>
          </a:p>
        </p:txBody>
      </p:sp>
      <p:sp>
        <p:nvSpPr>
          <p:cNvPr id="944158" name="Rectangle 30"/>
          <p:cNvSpPr>
            <a:spLocks noChangeArrowheads="1"/>
          </p:cNvSpPr>
          <p:nvPr/>
        </p:nvSpPr>
        <p:spPr bwMode="auto">
          <a:xfrm>
            <a:off x="2260600" y="4376738"/>
            <a:ext cx="220663" cy="730250"/>
          </a:xfrm>
          <a:prstGeom prst="rect">
            <a:avLst/>
          </a:prstGeom>
          <a:noFill/>
          <a:ln w="6350" cap="rnd">
            <a:solidFill>
              <a:schemeClr val="bg2"/>
            </a:solidFill>
            <a:prstDash val="sysDot"/>
            <a:miter lim="800000"/>
            <a:headEnd/>
            <a:tailEnd/>
          </a:ln>
          <a:effectLst/>
        </p:spPr>
        <p:txBody>
          <a:bodyPr wrap="none" anchor="ctr"/>
          <a:lstStyle/>
          <a:p>
            <a:endParaRPr lang="en-US"/>
          </a:p>
        </p:txBody>
      </p:sp>
      <p:sp>
        <p:nvSpPr>
          <p:cNvPr id="944159" name="Rectangle 31"/>
          <p:cNvSpPr>
            <a:spLocks noChangeArrowheads="1"/>
          </p:cNvSpPr>
          <p:nvPr/>
        </p:nvSpPr>
        <p:spPr bwMode="auto">
          <a:xfrm>
            <a:off x="1825625" y="4622800"/>
            <a:ext cx="220663" cy="484188"/>
          </a:xfrm>
          <a:prstGeom prst="rect">
            <a:avLst/>
          </a:prstGeom>
          <a:noFill/>
          <a:ln w="6350" cap="rnd">
            <a:solidFill>
              <a:schemeClr val="bg2"/>
            </a:solidFill>
            <a:prstDash val="sysDot"/>
            <a:miter lim="800000"/>
            <a:headEnd/>
            <a:tailEnd/>
          </a:ln>
          <a:effectLst/>
        </p:spPr>
        <p:txBody>
          <a:bodyPr wrap="none" anchor="ctr"/>
          <a:lstStyle/>
          <a:p>
            <a:endParaRPr lang="en-US"/>
          </a:p>
        </p:txBody>
      </p:sp>
      <p:sp>
        <p:nvSpPr>
          <p:cNvPr id="944160" name="Rectangle 32"/>
          <p:cNvSpPr>
            <a:spLocks noChangeArrowheads="1"/>
          </p:cNvSpPr>
          <p:nvPr/>
        </p:nvSpPr>
        <p:spPr bwMode="auto">
          <a:xfrm>
            <a:off x="1600200" y="4876800"/>
            <a:ext cx="219075" cy="238125"/>
          </a:xfrm>
          <a:prstGeom prst="rect">
            <a:avLst/>
          </a:prstGeom>
          <a:noFill/>
          <a:ln w="6350" cap="rnd">
            <a:solidFill>
              <a:schemeClr val="bg2"/>
            </a:solidFill>
            <a:prstDash val="sysDot"/>
            <a:miter lim="800000"/>
            <a:headEnd/>
            <a:tailEnd/>
          </a:ln>
          <a:effectLst/>
        </p:spPr>
        <p:txBody>
          <a:bodyPr wrap="none" anchor="ctr"/>
          <a:lstStyle/>
          <a:p>
            <a:endParaRPr lang="en-US"/>
          </a:p>
        </p:txBody>
      </p:sp>
      <p:sp>
        <p:nvSpPr>
          <p:cNvPr id="944161" name="Freeform 33"/>
          <p:cNvSpPr>
            <a:spLocks/>
          </p:cNvSpPr>
          <p:nvPr/>
        </p:nvSpPr>
        <p:spPr bwMode="auto">
          <a:xfrm>
            <a:off x="1468438" y="3584575"/>
            <a:ext cx="2568575" cy="1308100"/>
          </a:xfrm>
          <a:custGeom>
            <a:avLst/>
            <a:gdLst/>
            <a:ahLst/>
            <a:cxnLst>
              <a:cxn ang="0">
                <a:pos x="0" y="824"/>
              </a:cxn>
              <a:cxn ang="0">
                <a:pos x="182" y="760"/>
              </a:cxn>
              <a:cxn ang="0">
                <a:pos x="365" y="641"/>
              </a:cxn>
              <a:cxn ang="0">
                <a:pos x="484" y="449"/>
              </a:cxn>
              <a:cxn ang="0">
                <a:pos x="548" y="220"/>
              </a:cxn>
              <a:cxn ang="0">
                <a:pos x="612" y="47"/>
              </a:cxn>
              <a:cxn ang="0">
                <a:pos x="704" y="0"/>
              </a:cxn>
              <a:cxn ang="0">
                <a:pos x="795" y="47"/>
              </a:cxn>
              <a:cxn ang="0">
                <a:pos x="862" y="233"/>
              </a:cxn>
              <a:cxn ang="0">
                <a:pos x="960" y="476"/>
              </a:cxn>
              <a:cxn ang="0">
                <a:pos x="1106" y="668"/>
              </a:cxn>
              <a:cxn ang="0">
                <a:pos x="1298" y="759"/>
              </a:cxn>
              <a:cxn ang="0">
                <a:pos x="1618" y="806"/>
              </a:cxn>
            </a:cxnLst>
            <a:rect l="0" t="0" r="r" b="b"/>
            <a:pathLst>
              <a:path w="1618" h="824">
                <a:moveTo>
                  <a:pt x="0" y="824"/>
                </a:moveTo>
                <a:cubicBezTo>
                  <a:pt x="30" y="813"/>
                  <a:pt x="121" y="790"/>
                  <a:pt x="182" y="760"/>
                </a:cubicBezTo>
                <a:cubicBezTo>
                  <a:pt x="243" y="730"/>
                  <a:pt x="315" y="693"/>
                  <a:pt x="365" y="641"/>
                </a:cubicBezTo>
                <a:cubicBezTo>
                  <a:pt x="415" y="589"/>
                  <a:pt x="454" y="519"/>
                  <a:pt x="484" y="449"/>
                </a:cubicBezTo>
                <a:cubicBezTo>
                  <a:pt x="514" y="379"/>
                  <a:pt x="527" y="287"/>
                  <a:pt x="548" y="220"/>
                </a:cubicBezTo>
                <a:cubicBezTo>
                  <a:pt x="569" y="153"/>
                  <a:pt x="586" y="84"/>
                  <a:pt x="612" y="47"/>
                </a:cubicBezTo>
                <a:cubicBezTo>
                  <a:pt x="638" y="10"/>
                  <a:pt x="674" y="0"/>
                  <a:pt x="704" y="0"/>
                </a:cubicBezTo>
                <a:cubicBezTo>
                  <a:pt x="734" y="0"/>
                  <a:pt x="769" y="8"/>
                  <a:pt x="795" y="47"/>
                </a:cubicBezTo>
                <a:lnTo>
                  <a:pt x="862" y="233"/>
                </a:lnTo>
                <a:cubicBezTo>
                  <a:pt x="889" y="304"/>
                  <a:pt x="919" y="404"/>
                  <a:pt x="960" y="476"/>
                </a:cubicBezTo>
                <a:cubicBezTo>
                  <a:pt x="1001" y="548"/>
                  <a:pt x="1050" y="621"/>
                  <a:pt x="1106" y="668"/>
                </a:cubicBezTo>
                <a:cubicBezTo>
                  <a:pt x="1162" y="715"/>
                  <a:pt x="1213" y="736"/>
                  <a:pt x="1298" y="759"/>
                </a:cubicBezTo>
                <a:cubicBezTo>
                  <a:pt x="1383" y="782"/>
                  <a:pt x="1551" y="796"/>
                  <a:pt x="1618" y="806"/>
                </a:cubicBezTo>
              </a:path>
            </a:pathLst>
          </a:custGeom>
          <a:noFill/>
          <a:ln w="50800" cap="flat" cmpd="sng">
            <a:solidFill>
              <a:schemeClr val="hlink"/>
            </a:solidFill>
            <a:prstDash val="solid"/>
            <a:round/>
            <a:headEnd type="none" w="sm" len="sm"/>
            <a:tailEnd type="none" w="sm" len="sm"/>
          </a:ln>
          <a:effectLst/>
        </p:spPr>
        <p:txBody>
          <a:bodyPr/>
          <a:lstStyle/>
          <a:p>
            <a:endParaRPr lang="en-US"/>
          </a:p>
        </p:txBody>
      </p:sp>
      <p:sp>
        <p:nvSpPr>
          <p:cNvPr id="944162" name="Text Box 34"/>
          <p:cNvSpPr txBox="1">
            <a:spLocks noChangeArrowheads="1"/>
          </p:cNvSpPr>
          <p:nvPr/>
        </p:nvSpPr>
        <p:spPr bwMode="auto">
          <a:xfrm>
            <a:off x="1666875" y="5241925"/>
            <a:ext cx="2133600" cy="457200"/>
          </a:xfrm>
          <a:prstGeom prst="rect">
            <a:avLst/>
          </a:prstGeom>
          <a:noFill/>
          <a:ln w="12700">
            <a:noFill/>
            <a:miter lim="800000"/>
            <a:headEnd type="none" w="sm" len="sm"/>
            <a:tailEnd type="none" w="sm" len="sm"/>
          </a:ln>
          <a:effectLst/>
        </p:spPr>
        <p:txBody>
          <a:bodyPr>
            <a:spAutoFit/>
          </a:bodyPr>
          <a:lstStyle/>
          <a:p>
            <a:pPr>
              <a:spcBef>
                <a:spcPct val="50000"/>
              </a:spcBef>
            </a:pPr>
            <a:r>
              <a:rPr kumimoji="0" lang="en-US" sz="2400">
                <a:solidFill>
                  <a:srgbClr val="003366"/>
                </a:solidFill>
                <a:latin typeface="Tahoma" pitchFamily="34" charset="0"/>
              </a:rPr>
              <a:t>Parametric</a:t>
            </a:r>
          </a:p>
        </p:txBody>
      </p:sp>
    </p:spTree>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fld id="{2213CFBA-58E2-4B26-8B0B-66FF02D7BB98}" type="slidenum">
              <a:rPr lang="en-US"/>
              <a:pPr/>
              <a:t>22</a:t>
            </a:fld>
            <a:endParaRPr lang="en-US"/>
          </a:p>
        </p:txBody>
      </p:sp>
      <p:sp>
        <p:nvSpPr>
          <p:cNvPr id="703490" name="Rectangle 2"/>
          <p:cNvSpPr>
            <a:spLocks noGrp="1" noChangeArrowheads="1"/>
          </p:cNvSpPr>
          <p:nvPr>
            <p:ph type="title"/>
          </p:nvPr>
        </p:nvSpPr>
        <p:spPr>
          <a:noFill/>
          <a:ln/>
        </p:spPr>
        <p:txBody>
          <a:bodyPr lIns="90488" tIns="44450" rIns="90488" bIns="44450"/>
          <a:lstStyle/>
          <a:p>
            <a:r>
              <a:rPr lang="en-US"/>
              <a:t>Estimates of Central Tendency</a:t>
            </a:r>
          </a:p>
        </p:txBody>
      </p:sp>
      <p:sp>
        <p:nvSpPr>
          <p:cNvPr id="703492" name="Rectangle 4"/>
          <p:cNvSpPr>
            <a:spLocks noGrp="1" noChangeArrowheads="1"/>
          </p:cNvSpPr>
          <p:nvPr>
            <p:ph type="body" idx="1"/>
          </p:nvPr>
        </p:nvSpPr>
        <p:spPr>
          <a:noFill/>
          <a:ln/>
        </p:spPr>
        <p:txBody>
          <a:bodyPr lIns="90488" tIns="44450" rIns="90488" bIns="44450"/>
          <a:lstStyle/>
          <a:p>
            <a:pPr>
              <a:lnSpc>
                <a:spcPct val="80000"/>
              </a:lnSpc>
              <a:buFont typeface="Monotype Sorts" pitchFamily="2" charset="2"/>
              <a:buNone/>
            </a:pPr>
            <a:r>
              <a:rPr lang="en-US" sz="2400" u="sng">
                <a:solidFill>
                  <a:srgbClr val="A50021"/>
                </a:solidFill>
              </a:rPr>
              <a:t>Sample mean</a:t>
            </a:r>
            <a:r>
              <a:rPr lang="en-US" sz="2400">
                <a:solidFill>
                  <a:srgbClr val="A50021"/>
                </a:solidFill>
              </a:rPr>
              <a:t>:</a:t>
            </a:r>
          </a:p>
          <a:p>
            <a:pPr>
              <a:lnSpc>
                <a:spcPct val="80000"/>
              </a:lnSpc>
              <a:buFont typeface="Monotype Sorts" pitchFamily="2" charset="2"/>
              <a:buNone/>
            </a:pPr>
            <a:r>
              <a:rPr lang="en-US" sz="2000"/>
              <a:t>                              </a:t>
            </a:r>
          </a:p>
          <a:p>
            <a:pPr>
              <a:lnSpc>
                <a:spcPct val="80000"/>
              </a:lnSpc>
              <a:buFont typeface="Monotype Sorts" pitchFamily="2" charset="2"/>
              <a:buNone/>
            </a:pPr>
            <a:endParaRPr lang="en-US" sz="700"/>
          </a:p>
          <a:p>
            <a:pPr>
              <a:lnSpc>
                <a:spcPct val="80000"/>
              </a:lnSpc>
            </a:pPr>
            <a:endParaRPr lang="en-US" sz="2400"/>
          </a:p>
          <a:p>
            <a:pPr>
              <a:lnSpc>
                <a:spcPct val="80000"/>
              </a:lnSpc>
            </a:pPr>
            <a:endParaRPr lang="en-US" sz="2400"/>
          </a:p>
          <a:p>
            <a:pPr>
              <a:lnSpc>
                <a:spcPct val="80000"/>
              </a:lnSpc>
            </a:pPr>
            <a:r>
              <a:rPr lang="en-US" sz="2400"/>
              <a:t>    is an </a:t>
            </a:r>
            <a:r>
              <a:rPr lang="en-US" sz="2400" u="sng"/>
              <a:t>estimate</a:t>
            </a:r>
            <a:r>
              <a:rPr lang="en-US" sz="2400"/>
              <a:t> of </a:t>
            </a:r>
            <a:r>
              <a:rPr lang="en-US">
                <a:sym typeface="Symbol" pitchFamily="18" charset="2"/>
              </a:rPr>
              <a:t></a:t>
            </a:r>
          </a:p>
          <a:p>
            <a:pPr>
              <a:lnSpc>
                <a:spcPct val="80000"/>
              </a:lnSpc>
            </a:pPr>
            <a:r>
              <a:rPr lang="en-US">
                <a:sym typeface="Symbol" pitchFamily="18" charset="2"/>
              </a:rPr>
              <a:t></a:t>
            </a:r>
            <a:r>
              <a:rPr lang="en-US" sz="2400"/>
              <a:t> = True Population Mean</a:t>
            </a:r>
          </a:p>
          <a:p>
            <a:pPr>
              <a:lnSpc>
                <a:spcPct val="80000"/>
              </a:lnSpc>
            </a:pPr>
            <a:endParaRPr lang="en-US" sz="2400"/>
          </a:p>
          <a:p>
            <a:pPr>
              <a:lnSpc>
                <a:spcPct val="80000"/>
              </a:lnSpc>
              <a:buFont typeface="Monotype Sorts" pitchFamily="2" charset="2"/>
              <a:buNone/>
            </a:pPr>
            <a:r>
              <a:rPr lang="en-US" sz="2400" u="sng">
                <a:solidFill>
                  <a:srgbClr val="A50021"/>
                </a:solidFill>
              </a:rPr>
              <a:t>Sample median:</a:t>
            </a:r>
            <a:endParaRPr lang="en-US" sz="2400">
              <a:solidFill>
                <a:srgbClr val="A50021"/>
              </a:solidFill>
            </a:endParaRPr>
          </a:p>
          <a:p>
            <a:pPr>
              <a:lnSpc>
                <a:spcPct val="80000"/>
              </a:lnSpc>
            </a:pPr>
            <a:r>
              <a:rPr lang="en-US" sz="2400"/>
              <a:t>50% less than, 50% greater than</a:t>
            </a:r>
          </a:p>
          <a:p>
            <a:pPr>
              <a:lnSpc>
                <a:spcPct val="80000"/>
              </a:lnSpc>
            </a:pPr>
            <a:r>
              <a:rPr lang="en-US" sz="2400"/>
              <a:t>Sample Median is an </a:t>
            </a:r>
            <a:r>
              <a:rPr lang="en-US" sz="2400" u="sng"/>
              <a:t>estimate</a:t>
            </a:r>
            <a:r>
              <a:rPr lang="en-US" sz="2400"/>
              <a:t> of the true population median</a:t>
            </a:r>
          </a:p>
          <a:p>
            <a:pPr>
              <a:lnSpc>
                <a:spcPct val="80000"/>
              </a:lnSpc>
              <a:buFont typeface="Monotype Sorts" pitchFamily="2" charset="2"/>
              <a:buNone/>
            </a:pPr>
            <a:r>
              <a:rPr lang="en-US" sz="2000"/>
              <a:t>	</a:t>
            </a:r>
          </a:p>
        </p:txBody>
      </p:sp>
      <p:graphicFrame>
        <p:nvGraphicFramePr>
          <p:cNvPr id="816226" name="Object 3170"/>
          <p:cNvGraphicFramePr>
            <a:graphicFrameLocks noGrp="1" noChangeAspect="1"/>
          </p:cNvGraphicFramePr>
          <p:nvPr>
            <p:ph sz="quarter" idx="4294967295"/>
          </p:nvPr>
        </p:nvGraphicFramePr>
        <p:xfrm>
          <a:off x="969963" y="1920875"/>
          <a:ext cx="3190875" cy="933450"/>
        </p:xfrm>
        <a:graphic>
          <a:graphicData uri="http://schemas.openxmlformats.org/presentationml/2006/ole">
            <mc:AlternateContent xmlns:mc="http://schemas.openxmlformats.org/markup-compatibility/2006">
              <mc:Choice xmlns:v="urn:schemas-microsoft-com:vml" Requires="v">
                <p:oleObj spid="_x0000_s816231" name="Equation" r:id="rId4" imgW="1346040" imgH="393480" progId="Equation.3">
                  <p:embed/>
                </p:oleObj>
              </mc:Choice>
              <mc:Fallback>
                <p:oleObj name="Equation" r:id="rId4" imgW="1346040" imgH="393480" progId="Equation.3">
                  <p:embed/>
                  <p:pic>
                    <p:nvPicPr>
                      <p:cNvPr id="0" name="Picture 31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63" y="1920875"/>
                        <a:ext cx="3190875"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3493" name="Rectangle 5"/>
          <p:cNvSpPr>
            <a:spLocks noChangeArrowheads="1"/>
          </p:cNvSpPr>
          <p:nvPr/>
        </p:nvSpPr>
        <p:spPr bwMode="auto">
          <a:xfrm>
            <a:off x="595313" y="1433513"/>
            <a:ext cx="180975" cy="454025"/>
          </a:xfrm>
          <a:prstGeom prst="rect">
            <a:avLst/>
          </a:prstGeom>
          <a:noFill/>
          <a:ln w="12700">
            <a:noFill/>
            <a:miter lim="800000"/>
            <a:headEnd/>
            <a:tailEnd/>
          </a:ln>
          <a:effectLst/>
        </p:spPr>
        <p:txBody>
          <a:bodyPr wrap="none" lIns="90488" tIns="44450" rIns="90488" bIns="44450">
            <a:spAutoFit/>
          </a:bodyPr>
          <a:lstStyle/>
          <a:p>
            <a:pPr algn="l"/>
            <a:endParaRPr kumimoji="0" lang="en-US" sz="2400" b="1">
              <a:latin typeface="Times New Roman" pitchFamily="18" charset="0"/>
            </a:endParaRPr>
          </a:p>
        </p:txBody>
      </p:sp>
      <p:graphicFrame>
        <p:nvGraphicFramePr>
          <p:cNvPr id="816228" name="Object 3172"/>
          <p:cNvGraphicFramePr>
            <a:graphicFrameLocks noGrp="1" noChangeAspect="1"/>
          </p:cNvGraphicFramePr>
          <p:nvPr>
            <p:ph sz="quarter" idx="4294967295"/>
          </p:nvPr>
        </p:nvGraphicFramePr>
        <p:xfrm>
          <a:off x="923925" y="2986088"/>
          <a:ext cx="374650" cy="442912"/>
        </p:xfrm>
        <a:graphic>
          <a:graphicData uri="http://schemas.openxmlformats.org/presentationml/2006/ole">
            <mc:AlternateContent xmlns:mc="http://schemas.openxmlformats.org/markup-compatibility/2006">
              <mc:Choice xmlns:v="urn:schemas-microsoft-com:vml" Requires="v">
                <p:oleObj spid="_x0000_s816232" name="Equation" r:id="rId6" imgW="139680" imgH="164880" progId="Equation.3">
                  <p:embed/>
                </p:oleObj>
              </mc:Choice>
              <mc:Fallback>
                <p:oleObj name="Equation" r:id="rId6" imgW="139680" imgH="164880" progId="Equation.3">
                  <p:embed/>
                  <p:pic>
                    <p:nvPicPr>
                      <p:cNvPr id="0" name="Picture 31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925" y="2986088"/>
                        <a:ext cx="374650"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6230" name="Text Box 3174"/>
          <p:cNvSpPr txBox="1">
            <a:spLocks noChangeArrowheads="1"/>
          </p:cNvSpPr>
          <p:nvPr/>
        </p:nvSpPr>
        <p:spPr bwMode="auto">
          <a:xfrm>
            <a:off x="4959350" y="1789113"/>
            <a:ext cx="3613150" cy="1079500"/>
          </a:xfrm>
          <a:prstGeom prst="rect">
            <a:avLst/>
          </a:prstGeom>
          <a:solidFill>
            <a:schemeClr val="accent2"/>
          </a:solidFill>
          <a:ln w="9525" algn="ctr">
            <a:solidFill>
              <a:schemeClr val="tx1"/>
            </a:solidFill>
            <a:miter lim="800000"/>
            <a:headEnd/>
            <a:tailEnd/>
          </a:ln>
          <a:effectLst/>
        </p:spPr>
        <p:txBody>
          <a:bodyPr anchor="ctr" anchorCtr="1">
            <a:spAutoFit/>
          </a:bodyPr>
          <a:lstStyle/>
          <a:p>
            <a:r>
              <a:rPr lang="en-US" sz="1600"/>
              <a:t>Underlying Assumption: Each observation is a </a:t>
            </a:r>
            <a:r>
              <a:rPr lang="en-US" sz="1600" u="sng"/>
              <a:t>random (unbiased)</a:t>
            </a:r>
            <a:r>
              <a:rPr lang="en-US" sz="1600"/>
              <a:t> and </a:t>
            </a:r>
            <a:r>
              <a:rPr lang="en-US" sz="1600" u="sng"/>
              <a:t>independent</a:t>
            </a:r>
            <a:r>
              <a:rPr lang="en-US" sz="1600"/>
              <a:t> representation of the population.</a:t>
            </a:r>
          </a:p>
        </p:txBody>
      </p:sp>
      <p:sp>
        <p:nvSpPr>
          <p:cNvPr id="816231" name="Text Box 3175"/>
          <p:cNvSpPr txBox="1">
            <a:spLocks noChangeArrowheads="1"/>
          </p:cNvSpPr>
          <p:nvPr/>
        </p:nvSpPr>
        <p:spPr bwMode="auto">
          <a:xfrm>
            <a:off x="4924425" y="3125788"/>
            <a:ext cx="3648075" cy="1323975"/>
          </a:xfrm>
          <a:prstGeom prst="rect">
            <a:avLst/>
          </a:prstGeom>
          <a:solidFill>
            <a:srgbClr val="FFCC99"/>
          </a:solidFill>
          <a:ln w="9525" algn="ctr">
            <a:solidFill>
              <a:schemeClr val="tx1"/>
            </a:solidFill>
            <a:miter lim="800000"/>
            <a:headEnd/>
            <a:tailEnd/>
          </a:ln>
          <a:effectLst/>
        </p:spPr>
        <p:txBody>
          <a:bodyPr anchor="b">
            <a:spAutoFit/>
          </a:bodyPr>
          <a:lstStyle/>
          <a:p>
            <a:r>
              <a:rPr lang="en-US" sz="1600" b="1"/>
              <a:t>Caution:</a:t>
            </a:r>
          </a:p>
          <a:p>
            <a:r>
              <a:rPr lang="en-US" sz="1600"/>
              <a:t>Environmental data are rarely collected randomly.  Also, often data collected near areas of interest exhibit correlation, i.e. not independent.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6230"/>
                                        </p:tgtEl>
                                        <p:attrNameLst>
                                          <p:attrName>style.visibility</p:attrName>
                                        </p:attrNameLst>
                                      </p:cBhvr>
                                      <p:to>
                                        <p:strVal val="visible"/>
                                      </p:to>
                                    </p:set>
                                    <p:animEffect transition="in" filter="blinds(horizontal)">
                                      <p:cBhvr>
                                        <p:cTn id="7" dur="500"/>
                                        <p:tgtEl>
                                          <p:spTgt spid="8162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6231"/>
                                        </p:tgtEl>
                                        <p:attrNameLst>
                                          <p:attrName>style.visibility</p:attrName>
                                        </p:attrNameLst>
                                      </p:cBhvr>
                                      <p:to>
                                        <p:strVal val="visible"/>
                                      </p:to>
                                    </p:set>
                                    <p:animEffect transition="in" filter="blinds(horizontal)">
                                      <p:cBhvr>
                                        <p:cTn id="12" dur="500"/>
                                        <p:tgtEl>
                                          <p:spTgt spid="816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230" grpId="0" animBg="1"/>
      <p:bldP spid="8162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EECF493E-87EF-40DB-86A7-902A9A9D5671}" type="slidenum">
              <a:rPr lang="en-US"/>
              <a:pPr/>
              <a:t>23</a:t>
            </a:fld>
            <a:endParaRPr lang="en-US"/>
          </a:p>
        </p:txBody>
      </p:sp>
      <p:sp>
        <p:nvSpPr>
          <p:cNvPr id="927748" name="Text Box 2052"/>
          <p:cNvSpPr txBox="1">
            <a:spLocks noGrp="1" noChangeArrowheads="1"/>
          </p:cNvSpPr>
          <p:nvPr>
            <p:ph type="title"/>
          </p:nvPr>
        </p:nvSpPr>
        <p:spPr>
          <a:noFill/>
          <a:ln/>
        </p:spPr>
        <p:txBody>
          <a:bodyPr/>
          <a:lstStyle/>
          <a:p>
            <a:pPr eaLnBrk="1" hangingPunct="1">
              <a:lnSpc>
                <a:spcPct val="100000"/>
              </a:lnSpc>
            </a:pPr>
            <a:r>
              <a:rPr kumimoji="0" lang="en-US" dirty="0">
                <a:solidFill>
                  <a:schemeClr val="folHlink"/>
                </a:solidFill>
              </a:rPr>
              <a:t>Estimates of </a:t>
            </a:r>
            <a:r>
              <a:rPr kumimoji="0" lang="en-US" dirty="0" smtClean="0">
                <a:solidFill>
                  <a:schemeClr val="folHlink"/>
                </a:solidFill>
              </a:rPr>
              <a:t>Sample Variability</a:t>
            </a:r>
            <a:endParaRPr kumimoji="0" lang="en-US" dirty="0">
              <a:solidFill>
                <a:schemeClr val="folHlink"/>
              </a:solidFill>
            </a:endParaRPr>
          </a:p>
        </p:txBody>
      </p:sp>
      <p:sp>
        <p:nvSpPr>
          <p:cNvPr id="927749" name="Rectangle 2053"/>
          <p:cNvSpPr>
            <a:spLocks noGrp="1" noChangeArrowheads="1"/>
          </p:cNvSpPr>
          <p:nvPr>
            <p:ph type="body" idx="1"/>
          </p:nvPr>
        </p:nvSpPr>
        <p:spPr>
          <a:noFill/>
          <a:ln/>
        </p:spPr>
        <p:txBody>
          <a:bodyPr/>
          <a:lstStyle/>
          <a:p>
            <a:pPr>
              <a:buFont typeface="Monotype Sorts" pitchFamily="2" charset="2"/>
              <a:buNone/>
            </a:pPr>
            <a:r>
              <a:rPr lang="en-US" u="sng" dirty="0">
                <a:solidFill>
                  <a:srgbClr val="A50021"/>
                </a:solidFill>
              </a:rPr>
              <a:t>Sample Standard Deviation</a:t>
            </a:r>
            <a:r>
              <a:rPr lang="en-US" dirty="0"/>
              <a:t>:</a:t>
            </a:r>
            <a:r>
              <a:rPr lang="en-US" b="1" dirty="0"/>
              <a:t>   </a:t>
            </a:r>
          </a:p>
          <a:p>
            <a:endParaRPr lang="en-US" dirty="0"/>
          </a:p>
          <a:p>
            <a:endParaRPr lang="en-US" dirty="0"/>
          </a:p>
          <a:p>
            <a:r>
              <a:rPr lang="en-US" sz="2400" i="1" dirty="0">
                <a:sym typeface="Symbol" pitchFamily="18" charset="2"/>
              </a:rPr>
              <a:t>s</a:t>
            </a:r>
            <a:r>
              <a:rPr lang="en-US" sz="2400" dirty="0">
                <a:sym typeface="Symbol" pitchFamily="18" charset="2"/>
              </a:rPr>
              <a:t> is an estimate of </a:t>
            </a:r>
          </a:p>
          <a:p>
            <a:r>
              <a:rPr lang="en-US" sz="2400" dirty="0">
                <a:sym typeface="Symbol" pitchFamily="18" charset="2"/>
              </a:rPr>
              <a:t>  = Standard Deviation of Population</a:t>
            </a:r>
          </a:p>
          <a:p>
            <a:endParaRPr lang="en-US" u="sng" dirty="0"/>
          </a:p>
          <a:p>
            <a:r>
              <a:rPr lang="en-US" u="sng" dirty="0"/>
              <a:t>Coefficient of variation</a:t>
            </a:r>
            <a:r>
              <a:rPr lang="en-US" dirty="0"/>
              <a:t>:  </a:t>
            </a:r>
          </a:p>
          <a:p>
            <a:pPr>
              <a:buFont typeface="Monotype Sorts" pitchFamily="2" charset="2"/>
              <a:buNone/>
            </a:pPr>
            <a:r>
              <a:rPr lang="en-US" dirty="0"/>
              <a:t>       </a:t>
            </a:r>
          </a:p>
        </p:txBody>
      </p:sp>
      <p:graphicFrame>
        <p:nvGraphicFramePr>
          <p:cNvPr id="653338" name="Object 1050"/>
          <p:cNvGraphicFramePr>
            <a:graphicFrameLocks noGrp="1" noChangeAspect="1"/>
          </p:cNvGraphicFramePr>
          <p:nvPr>
            <p:ph sz="half" idx="4294967295"/>
          </p:nvPr>
        </p:nvGraphicFramePr>
        <p:xfrm>
          <a:off x="935038" y="2178050"/>
          <a:ext cx="3857625" cy="873125"/>
        </p:xfrm>
        <a:graphic>
          <a:graphicData uri="http://schemas.openxmlformats.org/presentationml/2006/ole">
            <mc:AlternateContent xmlns:mc="http://schemas.openxmlformats.org/markup-compatibility/2006">
              <mc:Choice xmlns:v="urn:schemas-microsoft-com:vml" Requires="v">
                <p:oleObj spid="_x0000_s653343" name="Equation" r:id="rId4" imgW="2019240" imgH="457200" progId="Equation.3">
                  <p:embed/>
                </p:oleObj>
              </mc:Choice>
              <mc:Fallback>
                <p:oleObj name="Equation" r:id="rId4" imgW="2019240" imgH="457200" progId="Equation.3">
                  <p:embed/>
                  <p:pic>
                    <p:nvPicPr>
                      <p:cNvPr id="0" name="Picture 10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038" y="2178050"/>
                        <a:ext cx="3857625"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3340" name="Object 1052"/>
          <p:cNvGraphicFramePr>
            <a:graphicFrameLocks noGrp="1" noChangeAspect="1"/>
          </p:cNvGraphicFramePr>
          <p:nvPr>
            <p:ph sz="half" idx="4294967295"/>
          </p:nvPr>
        </p:nvGraphicFramePr>
        <p:xfrm>
          <a:off x="941388" y="5146675"/>
          <a:ext cx="1404937" cy="396875"/>
        </p:xfrm>
        <a:graphic>
          <a:graphicData uri="http://schemas.openxmlformats.org/presentationml/2006/ole">
            <mc:AlternateContent xmlns:mc="http://schemas.openxmlformats.org/markup-compatibility/2006">
              <mc:Choice xmlns:v="urn:schemas-microsoft-com:vml" Requires="v">
                <p:oleObj spid="_x0000_s653344" name="Equation" r:id="rId6" imgW="723600" imgH="203040" progId="Equation.3">
                  <p:embed/>
                </p:oleObj>
              </mc:Choice>
              <mc:Fallback>
                <p:oleObj name="Equation" r:id="rId6" imgW="723600" imgH="203040" progId="Equation.3">
                  <p:embed/>
                  <p:pic>
                    <p:nvPicPr>
                      <p:cNvPr id="0" name="Picture 10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1388" y="5146675"/>
                        <a:ext cx="1404937"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0"/>
          </p:nvPr>
        </p:nvSpPr>
        <p:spPr/>
        <p:txBody>
          <a:bodyPr/>
          <a:lstStyle/>
          <a:p>
            <a:fld id="{054412E6-3845-4E9E-A75C-B723FD712D26}" type="slidenum">
              <a:rPr lang="en-US"/>
              <a:pPr/>
              <a:t>24</a:t>
            </a:fld>
            <a:endParaRPr lang="en-US"/>
          </a:p>
        </p:txBody>
      </p:sp>
      <p:sp>
        <p:nvSpPr>
          <p:cNvPr id="1129474" name="Rectangle 2"/>
          <p:cNvSpPr>
            <a:spLocks noGrp="1" noChangeArrowheads="1"/>
          </p:cNvSpPr>
          <p:nvPr>
            <p:ph type="title"/>
          </p:nvPr>
        </p:nvSpPr>
        <p:spPr/>
        <p:txBody>
          <a:bodyPr/>
          <a:lstStyle/>
          <a:p>
            <a:r>
              <a:rPr lang="en-US" dirty="0" smtClean="0"/>
              <a:t>Accuracy of Estimate:</a:t>
            </a:r>
            <a:br>
              <a:rPr lang="en-US" dirty="0" smtClean="0"/>
            </a:br>
            <a:r>
              <a:rPr lang="en-US" dirty="0" smtClean="0"/>
              <a:t>Standard </a:t>
            </a:r>
            <a:r>
              <a:rPr lang="en-US" dirty="0"/>
              <a:t>Error of the Mean</a:t>
            </a:r>
          </a:p>
        </p:txBody>
      </p:sp>
      <p:sp>
        <p:nvSpPr>
          <p:cNvPr id="1129475" name="Rectangle 3"/>
          <p:cNvSpPr>
            <a:spLocks noGrp="1" noChangeArrowheads="1"/>
          </p:cNvSpPr>
          <p:nvPr>
            <p:ph type="body" sz="half" idx="1"/>
          </p:nvPr>
        </p:nvSpPr>
        <p:spPr/>
        <p:txBody>
          <a:bodyPr/>
          <a:lstStyle/>
          <a:p>
            <a:r>
              <a:rPr lang="en-US" sz="2400"/>
              <a:t>Data Variability: Sample Standard Deviation</a:t>
            </a:r>
          </a:p>
          <a:p>
            <a:pPr lvl="1"/>
            <a:endParaRPr lang="en-US" sz="2400"/>
          </a:p>
          <a:p>
            <a:pPr lvl="1"/>
            <a:endParaRPr lang="en-US" sz="2400"/>
          </a:p>
          <a:p>
            <a:pPr lvl="1"/>
            <a:endParaRPr lang="en-US" sz="2400"/>
          </a:p>
          <a:p>
            <a:pPr lvl="1"/>
            <a:endParaRPr lang="en-US" sz="2400"/>
          </a:p>
          <a:p>
            <a:r>
              <a:rPr lang="en-US" sz="2400"/>
              <a:t>Standard Error of Mean</a:t>
            </a:r>
          </a:p>
          <a:p>
            <a:pPr>
              <a:buFont typeface="Monotype Sorts" pitchFamily="2" charset="2"/>
              <a:buNone/>
            </a:pPr>
            <a:r>
              <a:rPr lang="en-US" sz="2400"/>
              <a:t> </a:t>
            </a:r>
          </a:p>
          <a:p>
            <a:pPr>
              <a:buFont typeface="Monotype Sorts" pitchFamily="2" charset="2"/>
              <a:buNone/>
            </a:pPr>
            <a:r>
              <a:rPr lang="en-US" sz="2400"/>
              <a:t> </a:t>
            </a:r>
          </a:p>
        </p:txBody>
      </p:sp>
      <p:graphicFrame>
        <p:nvGraphicFramePr>
          <p:cNvPr id="1129476" name="Object 4"/>
          <p:cNvGraphicFramePr>
            <a:graphicFrameLocks noGrp="1" noChangeAspect="1"/>
          </p:cNvGraphicFramePr>
          <p:nvPr>
            <p:ph sz="quarter" idx="2"/>
          </p:nvPr>
        </p:nvGraphicFramePr>
        <p:xfrm>
          <a:off x="5191125" y="2143125"/>
          <a:ext cx="3668713" cy="2998788"/>
        </p:xfrm>
        <a:graphic>
          <a:graphicData uri="http://schemas.openxmlformats.org/presentationml/2006/ole">
            <mc:AlternateContent xmlns:mc="http://schemas.openxmlformats.org/markup-compatibility/2006">
              <mc:Choice xmlns:v="urn:schemas-microsoft-com:vml" Requires="v">
                <p:oleObj spid="_x0000_s1956872" name="Picture" r:id="rId4" imgW="4492800" imgH="3665880" progId="">
                  <p:embed/>
                </p:oleObj>
              </mc:Choice>
              <mc:Fallback>
                <p:oleObj name="Picture" r:id="rId4" imgW="4492800" imgH="3665880"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125" y="2143125"/>
                        <a:ext cx="3668713" cy="299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9477" name="Object 5"/>
          <p:cNvGraphicFramePr>
            <a:graphicFrameLocks noGrp="1" noChangeAspect="1"/>
          </p:cNvGraphicFramePr>
          <p:nvPr>
            <p:ph sz="quarter" idx="3"/>
          </p:nvPr>
        </p:nvGraphicFramePr>
        <p:xfrm>
          <a:off x="1471613" y="2481263"/>
          <a:ext cx="2724150" cy="1376362"/>
        </p:xfrm>
        <a:graphic>
          <a:graphicData uri="http://schemas.openxmlformats.org/presentationml/2006/ole">
            <mc:AlternateContent xmlns:mc="http://schemas.openxmlformats.org/markup-compatibility/2006">
              <mc:Choice xmlns:v="urn:schemas-microsoft-com:vml" Requires="v">
                <p:oleObj spid="_x0000_s1956873" name="Equation" r:id="rId6" imgW="2412720" imgH="1218960" progId="Equation.3">
                  <p:embed/>
                </p:oleObj>
              </mc:Choice>
              <mc:Fallback>
                <p:oleObj name="Equation" r:id="rId6" imgW="2412720" imgH="121896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1613" y="2481263"/>
                        <a:ext cx="2724150" cy="1376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9478" name="Object 6"/>
          <p:cNvGraphicFramePr>
            <a:graphicFrameLocks noChangeAspect="1"/>
          </p:cNvGraphicFramePr>
          <p:nvPr/>
        </p:nvGraphicFramePr>
        <p:xfrm>
          <a:off x="1397000" y="4664075"/>
          <a:ext cx="1106488" cy="1449388"/>
        </p:xfrm>
        <a:graphic>
          <a:graphicData uri="http://schemas.openxmlformats.org/presentationml/2006/ole">
            <mc:AlternateContent xmlns:mc="http://schemas.openxmlformats.org/markup-compatibility/2006">
              <mc:Choice xmlns:v="urn:schemas-microsoft-com:vml" Requires="v">
                <p:oleObj spid="_x0000_s1956874" name="Equation" r:id="rId8" imgW="863280" imgH="1130040" progId="Equation.3">
                  <p:embed/>
                </p:oleObj>
              </mc:Choice>
              <mc:Fallback>
                <p:oleObj name="Equation" r:id="rId8" imgW="863280" imgH="113004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7000" y="4664075"/>
                        <a:ext cx="1106488" cy="1449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479" name="Text Box 7"/>
          <p:cNvSpPr txBox="1">
            <a:spLocks noChangeArrowheads="1"/>
          </p:cNvSpPr>
          <p:nvPr/>
        </p:nvSpPr>
        <p:spPr bwMode="auto">
          <a:xfrm>
            <a:off x="3230563" y="5815013"/>
            <a:ext cx="5503862" cy="777875"/>
          </a:xfrm>
          <a:prstGeom prst="rect">
            <a:avLst/>
          </a:prstGeom>
          <a:noFill/>
          <a:ln w="76200" cmpd="tri">
            <a:solidFill>
              <a:schemeClr val="tx1"/>
            </a:solidFill>
            <a:miter lim="800000"/>
            <a:headEnd type="none" w="sm" len="sm"/>
            <a:tailEnd type="none" w="sm" len="sm"/>
          </a:ln>
          <a:effectLst/>
        </p:spPr>
        <p:txBody>
          <a:bodyPr wrap="none">
            <a:spAutoFit/>
          </a:bodyPr>
          <a:lstStyle/>
          <a:p>
            <a:pPr algn="l"/>
            <a:r>
              <a:rPr lang="en-US" sz="2000"/>
              <a:t>Excel</a:t>
            </a:r>
          </a:p>
          <a:p>
            <a:pPr algn="l"/>
            <a:r>
              <a:rPr lang="en-US" sz="2000"/>
              <a:t>=STDEV(cell array)/SQRT(COUNT(cell array))</a:t>
            </a:r>
          </a:p>
        </p:txBody>
      </p:sp>
      <p:sp>
        <p:nvSpPr>
          <p:cNvPr id="1129480" name="Text Box 8"/>
          <p:cNvSpPr txBox="1">
            <a:spLocks noChangeArrowheads="1"/>
          </p:cNvSpPr>
          <p:nvPr/>
        </p:nvSpPr>
        <p:spPr bwMode="auto">
          <a:xfrm>
            <a:off x="3230563" y="4872038"/>
            <a:ext cx="2455862" cy="777875"/>
          </a:xfrm>
          <a:prstGeom prst="rect">
            <a:avLst/>
          </a:prstGeom>
          <a:noFill/>
          <a:ln w="76200" cmpd="tri">
            <a:solidFill>
              <a:schemeClr val="tx1"/>
            </a:solidFill>
            <a:miter lim="800000"/>
            <a:headEnd type="none" w="sm" len="sm"/>
            <a:tailEnd type="none" w="sm" len="sm"/>
          </a:ln>
          <a:effectLst/>
        </p:spPr>
        <p:txBody>
          <a:bodyPr wrap="none">
            <a:spAutoFit/>
          </a:bodyPr>
          <a:lstStyle/>
          <a:p>
            <a:pPr algn="l"/>
            <a:r>
              <a:rPr lang="en-US" sz="2000"/>
              <a:t>Excel</a:t>
            </a:r>
          </a:p>
          <a:p>
            <a:pPr algn="l"/>
            <a:r>
              <a:rPr lang="en-US" sz="2000"/>
              <a:t>=STDEV(cell array)</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9480"/>
                                        </p:tgtEl>
                                        <p:attrNameLst>
                                          <p:attrName>style.visibility</p:attrName>
                                        </p:attrNameLst>
                                      </p:cBhvr>
                                      <p:to>
                                        <p:strVal val="visible"/>
                                      </p:to>
                                    </p:set>
                                    <p:animEffect transition="in" filter="blinds(horizontal)">
                                      <p:cBhvr>
                                        <p:cTn id="7" dur="500"/>
                                        <p:tgtEl>
                                          <p:spTgt spid="112948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29479"/>
                                        </p:tgtEl>
                                        <p:attrNameLst>
                                          <p:attrName>style.visibility</p:attrName>
                                        </p:attrNameLst>
                                      </p:cBhvr>
                                      <p:to>
                                        <p:strVal val="visible"/>
                                      </p:to>
                                    </p:set>
                                    <p:animEffect transition="in" filter="blinds(horizontal)">
                                      <p:cBhvr>
                                        <p:cTn id="10" dur="500"/>
                                        <p:tgtEl>
                                          <p:spTgt spid="1129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9479" grpId="0" animBg="1"/>
      <p:bldP spid="112948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63D0F1E-CCB5-4A49-AD17-6F43C403E5DE}" type="slidenum">
              <a:rPr lang="en-US"/>
              <a:pPr/>
              <a:t>25</a:t>
            </a:fld>
            <a:endParaRPr lang="en-US"/>
          </a:p>
        </p:txBody>
      </p:sp>
      <p:sp>
        <p:nvSpPr>
          <p:cNvPr id="931849" name="Rectangle 3081"/>
          <p:cNvSpPr>
            <a:spLocks noGrp="1" noChangeArrowheads="1"/>
          </p:cNvSpPr>
          <p:nvPr>
            <p:ph type="title"/>
          </p:nvPr>
        </p:nvSpPr>
        <p:spPr/>
        <p:txBody>
          <a:bodyPr/>
          <a:lstStyle/>
          <a:p>
            <a:r>
              <a:rPr lang="en-US"/>
              <a:t>Confidence Interval (CI)</a:t>
            </a:r>
          </a:p>
        </p:txBody>
      </p:sp>
      <p:sp>
        <p:nvSpPr>
          <p:cNvPr id="931850" name="Rectangle 3082"/>
          <p:cNvSpPr>
            <a:spLocks noGrp="1" noChangeArrowheads="1"/>
          </p:cNvSpPr>
          <p:nvPr>
            <p:ph type="body" idx="1"/>
          </p:nvPr>
        </p:nvSpPr>
        <p:spPr/>
        <p:txBody>
          <a:bodyPr/>
          <a:lstStyle/>
          <a:p>
            <a:pPr>
              <a:lnSpc>
                <a:spcPct val="90000"/>
              </a:lnSpc>
            </a:pPr>
            <a:r>
              <a:rPr lang="en-US"/>
              <a:t>Confidence Interval is a range, about an “estimate”, which has a specified probability of containing the true population value. </a:t>
            </a:r>
          </a:p>
          <a:p>
            <a:pPr lvl="3">
              <a:lnSpc>
                <a:spcPct val="90000"/>
              </a:lnSpc>
            </a:pPr>
            <a:endParaRPr lang="en-US"/>
          </a:p>
          <a:p>
            <a:pPr lvl="3">
              <a:lnSpc>
                <a:spcPct val="90000"/>
              </a:lnSpc>
            </a:pPr>
            <a:r>
              <a:rPr lang="en-US"/>
              <a:t>For example, 95% confidence interval of the (sample) mean is a range of values which we are 95% confident that contains the true mean.</a:t>
            </a:r>
          </a:p>
          <a:p>
            <a:pPr>
              <a:lnSpc>
                <a:spcPct val="90000"/>
              </a:lnSpc>
            </a:pPr>
            <a:endParaRPr lang="en-US"/>
          </a:p>
          <a:p>
            <a:pPr>
              <a:lnSpc>
                <a:spcPct val="90000"/>
              </a:lnSpc>
            </a:pPr>
            <a:r>
              <a:rPr lang="en-US"/>
              <a:t>Significance (</a:t>
            </a:r>
            <a:r>
              <a:rPr lang="el-GR" i="1">
                <a:cs typeface="Arial" pitchFamily="34" charset="0"/>
              </a:rPr>
              <a:t>α</a:t>
            </a:r>
            <a:r>
              <a:rPr lang="en-US" i="1">
                <a:cs typeface="Arial" pitchFamily="34" charset="0"/>
              </a:rPr>
              <a:t>)</a:t>
            </a:r>
            <a:r>
              <a:rPr lang="en-US">
                <a:cs typeface="Arial" pitchFamily="34" charset="0"/>
              </a:rPr>
              <a:t> = 1 - confidence</a:t>
            </a:r>
          </a:p>
          <a:p>
            <a:pPr lvl="1">
              <a:lnSpc>
                <a:spcPct val="90000"/>
              </a:lnSpc>
            </a:pPr>
            <a:r>
              <a:rPr lang="en-US"/>
              <a:t>For example, a 95% confidence corresponds to a 5% significance</a:t>
            </a:r>
          </a:p>
        </p:txBody>
      </p:sp>
    </p:spTree>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DE138C2-A70E-40B3-8AB2-F37766B750A5}" type="slidenum">
              <a:rPr lang="en-US"/>
              <a:pPr/>
              <a:t>26</a:t>
            </a:fld>
            <a:endParaRPr lang="en-US"/>
          </a:p>
        </p:txBody>
      </p:sp>
      <p:sp>
        <p:nvSpPr>
          <p:cNvPr id="935940" name="Rectangle 3076"/>
          <p:cNvSpPr>
            <a:spLocks noGrp="1" noChangeArrowheads="1"/>
          </p:cNvSpPr>
          <p:nvPr>
            <p:ph type="title"/>
          </p:nvPr>
        </p:nvSpPr>
        <p:spPr/>
        <p:txBody>
          <a:bodyPr/>
          <a:lstStyle/>
          <a:p>
            <a:r>
              <a:rPr lang="en-US"/>
              <a:t>Confidence Limit (CL)</a:t>
            </a:r>
          </a:p>
        </p:txBody>
      </p:sp>
      <p:sp>
        <p:nvSpPr>
          <p:cNvPr id="935941" name="Rectangle 3077"/>
          <p:cNvSpPr>
            <a:spLocks noGrp="1" noChangeArrowheads="1"/>
          </p:cNvSpPr>
          <p:nvPr>
            <p:ph type="body" idx="1"/>
          </p:nvPr>
        </p:nvSpPr>
        <p:spPr/>
        <p:txBody>
          <a:bodyPr/>
          <a:lstStyle/>
          <a:p>
            <a:r>
              <a:rPr lang="en-US" sz="2400"/>
              <a:t>A Confidence Interval is bounded by an </a:t>
            </a:r>
            <a:r>
              <a:rPr lang="en-US" sz="2400" u="sng">
                <a:solidFill>
                  <a:srgbClr val="A50021"/>
                </a:solidFill>
              </a:rPr>
              <a:t>Upper Confidence Limit (UCL)</a:t>
            </a:r>
            <a:r>
              <a:rPr lang="en-US" sz="2400"/>
              <a:t> and a </a:t>
            </a:r>
            <a:r>
              <a:rPr lang="en-US" sz="2400" u="sng">
                <a:solidFill>
                  <a:srgbClr val="A50021"/>
                </a:solidFill>
              </a:rPr>
              <a:t>Lower Confidence Limit (LCL)</a:t>
            </a:r>
            <a:r>
              <a:rPr lang="en-US" sz="2400"/>
              <a:t>. </a:t>
            </a:r>
          </a:p>
          <a:p>
            <a:pPr lvl="2">
              <a:buFontTx/>
              <a:buNone/>
            </a:pPr>
            <a:r>
              <a:rPr lang="en-US" sz="2200"/>
              <a:t>UCL = Estimate + C</a:t>
            </a:r>
            <a:r>
              <a:rPr lang="en-US" sz="2200" baseline="-25000"/>
              <a:t>1</a:t>
            </a:r>
          </a:p>
          <a:p>
            <a:pPr lvl="2">
              <a:buFontTx/>
              <a:buNone/>
            </a:pPr>
            <a:r>
              <a:rPr lang="en-US" sz="2200"/>
              <a:t>LCL =  Estimate – C</a:t>
            </a:r>
            <a:r>
              <a:rPr lang="en-US" sz="2200" baseline="-25000"/>
              <a:t>2</a:t>
            </a:r>
            <a:r>
              <a:rPr lang="en-US" sz="2200"/>
              <a:t> </a:t>
            </a:r>
          </a:p>
          <a:p>
            <a:pPr lvl="1"/>
            <a:r>
              <a:rPr lang="en-US" sz="2400"/>
              <a:t>C</a:t>
            </a:r>
            <a:r>
              <a:rPr lang="en-US" sz="2400" baseline="-25000"/>
              <a:t>1</a:t>
            </a:r>
            <a:r>
              <a:rPr lang="en-US" sz="2400"/>
              <a:t> and C</a:t>
            </a:r>
            <a:r>
              <a:rPr lang="en-US" sz="2400" baseline="-25000"/>
              <a:t>2</a:t>
            </a:r>
            <a:r>
              <a:rPr lang="en-US" sz="2400"/>
              <a:t> are similar to “safety factors” that increase, if the desired confidence </a:t>
            </a:r>
            <a:r>
              <a:rPr lang="en-US" sz="2400">
                <a:sym typeface="Symbol" pitchFamily="18" charset="2"/>
              </a:rPr>
              <a:t></a:t>
            </a:r>
            <a:r>
              <a:rPr lang="en-US" sz="2400"/>
              <a:t>, the sample variability </a:t>
            </a:r>
            <a:r>
              <a:rPr lang="en-US" sz="2400">
                <a:sym typeface="Symbol" pitchFamily="18" charset="2"/>
              </a:rPr>
              <a:t></a:t>
            </a:r>
            <a:r>
              <a:rPr lang="en-US" sz="2400"/>
              <a:t>, or the sample size </a:t>
            </a:r>
            <a:r>
              <a:rPr lang="en-US" sz="2400">
                <a:sym typeface="Symbol" pitchFamily="18" charset="2"/>
              </a:rPr>
              <a:t></a:t>
            </a:r>
            <a:r>
              <a:rPr lang="en-US" sz="2400"/>
              <a:t>.</a:t>
            </a:r>
          </a:p>
          <a:p>
            <a:endParaRPr lang="en-US" sz="2400"/>
          </a:p>
          <a:p>
            <a:r>
              <a:rPr lang="en-US" sz="2400"/>
              <a:t>UCL and LCL are dependent on the (presumed) distribution of the estimate.</a:t>
            </a:r>
          </a:p>
        </p:txBody>
      </p:sp>
    </p:spTree>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0"/>
          </p:nvPr>
        </p:nvSpPr>
        <p:spPr/>
        <p:txBody>
          <a:bodyPr/>
          <a:lstStyle/>
          <a:p>
            <a:fld id="{3CF9C6F4-8B82-4557-A23E-B98B8307F749}" type="slidenum">
              <a:rPr lang="en-US"/>
              <a:pPr/>
              <a:t>27</a:t>
            </a:fld>
            <a:endParaRPr lang="en-US"/>
          </a:p>
        </p:txBody>
      </p:sp>
      <p:sp>
        <p:nvSpPr>
          <p:cNvPr id="1219586" name="Rectangle 2"/>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1219587" name="Rectangle 3"/>
          <p:cNvSpPr>
            <a:spLocks noGrp="1" noChangeArrowheads="1"/>
          </p:cNvSpPr>
          <p:nvPr>
            <p:ph type="title"/>
          </p:nvPr>
        </p:nvSpPr>
        <p:spPr>
          <a:noFill/>
          <a:ln/>
        </p:spPr>
        <p:txBody>
          <a:bodyPr lIns="90488" tIns="44450" rIns="90488" bIns="44450"/>
          <a:lstStyle/>
          <a:p>
            <a:r>
              <a:rPr lang="en-US"/>
              <a:t>UCL of the Mean </a:t>
            </a:r>
            <a:br>
              <a:rPr lang="en-US"/>
            </a:br>
            <a:r>
              <a:rPr lang="en-US"/>
              <a:t>Based on Central Limit Theory</a:t>
            </a:r>
          </a:p>
        </p:txBody>
      </p:sp>
      <p:sp>
        <p:nvSpPr>
          <p:cNvPr id="1219588" name="Rectangle 4"/>
          <p:cNvSpPr>
            <a:spLocks noGrp="1" noChangeArrowheads="1"/>
          </p:cNvSpPr>
          <p:nvPr>
            <p:ph type="body" sz="half" idx="1"/>
          </p:nvPr>
        </p:nvSpPr>
        <p:spPr>
          <a:xfrm>
            <a:off x="407988" y="1693863"/>
            <a:ext cx="8229600" cy="4114800"/>
          </a:xfrm>
          <a:noFill/>
          <a:ln/>
        </p:spPr>
        <p:txBody>
          <a:bodyPr lIns="90488" tIns="44450" rIns="90488" bIns="44450"/>
          <a:lstStyle/>
          <a:p>
            <a:r>
              <a:rPr lang="en-US" sz="2400" u="sng">
                <a:solidFill>
                  <a:srgbClr val="990000"/>
                </a:solidFill>
              </a:rPr>
              <a:t>Central Limit Theory</a:t>
            </a:r>
            <a:r>
              <a:rPr lang="en-US" sz="2400"/>
              <a:t>: any sum of random variables tends to normality regardless of the distribution of its constituent random variables.</a:t>
            </a:r>
          </a:p>
          <a:p>
            <a:pPr lvl="2"/>
            <a:endParaRPr lang="en-US" sz="2200"/>
          </a:p>
          <a:p>
            <a:r>
              <a:rPr lang="en-US" sz="2400"/>
              <a:t>The sample mean of a large sample set (say n&gt;30) with low variability (say CV&lt;1) can be assumed to be normally distributed </a:t>
            </a:r>
            <a:r>
              <a:rPr lang="en-US" sz="2400" u="sng"/>
              <a:t>regardless</a:t>
            </a:r>
            <a:r>
              <a:rPr lang="en-US" sz="2400"/>
              <a:t> of the distribution of sample values. Under this condition:</a:t>
            </a:r>
          </a:p>
          <a:p>
            <a:endParaRPr kumimoji="0" lang="en-US" sz="2400"/>
          </a:p>
          <a:p>
            <a:pPr>
              <a:buFont typeface="Monotype Sorts" pitchFamily="2" charset="2"/>
              <a:buNone/>
            </a:pPr>
            <a:endParaRPr kumimoji="0" lang="en-US" sz="2400"/>
          </a:p>
        </p:txBody>
      </p:sp>
      <p:graphicFrame>
        <p:nvGraphicFramePr>
          <p:cNvPr id="1219589" name="Object 5">
            <a:hlinkClick r:id="" action="ppaction://ole?verb=0"/>
          </p:cNvPr>
          <p:cNvGraphicFramePr>
            <a:graphicFrameLocks/>
          </p:cNvGraphicFramePr>
          <p:nvPr/>
        </p:nvGraphicFramePr>
        <p:xfrm>
          <a:off x="2327275" y="4954588"/>
          <a:ext cx="3865563" cy="809625"/>
        </p:xfrm>
        <a:graphic>
          <a:graphicData uri="http://schemas.openxmlformats.org/presentationml/2006/ole">
            <mc:AlternateContent xmlns:mc="http://schemas.openxmlformats.org/markup-compatibility/2006">
              <mc:Choice xmlns:v="urn:schemas-microsoft-com:vml" Requires="v">
                <p:oleObj spid="_x0000_s1955844" name="Equation" r:id="rId4" imgW="1739880" imgH="419040" progId="Equation.3">
                  <p:embed/>
                </p:oleObj>
              </mc:Choice>
              <mc:Fallback>
                <p:oleObj name="Equation" r:id="rId4" imgW="1739880" imgH="419040" progId="Equation.3">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7275" y="4954588"/>
                        <a:ext cx="3865563"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9590" name="Text Box 6"/>
          <p:cNvSpPr txBox="1">
            <a:spLocks noChangeArrowheads="1"/>
          </p:cNvSpPr>
          <p:nvPr/>
        </p:nvSpPr>
        <p:spPr bwMode="auto">
          <a:xfrm>
            <a:off x="3197225" y="6038850"/>
            <a:ext cx="5729288" cy="274638"/>
          </a:xfrm>
          <a:prstGeom prst="rect">
            <a:avLst/>
          </a:prstGeom>
          <a:noFill/>
          <a:ln w="12700">
            <a:noFill/>
            <a:miter lim="800000"/>
            <a:headEnd type="none" w="sm" len="sm"/>
            <a:tailEnd type="none" w="sm" len="sm"/>
          </a:ln>
          <a:effectLst/>
        </p:spPr>
        <p:txBody>
          <a:bodyPr>
            <a:spAutoFit/>
          </a:bodyPr>
          <a:lstStyle/>
          <a:p>
            <a:pPr lvl="2" algn="r">
              <a:spcBef>
                <a:spcPct val="20000"/>
              </a:spcBef>
              <a:spcAft>
                <a:spcPct val="20000"/>
              </a:spcAft>
              <a:buClr>
                <a:schemeClr val="bg2"/>
              </a:buClr>
            </a:pPr>
            <a:r>
              <a:rPr kumimoji="0" lang="en-US">
                <a:solidFill>
                  <a:schemeClr val="bg2"/>
                </a:solidFill>
              </a:rPr>
              <a:t>Source: </a:t>
            </a:r>
            <a:r>
              <a:rPr kumimoji="0" lang="en-US" u="sng">
                <a:solidFill>
                  <a:schemeClr val="bg2"/>
                </a:solidFill>
              </a:rPr>
              <a:t>RAGS…..</a:t>
            </a:r>
            <a:r>
              <a:rPr kumimoji="0" lang="en-US">
                <a:solidFill>
                  <a:schemeClr val="bg2"/>
                </a:solidFill>
              </a:rPr>
              <a:t> (EPA 1989)</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E6215CBD-4175-462C-8E46-383435283B9A}" type="slidenum">
              <a:rPr lang="en-US"/>
              <a:pPr/>
              <a:t>28</a:t>
            </a:fld>
            <a:endParaRPr lang="en-US"/>
          </a:p>
        </p:txBody>
      </p:sp>
      <p:sp>
        <p:nvSpPr>
          <p:cNvPr id="830466" name="Rectangle 2"/>
          <p:cNvSpPr>
            <a:spLocks noGrp="1" noChangeArrowheads="1"/>
          </p:cNvSpPr>
          <p:nvPr>
            <p:ph type="body" idx="1"/>
          </p:nvPr>
        </p:nvSpPr>
        <p:spPr>
          <a:xfrm>
            <a:off x="6510338" y="2074863"/>
            <a:ext cx="2020887" cy="2855912"/>
          </a:xfrm>
          <a:noFill/>
          <a:ln/>
        </p:spPr>
        <p:txBody>
          <a:bodyPr lIns="92075" tIns="46038" rIns="92075" bIns="46038"/>
          <a:lstStyle/>
          <a:p>
            <a:pPr>
              <a:buFont typeface="Monotype Sorts" pitchFamily="2" charset="2"/>
              <a:buNone/>
            </a:pPr>
            <a:r>
              <a:rPr lang="en-US"/>
              <a:t>z</a:t>
            </a:r>
            <a:r>
              <a:rPr lang="en-US" baseline="-25000"/>
              <a:t>50%</a:t>
            </a:r>
            <a:r>
              <a:rPr lang="en-US"/>
              <a:t> = 0.00</a:t>
            </a:r>
          </a:p>
          <a:p>
            <a:pPr>
              <a:buFont typeface="Monotype Sorts" pitchFamily="2" charset="2"/>
              <a:buNone/>
            </a:pPr>
            <a:r>
              <a:rPr lang="en-US"/>
              <a:t>z</a:t>
            </a:r>
            <a:r>
              <a:rPr lang="en-US" baseline="-25000"/>
              <a:t>80%</a:t>
            </a:r>
            <a:r>
              <a:rPr lang="en-US"/>
              <a:t> = 0.84</a:t>
            </a:r>
          </a:p>
          <a:p>
            <a:pPr>
              <a:buFont typeface="Monotype Sorts" pitchFamily="2" charset="2"/>
              <a:buNone/>
            </a:pPr>
            <a:r>
              <a:rPr lang="en-US"/>
              <a:t>z</a:t>
            </a:r>
            <a:r>
              <a:rPr lang="en-US" baseline="-25000"/>
              <a:t>90%</a:t>
            </a:r>
            <a:r>
              <a:rPr lang="en-US"/>
              <a:t> = 1.28</a:t>
            </a:r>
          </a:p>
          <a:p>
            <a:pPr>
              <a:buFont typeface="Monotype Sorts" pitchFamily="2" charset="2"/>
              <a:buNone/>
            </a:pPr>
            <a:r>
              <a:rPr lang="en-US"/>
              <a:t>z</a:t>
            </a:r>
            <a:r>
              <a:rPr lang="en-US" baseline="-25000"/>
              <a:t>95%</a:t>
            </a:r>
            <a:r>
              <a:rPr lang="en-US"/>
              <a:t> = 1.64</a:t>
            </a:r>
          </a:p>
          <a:p>
            <a:pPr>
              <a:buFont typeface="Monotype Sorts" pitchFamily="2" charset="2"/>
              <a:buNone/>
            </a:pPr>
            <a:r>
              <a:rPr lang="en-US"/>
              <a:t>z</a:t>
            </a:r>
            <a:r>
              <a:rPr lang="en-US" baseline="-25000"/>
              <a:t>99%</a:t>
            </a:r>
            <a:r>
              <a:rPr lang="en-US"/>
              <a:t> = 2.33</a:t>
            </a:r>
          </a:p>
        </p:txBody>
      </p:sp>
      <p:pic>
        <p:nvPicPr>
          <p:cNvPr id="830467" name="Picture 3" descr="Normal Table"/>
          <p:cNvPicPr>
            <a:picLocks noChangeAspect="1" noChangeArrowheads="1"/>
          </p:cNvPicPr>
          <p:nvPr/>
        </p:nvPicPr>
        <p:blipFill>
          <a:blip r:embed="rId3" cstate="print"/>
          <a:srcRect/>
          <a:stretch>
            <a:fillRect/>
          </a:stretch>
        </p:blipFill>
        <p:spPr bwMode="auto">
          <a:xfrm>
            <a:off x="9525" y="390525"/>
            <a:ext cx="6583363" cy="6467475"/>
          </a:xfrm>
          <a:prstGeom prst="rect">
            <a:avLst/>
          </a:prstGeom>
          <a:noFill/>
        </p:spPr>
      </p:pic>
      <p:sp>
        <p:nvSpPr>
          <p:cNvPr id="830468" name="AutoShape 4"/>
          <p:cNvSpPr>
            <a:spLocks noChangeArrowheads="1"/>
          </p:cNvSpPr>
          <p:nvPr/>
        </p:nvSpPr>
        <p:spPr bwMode="auto">
          <a:xfrm>
            <a:off x="6292850" y="3686175"/>
            <a:ext cx="2263775" cy="465138"/>
          </a:xfrm>
          <a:prstGeom prst="wedgeRectCallout">
            <a:avLst>
              <a:gd name="adj1" fmla="val -164097"/>
              <a:gd name="adj2" fmla="val -32255"/>
            </a:avLst>
          </a:prstGeom>
          <a:noFill/>
          <a:ln w="28575">
            <a:solidFill>
              <a:srgbClr val="A50021"/>
            </a:solidFill>
            <a:miter lim="800000"/>
            <a:headEnd type="none" w="sm" len="sm"/>
            <a:tailEnd type="none" w="sm" len="sm"/>
          </a:ln>
          <a:effectLst/>
        </p:spPr>
        <p:txBody>
          <a:bodyPr/>
          <a:lstStyle/>
          <a:p>
            <a:endParaRPr kumimoji="0" lang="en-US" sz="2400">
              <a:solidFill>
                <a:schemeClr val="bg2"/>
              </a:solidFill>
              <a:latin typeface="Tahoma" pitchFamily="34" charset="0"/>
            </a:endParaRPr>
          </a:p>
        </p:txBody>
      </p:sp>
      <p:sp>
        <p:nvSpPr>
          <p:cNvPr id="830469" name="AutoShape 5"/>
          <p:cNvSpPr>
            <a:spLocks noChangeArrowheads="1"/>
          </p:cNvSpPr>
          <p:nvPr/>
        </p:nvSpPr>
        <p:spPr bwMode="auto">
          <a:xfrm>
            <a:off x="1038225" y="3665538"/>
            <a:ext cx="2520950" cy="266700"/>
          </a:xfrm>
          <a:prstGeom prst="leftArrow">
            <a:avLst>
              <a:gd name="adj1" fmla="val 50000"/>
              <a:gd name="adj2" fmla="val 236310"/>
            </a:avLst>
          </a:prstGeom>
          <a:noFill/>
          <a:ln w="28575">
            <a:solidFill>
              <a:srgbClr val="A50021"/>
            </a:solidFill>
            <a:miter lim="800000"/>
            <a:headEnd type="none" w="sm" len="sm"/>
            <a:tailEnd type="none" w="sm" len="sm"/>
          </a:ln>
          <a:effectLst/>
        </p:spPr>
        <p:txBody>
          <a:bodyPr wrap="none" anchor="ctr"/>
          <a:lstStyle/>
          <a:p>
            <a:endParaRPr lang="en-US"/>
          </a:p>
        </p:txBody>
      </p:sp>
      <p:sp>
        <p:nvSpPr>
          <p:cNvPr id="830470" name="AutoShape 6"/>
          <p:cNvSpPr>
            <a:spLocks noChangeArrowheads="1"/>
          </p:cNvSpPr>
          <p:nvPr/>
        </p:nvSpPr>
        <p:spPr bwMode="auto">
          <a:xfrm>
            <a:off x="2786063" y="1292225"/>
            <a:ext cx="1022350" cy="2576513"/>
          </a:xfrm>
          <a:prstGeom prst="upArrow">
            <a:avLst>
              <a:gd name="adj1" fmla="val 48833"/>
              <a:gd name="adj2" fmla="val 70554"/>
            </a:avLst>
          </a:prstGeom>
          <a:noFill/>
          <a:ln w="28575">
            <a:solidFill>
              <a:srgbClr val="A50021"/>
            </a:solidFill>
            <a:miter lim="800000"/>
            <a:headEnd type="none" w="sm" len="sm"/>
            <a:tailEnd type="none" w="sm" len="sm"/>
          </a:ln>
          <a:effectLst/>
        </p:spPr>
        <p:txBody>
          <a:bodyPr wrap="none" anchor="ctr"/>
          <a:lstStyle/>
          <a:p>
            <a:endParaRPr lang="en-US"/>
          </a:p>
        </p:txBody>
      </p:sp>
      <p:sp>
        <p:nvSpPr>
          <p:cNvPr id="1062914" name="Text Box 2"/>
          <p:cNvSpPr txBox="1">
            <a:spLocks noChangeArrowheads="1"/>
          </p:cNvSpPr>
          <p:nvPr/>
        </p:nvSpPr>
        <p:spPr bwMode="auto">
          <a:xfrm>
            <a:off x="4873625" y="4972050"/>
            <a:ext cx="3875088" cy="1387475"/>
          </a:xfrm>
          <a:prstGeom prst="rect">
            <a:avLst/>
          </a:prstGeom>
          <a:solidFill>
            <a:schemeClr val="bg1"/>
          </a:solidFill>
          <a:ln w="76200" cmpd="tri">
            <a:solidFill>
              <a:schemeClr val="tx1"/>
            </a:solidFill>
            <a:miter lim="800000"/>
            <a:headEnd type="none" w="sm" len="sm"/>
            <a:tailEnd type="none" w="sm" len="sm"/>
          </a:ln>
          <a:effectLst/>
        </p:spPr>
        <p:txBody>
          <a:bodyPr wrap="none">
            <a:spAutoFit/>
          </a:bodyPr>
          <a:lstStyle/>
          <a:p>
            <a:pPr algn="l"/>
            <a:r>
              <a:rPr lang="en-US" sz="2000"/>
              <a:t>Excel</a:t>
            </a:r>
          </a:p>
          <a:p>
            <a:pPr algn="l"/>
            <a:r>
              <a:rPr lang="en-US" sz="2000"/>
              <a:t>=NORMINV(prob, mean, st dev)</a:t>
            </a:r>
          </a:p>
          <a:p>
            <a:pPr algn="l"/>
            <a:r>
              <a:rPr lang="en-US" sz="2000"/>
              <a:t>Z</a:t>
            </a:r>
            <a:r>
              <a:rPr lang="en-US" sz="2000" baseline="-25000"/>
              <a:t>95%</a:t>
            </a:r>
          </a:p>
          <a:p>
            <a:pPr algn="l"/>
            <a:r>
              <a:rPr lang="en-US" sz="2000"/>
              <a:t>=NORMINV(0.95,0,1)</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62914"/>
                                        </p:tgtEl>
                                        <p:attrNameLst>
                                          <p:attrName>style.visibility</p:attrName>
                                        </p:attrNameLst>
                                      </p:cBhvr>
                                      <p:to>
                                        <p:strVal val="visible"/>
                                      </p:to>
                                    </p:set>
                                    <p:animEffect transition="in" filter="blinds(horizontal)">
                                      <p:cBhvr>
                                        <p:cTn id="7" dur="500"/>
                                        <p:tgtEl>
                                          <p:spTgt spid="1062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29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0"/>
          </p:nvPr>
        </p:nvSpPr>
        <p:spPr/>
        <p:txBody>
          <a:bodyPr/>
          <a:lstStyle/>
          <a:p>
            <a:fld id="{976E0711-C12A-4159-ADC2-7B8124697ABF}" type="slidenum">
              <a:rPr lang="en-US"/>
              <a:pPr/>
              <a:t>29</a:t>
            </a:fld>
            <a:endParaRPr lang="en-US"/>
          </a:p>
        </p:txBody>
      </p:sp>
      <p:sp>
        <p:nvSpPr>
          <p:cNvPr id="1221635" name="Rectangle 3"/>
          <p:cNvSpPr>
            <a:spLocks noGrp="1" noChangeArrowheads="1"/>
          </p:cNvSpPr>
          <p:nvPr>
            <p:ph type="title"/>
          </p:nvPr>
        </p:nvSpPr>
        <p:spPr>
          <a:noFill/>
          <a:ln/>
        </p:spPr>
        <p:txBody>
          <a:bodyPr lIns="90488" tIns="44450" rIns="90488" bIns="44450"/>
          <a:lstStyle/>
          <a:p>
            <a:r>
              <a:rPr lang="en-US" dirty="0"/>
              <a:t>UCL of the Mean</a:t>
            </a:r>
            <a:br>
              <a:rPr lang="en-US" dirty="0"/>
            </a:br>
            <a:r>
              <a:rPr lang="en-US" dirty="0"/>
              <a:t>Normal, but Limited Data</a:t>
            </a:r>
          </a:p>
        </p:txBody>
      </p:sp>
      <p:sp>
        <p:nvSpPr>
          <p:cNvPr id="1221636" name="Rectangle 4"/>
          <p:cNvSpPr>
            <a:spLocks noGrp="1" noChangeArrowheads="1"/>
          </p:cNvSpPr>
          <p:nvPr>
            <p:ph type="body" sz="half" idx="1"/>
          </p:nvPr>
        </p:nvSpPr>
        <p:spPr>
          <a:xfrm>
            <a:off x="407988" y="1701800"/>
            <a:ext cx="8229600" cy="4114800"/>
          </a:xfrm>
          <a:noFill/>
          <a:ln/>
        </p:spPr>
        <p:txBody>
          <a:bodyPr lIns="90488" tIns="44450" rIns="90488" bIns="44450"/>
          <a:lstStyle/>
          <a:p>
            <a:r>
              <a:rPr lang="en-US" sz="2000" dirty="0"/>
              <a:t>If sample values are normal, but there are elevated uncertainty due to limited data (say n&lt;30), Student’s t should be used as:</a:t>
            </a:r>
            <a:endParaRPr kumimoji="0" lang="en-US" sz="2000" dirty="0"/>
          </a:p>
          <a:p>
            <a:endParaRPr kumimoji="0" lang="en-US" sz="2000" dirty="0"/>
          </a:p>
          <a:p>
            <a:endParaRPr kumimoji="0" lang="en-US" sz="2000" dirty="0"/>
          </a:p>
          <a:p>
            <a:endParaRPr kumimoji="0" lang="en-US" sz="2000" dirty="0"/>
          </a:p>
          <a:p>
            <a:pPr lvl="1">
              <a:buFont typeface="Monotype Sorts" pitchFamily="2" charset="2"/>
              <a:buNone/>
            </a:pPr>
            <a:r>
              <a:rPr kumimoji="0" lang="en-US" sz="2000" dirty="0"/>
              <a:t>	where, </a:t>
            </a:r>
            <a:r>
              <a:rPr kumimoji="0" lang="en-US" sz="2000" i="1" dirty="0"/>
              <a:t>t</a:t>
            </a:r>
            <a:r>
              <a:rPr kumimoji="0" lang="en-US" sz="2000" i="1" baseline="-25000" dirty="0"/>
              <a:t>95%,n-1</a:t>
            </a:r>
            <a:r>
              <a:rPr kumimoji="0" lang="en-US" sz="2000" dirty="0"/>
              <a:t> = Student’s t value with cumulative probability of 95% and </a:t>
            </a:r>
            <a:r>
              <a:rPr kumimoji="0" lang="en-US" sz="2000" i="1" dirty="0"/>
              <a:t>n-1</a:t>
            </a:r>
            <a:r>
              <a:rPr kumimoji="0" lang="en-US" sz="2000" dirty="0"/>
              <a:t> degrees of freedom</a:t>
            </a:r>
          </a:p>
          <a:p>
            <a:endParaRPr lang="en-US" sz="2000" dirty="0"/>
          </a:p>
          <a:p>
            <a:r>
              <a:rPr lang="en-US" sz="2000" dirty="0"/>
              <a:t>Student’s t is more </a:t>
            </a:r>
            <a:r>
              <a:rPr lang="en-US" sz="2000" u="sng" dirty="0"/>
              <a:t>conservative</a:t>
            </a:r>
            <a:r>
              <a:rPr lang="en-US" sz="2000" dirty="0"/>
              <a:t> in order to account for uncertainty in sample standard deviation due to limited data. </a:t>
            </a:r>
            <a:endParaRPr kumimoji="0" lang="en-US" sz="2000" dirty="0"/>
          </a:p>
          <a:p>
            <a:pPr>
              <a:buFont typeface="Monotype Sorts" pitchFamily="2" charset="2"/>
              <a:buNone/>
            </a:pPr>
            <a:r>
              <a:rPr kumimoji="0" lang="en-US" sz="2000" dirty="0"/>
              <a:t>  	    </a:t>
            </a:r>
            <a:endParaRPr lang="en-US" sz="1400" dirty="0"/>
          </a:p>
          <a:p>
            <a:endParaRPr lang="en-US" sz="1400" dirty="0"/>
          </a:p>
        </p:txBody>
      </p:sp>
      <p:graphicFrame>
        <p:nvGraphicFramePr>
          <p:cNvPr id="1221637" name="Object 5">
            <a:hlinkClick r:id="" action="ppaction://ole?verb=0"/>
          </p:cNvPr>
          <p:cNvGraphicFramePr>
            <a:graphicFrameLocks/>
          </p:cNvGraphicFramePr>
          <p:nvPr/>
        </p:nvGraphicFramePr>
        <p:xfrm>
          <a:off x="2287588" y="2554288"/>
          <a:ext cx="4271962" cy="801687"/>
        </p:xfrm>
        <a:graphic>
          <a:graphicData uri="http://schemas.openxmlformats.org/presentationml/2006/ole">
            <mc:AlternateContent xmlns:mc="http://schemas.openxmlformats.org/markup-compatibility/2006">
              <mc:Choice xmlns:v="urn:schemas-microsoft-com:vml" Requires="v">
                <p:oleObj spid="_x0000_s1221642" name="Equation" r:id="rId4" imgW="1917360" imgH="419040" progId="Equation.3">
                  <p:embed/>
                </p:oleObj>
              </mc:Choice>
              <mc:Fallback>
                <p:oleObj name="Equation" r:id="rId4" imgW="1917360" imgH="419040" progId="Equation.3">
                  <p:embed/>
                  <p:pic>
                    <p:nvPicPr>
                      <p:cNvPr id="0"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7588" y="2554288"/>
                        <a:ext cx="4271962"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1639" name="Object 7"/>
          <p:cNvGraphicFramePr>
            <a:graphicFrameLocks noGrp="1" noChangeAspect="1"/>
          </p:cNvGraphicFramePr>
          <p:nvPr>
            <p:ph sz="half" idx="2"/>
          </p:nvPr>
        </p:nvGraphicFramePr>
        <p:xfrm>
          <a:off x="2030413" y="5372100"/>
          <a:ext cx="3332162" cy="996950"/>
        </p:xfrm>
        <a:graphic>
          <a:graphicData uri="http://schemas.openxmlformats.org/presentationml/2006/ole">
            <mc:AlternateContent xmlns:mc="http://schemas.openxmlformats.org/markup-compatibility/2006">
              <mc:Choice xmlns:v="urn:schemas-microsoft-com:vml" Requires="v">
                <p:oleObj spid="_x0000_s1221643" name="Equation" r:id="rId6" imgW="1612800" imgH="482400" progId="Equation.3">
                  <p:embed/>
                </p:oleObj>
              </mc:Choice>
              <mc:Fallback>
                <p:oleObj name="Equation" r:id="rId6" imgW="1612800" imgH="4824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0413" y="5372100"/>
                        <a:ext cx="3332162"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1641" name="Text Box 9"/>
          <p:cNvSpPr txBox="1">
            <a:spLocks noChangeArrowheads="1"/>
          </p:cNvSpPr>
          <p:nvPr/>
        </p:nvSpPr>
        <p:spPr bwMode="auto">
          <a:xfrm>
            <a:off x="5840413" y="5280025"/>
            <a:ext cx="2862262" cy="1387475"/>
          </a:xfrm>
          <a:prstGeom prst="rect">
            <a:avLst/>
          </a:prstGeom>
          <a:noFill/>
          <a:ln w="76200" cmpd="tri">
            <a:solidFill>
              <a:schemeClr val="tx1"/>
            </a:solidFill>
            <a:miter lim="800000"/>
            <a:headEnd type="none" w="sm" len="sm"/>
            <a:tailEnd type="none" w="sm" len="sm"/>
          </a:ln>
          <a:effectLst/>
        </p:spPr>
        <p:txBody>
          <a:bodyPr wrap="none">
            <a:spAutoFit/>
          </a:bodyPr>
          <a:lstStyle/>
          <a:p>
            <a:pPr algn="l"/>
            <a:r>
              <a:rPr lang="en-US" sz="2000"/>
              <a:t>Excel</a:t>
            </a:r>
          </a:p>
          <a:p>
            <a:pPr algn="l"/>
            <a:r>
              <a:rPr lang="en-US" sz="2000"/>
              <a:t>=TINV(two-tail sig, n-1)</a:t>
            </a:r>
          </a:p>
          <a:p>
            <a:pPr algn="l"/>
            <a:r>
              <a:rPr lang="en-US" sz="2000"/>
              <a:t>t</a:t>
            </a:r>
            <a:r>
              <a:rPr lang="en-US" sz="2000" baseline="-25000"/>
              <a:t>95%</a:t>
            </a:r>
            <a:r>
              <a:rPr lang="en-US" sz="2000"/>
              <a:t>, n = 10</a:t>
            </a:r>
          </a:p>
          <a:p>
            <a:pPr algn="l"/>
            <a:r>
              <a:rPr lang="en-US" sz="2000"/>
              <a:t>=tinv(0.1,9) = 1.83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1641"/>
                                        </p:tgtEl>
                                        <p:attrNameLst>
                                          <p:attrName>style.visibility</p:attrName>
                                        </p:attrNameLst>
                                      </p:cBhvr>
                                      <p:to>
                                        <p:strVal val="visible"/>
                                      </p:to>
                                    </p:set>
                                    <p:animEffect transition="in" filter="blinds(horizontal)">
                                      <p:cBhvr>
                                        <p:cTn id="7" dur="500"/>
                                        <p:tgtEl>
                                          <p:spTgt spid="1221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164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2EB3B6B7-D92B-4A84-8B0E-9AE3E34CD7EC}" type="slidenum">
              <a:rPr lang="en-US"/>
              <a:pPr/>
              <a:t>3</a:t>
            </a:fld>
            <a:endParaRPr lang="en-US"/>
          </a:p>
        </p:txBody>
      </p:sp>
      <p:sp>
        <p:nvSpPr>
          <p:cNvPr id="733186" name="Rectangle 2050"/>
          <p:cNvSpPr>
            <a:spLocks noGrp="1" noChangeArrowheads="1"/>
          </p:cNvSpPr>
          <p:nvPr>
            <p:ph type="title"/>
          </p:nvPr>
        </p:nvSpPr>
        <p:spPr/>
        <p:txBody>
          <a:bodyPr/>
          <a:lstStyle/>
          <a:p>
            <a:r>
              <a:rPr lang="en-US"/>
              <a:t>Topics </a:t>
            </a:r>
          </a:p>
        </p:txBody>
      </p:sp>
      <p:sp>
        <p:nvSpPr>
          <p:cNvPr id="733187" name="Rectangle 2051"/>
          <p:cNvSpPr>
            <a:spLocks noGrp="1" noChangeArrowheads="1"/>
          </p:cNvSpPr>
          <p:nvPr>
            <p:ph type="body" idx="1"/>
          </p:nvPr>
        </p:nvSpPr>
        <p:spPr/>
        <p:txBody>
          <a:bodyPr/>
          <a:lstStyle/>
          <a:p>
            <a:r>
              <a:rPr lang="en-US"/>
              <a:t>Statistics in Environmental Applications</a:t>
            </a:r>
          </a:p>
          <a:p>
            <a:r>
              <a:rPr lang="en-US"/>
              <a:t>Statistical Modeling </a:t>
            </a:r>
          </a:p>
          <a:p>
            <a:r>
              <a:rPr lang="en-US"/>
              <a:t>Sample Statistics</a:t>
            </a:r>
          </a:p>
          <a:p>
            <a:r>
              <a:rPr lang="en-US"/>
              <a:t>Skewed Sample Data</a:t>
            </a:r>
          </a:p>
          <a:p>
            <a:r>
              <a:rPr lang="en-US"/>
              <a:t>Graphical Techniques</a:t>
            </a:r>
          </a:p>
          <a:p>
            <a:r>
              <a:rPr lang="en-US"/>
              <a:t>Hypothesis Testing</a:t>
            </a:r>
          </a:p>
          <a:p>
            <a:r>
              <a:rPr lang="en-US"/>
              <a:t>Field Challenges </a:t>
            </a:r>
          </a:p>
          <a:p>
            <a:r>
              <a:rPr lang="en-US"/>
              <a:t>Advanced Techniques</a:t>
            </a:r>
          </a:p>
          <a:p>
            <a:pPr>
              <a:buFont typeface="Monotype Sorts" pitchFamily="2" charset="2"/>
              <a:buNone/>
            </a:pPr>
            <a:endParaRPr lang="en-US"/>
          </a:p>
        </p:txBody>
      </p:sp>
      <p:sp>
        <p:nvSpPr>
          <p:cNvPr id="733188" name="Rectangle 2052"/>
          <p:cNvSpPr>
            <a:spLocks noChangeArrowheads="1"/>
          </p:cNvSpPr>
          <p:nvPr/>
        </p:nvSpPr>
        <p:spPr bwMode="auto">
          <a:xfrm>
            <a:off x="423863" y="1509713"/>
            <a:ext cx="7150100" cy="571500"/>
          </a:xfrm>
          <a:prstGeom prst="rect">
            <a:avLst/>
          </a:prstGeom>
          <a:noFill/>
          <a:ln w="38100">
            <a:solidFill>
              <a:srgbClr val="A50021"/>
            </a:solidFill>
            <a:miter lim="800000"/>
            <a:headEnd type="none" w="sm" len="sm"/>
            <a:tailEnd type="none" w="sm" len="sm"/>
          </a:ln>
          <a:effectLst/>
        </p:spPr>
        <p:txBody>
          <a:bodyPr wrap="none" anchor="ctr"/>
          <a:lstStyle/>
          <a:p>
            <a:endParaRPr lang="en-US" sz="2400">
              <a:solidFill>
                <a:srgbClr val="A50021"/>
              </a:solidFill>
            </a:endParaRPr>
          </a:p>
        </p:txBody>
      </p:sp>
    </p:spTree>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0"/>
          </p:nvPr>
        </p:nvSpPr>
        <p:spPr/>
        <p:txBody>
          <a:bodyPr/>
          <a:lstStyle/>
          <a:p>
            <a:fld id="{6CD439EC-41A7-4042-8C21-EC6E60E566E0}" type="slidenum">
              <a:rPr lang="en-US"/>
              <a:pPr/>
              <a:t>30</a:t>
            </a:fld>
            <a:endParaRPr lang="en-US"/>
          </a:p>
        </p:txBody>
      </p:sp>
      <p:sp>
        <p:nvSpPr>
          <p:cNvPr id="1223682" name="Rectangle 2"/>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1223683" name="Rectangle 3"/>
          <p:cNvSpPr>
            <a:spLocks noGrp="1" noChangeArrowheads="1"/>
          </p:cNvSpPr>
          <p:nvPr>
            <p:ph type="title"/>
          </p:nvPr>
        </p:nvSpPr>
        <p:spPr/>
        <p:txBody>
          <a:bodyPr/>
          <a:lstStyle/>
          <a:p>
            <a:r>
              <a:rPr lang="en-US"/>
              <a:t>Normal “z” vs Student’s “t”</a:t>
            </a:r>
          </a:p>
        </p:txBody>
      </p:sp>
      <p:sp>
        <p:nvSpPr>
          <p:cNvPr id="1223684" name="Rectangle 4"/>
          <p:cNvSpPr>
            <a:spLocks noGrp="1" noChangeArrowheads="1"/>
          </p:cNvSpPr>
          <p:nvPr>
            <p:ph type="body" sz="half" idx="1"/>
          </p:nvPr>
        </p:nvSpPr>
        <p:spPr/>
        <p:txBody>
          <a:bodyPr/>
          <a:lstStyle/>
          <a:p>
            <a:r>
              <a:rPr lang="en-US" sz="2400"/>
              <a:t>Standard normal z</a:t>
            </a:r>
          </a:p>
          <a:p>
            <a:endParaRPr lang="en-US" sz="2400"/>
          </a:p>
          <a:p>
            <a:endParaRPr lang="en-US" sz="2400"/>
          </a:p>
          <a:p>
            <a:endParaRPr lang="en-US" sz="2400"/>
          </a:p>
          <a:p>
            <a:endParaRPr lang="en-US" sz="2400"/>
          </a:p>
          <a:p>
            <a:endParaRPr lang="en-US" sz="2400"/>
          </a:p>
        </p:txBody>
      </p:sp>
      <p:sp>
        <p:nvSpPr>
          <p:cNvPr id="1223685" name="Rectangle 5"/>
          <p:cNvSpPr>
            <a:spLocks noGrp="1" noChangeArrowheads="1"/>
          </p:cNvSpPr>
          <p:nvPr>
            <p:ph type="body" sz="half" idx="2"/>
          </p:nvPr>
        </p:nvSpPr>
        <p:spPr/>
        <p:txBody>
          <a:bodyPr/>
          <a:lstStyle/>
          <a:p>
            <a:r>
              <a:rPr lang="en-US" sz="2400"/>
              <a:t>Student’s t</a:t>
            </a:r>
          </a:p>
        </p:txBody>
      </p:sp>
      <p:graphicFrame>
        <p:nvGraphicFramePr>
          <p:cNvPr id="1223687" name="Object 7"/>
          <p:cNvGraphicFramePr>
            <a:graphicFrameLocks noChangeAspect="1"/>
          </p:cNvGraphicFramePr>
          <p:nvPr/>
        </p:nvGraphicFramePr>
        <p:xfrm>
          <a:off x="1117600" y="2279650"/>
          <a:ext cx="3122613" cy="2660650"/>
        </p:xfrm>
        <a:graphic>
          <a:graphicData uri="http://schemas.openxmlformats.org/presentationml/2006/ole">
            <mc:AlternateContent xmlns:mc="http://schemas.openxmlformats.org/markup-compatibility/2006">
              <mc:Choice xmlns:v="urn:schemas-microsoft-com:vml" Requires="v">
                <p:oleObj spid="_x0000_s1223691" name="Equation" r:id="rId4" imgW="1968480" imgH="1676160" progId="Equation.3">
                  <p:embed/>
                </p:oleObj>
              </mc:Choice>
              <mc:Fallback>
                <p:oleObj name="Equation" r:id="rId4" imgW="1968480" imgH="1676160" progId="Equation.3">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 y="2279650"/>
                        <a:ext cx="3122613" cy="266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3688" name="Object 8"/>
          <p:cNvGraphicFramePr>
            <a:graphicFrameLocks noChangeAspect="1"/>
          </p:cNvGraphicFramePr>
          <p:nvPr/>
        </p:nvGraphicFramePr>
        <p:xfrm>
          <a:off x="5268913" y="2279650"/>
          <a:ext cx="3122612" cy="2679700"/>
        </p:xfrm>
        <a:graphic>
          <a:graphicData uri="http://schemas.openxmlformats.org/presentationml/2006/ole">
            <mc:AlternateContent xmlns:mc="http://schemas.openxmlformats.org/markup-compatibility/2006">
              <mc:Choice xmlns:v="urn:schemas-microsoft-com:vml" Requires="v">
                <p:oleObj spid="_x0000_s1223692" name="Equation" r:id="rId6" imgW="1968480" imgH="1688760" progId="Equation.3">
                  <p:embed/>
                </p:oleObj>
              </mc:Choice>
              <mc:Fallback>
                <p:oleObj name="Equation" r:id="rId6" imgW="1968480" imgH="1688760" progId="Equation.3">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8913" y="2279650"/>
                        <a:ext cx="3122612" cy="267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0"/>
          </p:nvPr>
        </p:nvSpPr>
        <p:spPr/>
        <p:txBody>
          <a:bodyPr/>
          <a:lstStyle/>
          <a:p>
            <a:fld id="{38FC5146-AA0D-46A6-90C3-D76EBB0D9135}" type="slidenum">
              <a:rPr lang="en-US"/>
              <a:pPr/>
              <a:t>31</a:t>
            </a:fld>
            <a:endParaRPr lang="en-US"/>
          </a:p>
        </p:txBody>
      </p:sp>
      <p:sp>
        <p:nvSpPr>
          <p:cNvPr id="1143810" name="Rectangle 2"/>
          <p:cNvSpPr>
            <a:spLocks noGrp="1" noChangeArrowheads="1"/>
          </p:cNvSpPr>
          <p:nvPr>
            <p:ph type="title"/>
          </p:nvPr>
        </p:nvSpPr>
        <p:spPr/>
        <p:txBody>
          <a:bodyPr/>
          <a:lstStyle/>
          <a:p>
            <a:r>
              <a:rPr lang="en-US"/>
              <a:t>Important Reminder:</a:t>
            </a:r>
            <a:br>
              <a:rPr lang="en-US"/>
            </a:br>
            <a:r>
              <a:rPr lang="en-US"/>
              <a:t>“</a:t>
            </a:r>
            <a:r>
              <a:rPr lang="en-US" i="1"/>
              <a:t>Percentile”</a:t>
            </a:r>
            <a:r>
              <a:rPr lang="en-US"/>
              <a:t> versus “</a:t>
            </a:r>
            <a:r>
              <a:rPr lang="en-US" i="1"/>
              <a:t>UCL”</a:t>
            </a:r>
          </a:p>
        </p:txBody>
      </p:sp>
      <p:sp>
        <p:nvSpPr>
          <p:cNvPr id="1143816" name="Rectangle 8"/>
          <p:cNvSpPr>
            <a:spLocks noGrp="1" noChangeArrowheads="1"/>
          </p:cNvSpPr>
          <p:nvPr>
            <p:ph type="body" sz="half" idx="1"/>
          </p:nvPr>
        </p:nvSpPr>
        <p:spPr/>
        <p:txBody>
          <a:bodyPr/>
          <a:lstStyle/>
          <a:p>
            <a:pPr>
              <a:lnSpc>
                <a:spcPct val="90000"/>
              </a:lnSpc>
            </a:pPr>
            <a:r>
              <a:rPr lang="en-US" sz="2000"/>
              <a:t>95% Percentile =449 ppm</a:t>
            </a:r>
          </a:p>
          <a:p>
            <a:pPr lvl="1">
              <a:lnSpc>
                <a:spcPct val="90000"/>
              </a:lnSpc>
            </a:pPr>
            <a:r>
              <a:rPr lang="en-US" sz="2000"/>
              <a:t>Percentiles are associated with </a:t>
            </a:r>
            <a:r>
              <a:rPr lang="en-US" sz="2000" u="sng"/>
              <a:t>individual</a:t>
            </a:r>
            <a:r>
              <a:rPr lang="en-US" sz="2000"/>
              <a:t> sample values</a:t>
            </a:r>
          </a:p>
          <a:p>
            <a:pPr lvl="1">
              <a:lnSpc>
                <a:spcPct val="90000"/>
              </a:lnSpc>
            </a:pPr>
            <a:r>
              <a:rPr lang="en-US" sz="2000"/>
              <a:t>Typically used in background analysis</a:t>
            </a:r>
          </a:p>
          <a:p>
            <a:pPr lvl="1">
              <a:lnSpc>
                <a:spcPct val="90000"/>
              </a:lnSpc>
            </a:pPr>
            <a:endParaRPr lang="en-US" sz="2000"/>
          </a:p>
          <a:p>
            <a:pPr>
              <a:lnSpc>
                <a:spcPct val="90000"/>
              </a:lnSpc>
            </a:pPr>
            <a:endParaRPr lang="en-US" sz="2000"/>
          </a:p>
          <a:p>
            <a:pPr>
              <a:lnSpc>
                <a:spcPct val="90000"/>
              </a:lnSpc>
            </a:pPr>
            <a:endParaRPr lang="en-US" sz="2000"/>
          </a:p>
          <a:p>
            <a:pPr>
              <a:lnSpc>
                <a:spcPct val="90000"/>
              </a:lnSpc>
            </a:pPr>
            <a:r>
              <a:rPr lang="en-US" sz="2000"/>
              <a:t>95% UCL of Mean = 241 ppm</a:t>
            </a:r>
          </a:p>
          <a:p>
            <a:pPr lvl="1">
              <a:lnSpc>
                <a:spcPct val="90000"/>
              </a:lnSpc>
            </a:pPr>
            <a:r>
              <a:rPr lang="en-US" sz="2000"/>
              <a:t>UCLs are associated with </a:t>
            </a:r>
            <a:r>
              <a:rPr lang="en-US" sz="2000" u="sng"/>
              <a:t>estimated</a:t>
            </a:r>
            <a:r>
              <a:rPr lang="en-US" sz="2000"/>
              <a:t> values </a:t>
            </a:r>
          </a:p>
          <a:p>
            <a:pPr lvl="1">
              <a:lnSpc>
                <a:spcPct val="90000"/>
              </a:lnSpc>
            </a:pPr>
            <a:r>
              <a:rPr lang="en-US" sz="2000"/>
              <a:t>Typically used in risk assessment  </a:t>
            </a:r>
          </a:p>
        </p:txBody>
      </p:sp>
      <p:graphicFrame>
        <p:nvGraphicFramePr>
          <p:cNvPr id="1143812" name="Object 4"/>
          <p:cNvGraphicFramePr>
            <a:graphicFrameLocks noGrp="1" noChangeAspect="1"/>
          </p:cNvGraphicFramePr>
          <p:nvPr>
            <p:ph sz="quarter" idx="2"/>
          </p:nvPr>
        </p:nvGraphicFramePr>
        <p:xfrm>
          <a:off x="5083175" y="1525588"/>
          <a:ext cx="3128963" cy="2208212"/>
        </p:xfrm>
        <a:graphic>
          <a:graphicData uri="http://schemas.openxmlformats.org/presentationml/2006/ole">
            <mc:AlternateContent xmlns:mc="http://schemas.openxmlformats.org/markup-compatibility/2006">
              <mc:Choice xmlns:v="urn:schemas-microsoft-com:vml" Requires="v">
                <p:oleObj spid="_x0000_s1143825" name="Chart" r:id="rId4" imgW="5467350" imgH="3857522" progId="Excel.Sheet.8">
                  <p:embed/>
                </p:oleObj>
              </mc:Choice>
              <mc:Fallback>
                <p:oleObj name="Chart" r:id="rId4" imgW="5467350" imgH="3857522" progId="Excel.Sheet.8">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3175" y="1525588"/>
                        <a:ext cx="3128963" cy="22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3814" name="Object 6"/>
          <p:cNvGraphicFramePr>
            <a:graphicFrameLocks noGrp="1" noChangeAspect="1"/>
          </p:cNvGraphicFramePr>
          <p:nvPr>
            <p:ph sz="quarter" idx="3"/>
          </p:nvPr>
        </p:nvGraphicFramePr>
        <p:xfrm>
          <a:off x="5121275" y="3886200"/>
          <a:ext cx="3128963" cy="2209800"/>
        </p:xfrm>
        <a:graphic>
          <a:graphicData uri="http://schemas.openxmlformats.org/presentationml/2006/ole">
            <mc:AlternateContent xmlns:mc="http://schemas.openxmlformats.org/markup-compatibility/2006">
              <mc:Choice xmlns:v="urn:schemas-microsoft-com:vml" Requires="v">
                <p:oleObj spid="_x0000_s1143826" name="Chart" r:id="rId6" imgW="5476721" imgH="3867270" progId="Excel.Sheet.8">
                  <p:embed/>
                </p:oleObj>
              </mc:Choice>
              <mc:Fallback>
                <p:oleObj name="Chart" r:id="rId6" imgW="5476721" imgH="3867270" progId="Excel.Sheet.8">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1275" y="3886200"/>
                        <a:ext cx="3128963"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3817" name="Line 9"/>
          <p:cNvSpPr>
            <a:spLocks noChangeShapeType="1"/>
          </p:cNvSpPr>
          <p:nvPr/>
        </p:nvSpPr>
        <p:spPr bwMode="auto">
          <a:xfrm>
            <a:off x="6756400" y="1741488"/>
            <a:ext cx="68263" cy="4005262"/>
          </a:xfrm>
          <a:prstGeom prst="line">
            <a:avLst/>
          </a:prstGeom>
          <a:noFill/>
          <a:ln w="12700">
            <a:solidFill>
              <a:srgbClr val="FF0000"/>
            </a:solidFill>
            <a:round/>
            <a:headEnd type="none" w="sm" len="sm"/>
            <a:tailEnd type="none" w="sm" len="sm"/>
          </a:ln>
          <a:effectLst/>
        </p:spPr>
        <p:txBody>
          <a:bodyPr/>
          <a:lstStyle/>
          <a:p>
            <a:endParaRPr lang="en-US"/>
          </a:p>
        </p:txBody>
      </p:sp>
      <p:graphicFrame>
        <p:nvGraphicFramePr>
          <p:cNvPr id="1143819" name="Object 11"/>
          <p:cNvGraphicFramePr>
            <a:graphicFrameLocks noChangeAspect="1"/>
          </p:cNvGraphicFramePr>
          <p:nvPr/>
        </p:nvGraphicFramePr>
        <p:xfrm>
          <a:off x="7146925" y="1711325"/>
          <a:ext cx="876300" cy="431800"/>
        </p:xfrm>
        <a:graphic>
          <a:graphicData uri="http://schemas.openxmlformats.org/presentationml/2006/ole">
            <mc:AlternateContent xmlns:mc="http://schemas.openxmlformats.org/markup-compatibility/2006">
              <mc:Choice xmlns:v="urn:schemas-microsoft-com:vml" Requires="v">
                <p:oleObj spid="_x0000_s1143827" name="Equation" r:id="rId8" imgW="876240" imgH="431640" progId="Equation.3">
                  <p:embed/>
                </p:oleObj>
              </mc:Choice>
              <mc:Fallback>
                <p:oleObj name="Equation" r:id="rId8" imgW="876240" imgH="431640" progId="Equation.3">
                  <p:embed/>
                  <p:pic>
                    <p:nvPicPr>
                      <p:cNvPr id="0"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6925" y="1711325"/>
                        <a:ext cx="876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43820" name="Object 12"/>
          <p:cNvGraphicFramePr>
            <a:graphicFrameLocks noChangeAspect="1"/>
          </p:cNvGraphicFramePr>
          <p:nvPr/>
        </p:nvGraphicFramePr>
        <p:xfrm>
          <a:off x="7175500" y="4057650"/>
          <a:ext cx="876300" cy="431800"/>
        </p:xfrm>
        <a:graphic>
          <a:graphicData uri="http://schemas.openxmlformats.org/presentationml/2006/ole">
            <mc:AlternateContent xmlns:mc="http://schemas.openxmlformats.org/markup-compatibility/2006">
              <mc:Choice xmlns:v="urn:schemas-microsoft-com:vml" Requires="v">
                <p:oleObj spid="_x0000_s1143828" name="Equation" r:id="rId10" imgW="876240" imgH="431640" progId="Equation.3">
                  <p:embed/>
                </p:oleObj>
              </mc:Choice>
              <mc:Fallback>
                <p:oleObj name="Equation" r:id="rId10" imgW="876240" imgH="431640" progId="Equation.3">
                  <p:embed/>
                  <p:pic>
                    <p:nvPicPr>
                      <p:cNvPr id="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75500" y="4057650"/>
                        <a:ext cx="876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43821" name="Line 13"/>
          <p:cNvSpPr>
            <a:spLocks noChangeShapeType="1"/>
          </p:cNvSpPr>
          <p:nvPr/>
        </p:nvSpPr>
        <p:spPr bwMode="auto">
          <a:xfrm>
            <a:off x="7419975" y="2422525"/>
            <a:ext cx="0" cy="922338"/>
          </a:xfrm>
          <a:prstGeom prst="line">
            <a:avLst/>
          </a:prstGeom>
          <a:noFill/>
          <a:ln w="12700">
            <a:solidFill>
              <a:srgbClr val="FF0000"/>
            </a:solidFill>
            <a:round/>
            <a:headEnd type="none" w="sm" len="sm"/>
            <a:tailEnd type="stealth" w="lg" len="lg"/>
          </a:ln>
          <a:effectLst/>
        </p:spPr>
        <p:txBody>
          <a:bodyPr/>
          <a:lstStyle/>
          <a:p>
            <a:endParaRPr lang="en-US"/>
          </a:p>
        </p:txBody>
      </p:sp>
      <p:sp>
        <p:nvSpPr>
          <p:cNvPr id="1143822" name="Rectangle 14"/>
          <p:cNvSpPr>
            <a:spLocks noChangeArrowheads="1"/>
          </p:cNvSpPr>
          <p:nvPr/>
        </p:nvSpPr>
        <p:spPr bwMode="auto">
          <a:xfrm>
            <a:off x="7423150" y="2411413"/>
            <a:ext cx="346075" cy="177800"/>
          </a:xfrm>
          <a:prstGeom prst="rect">
            <a:avLst/>
          </a:prstGeom>
          <a:solidFill>
            <a:schemeClr val="bg1"/>
          </a:solidFill>
          <a:ln w="12700">
            <a:solidFill>
              <a:srgbClr val="FF0000"/>
            </a:solidFill>
            <a:miter lim="800000"/>
            <a:headEnd type="none" w="sm" len="sm"/>
            <a:tailEnd type="none" w="sm" len="sm"/>
          </a:ln>
          <a:effectLst/>
        </p:spPr>
        <p:txBody>
          <a:bodyPr wrap="none" anchor="ctr" anchorCtr="1"/>
          <a:lstStyle/>
          <a:p>
            <a:r>
              <a:rPr lang="en-US" sz="1000" b="1">
                <a:solidFill>
                  <a:srgbClr val="FF0000"/>
                </a:solidFill>
              </a:rPr>
              <a:t>436</a:t>
            </a:r>
          </a:p>
        </p:txBody>
      </p:sp>
      <p:sp>
        <p:nvSpPr>
          <p:cNvPr id="1143824" name="AutoShape 16"/>
          <p:cNvSpPr>
            <a:spLocks noChangeArrowheads="1"/>
          </p:cNvSpPr>
          <p:nvPr/>
        </p:nvSpPr>
        <p:spPr bwMode="auto">
          <a:xfrm>
            <a:off x="7654925" y="2744788"/>
            <a:ext cx="455613" cy="296862"/>
          </a:xfrm>
          <a:prstGeom prst="wedgeEllipseCallout">
            <a:avLst>
              <a:gd name="adj1" fmla="val -78222"/>
              <a:gd name="adj2" fmla="val 117380"/>
            </a:avLst>
          </a:prstGeom>
          <a:solidFill>
            <a:schemeClr val="bg1"/>
          </a:solidFill>
          <a:ln w="12700">
            <a:solidFill>
              <a:schemeClr val="tx1"/>
            </a:solidFill>
            <a:miter lim="800000"/>
            <a:headEnd type="none" w="sm" len="sm"/>
            <a:tailEnd type="none" w="sm" len="sm"/>
          </a:ln>
          <a:effectLst/>
        </p:spPr>
        <p:txBody>
          <a:bodyPr/>
          <a:lstStyle/>
          <a:p>
            <a:r>
              <a:rPr lang="en-US" sz="800" b="1"/>
              <a:t>5%</a:t>
            </a:r>
          </a:p>
        </p:txBody>
      </p:sp>
      <p:sp>
        <p:nvSpPr>
          <p:cNvPr id="1143825" name="Line 17"/>
          <p:cNvSpPr>
            <a:spLocks noChangeShapeType="1"/>
          </p:cNvSpPr>
          <p:nvPr/>
        </p:nvSpPr>
        <p:spPr bwMode="auto">
          <a:xfrm>
            <a:off x="6945313" y="4805363"/>
            <a:ext cx="0" cy="922337"/>
          </a:xfrm>
          <a:prstGeom prst="line">
            <a:avLst/>
          </a:prstGeom>
          <a:noFill/>
          <a:ln w="12700">
            <a:solidFill>
              <a:srgbClr val="FF0000"/>
            </a:solidFill>
            <a:round/>
            <a:headEnd type="none" w="sm" len="sm"/>
            <a:tailEnd type="stealth" w="lg" len="lg"/>
          </a:ln>
          <a:effectLst/>
        </p:spPr>
        <p:txBody>
          <a:bodyPr/>
          <a:lstStyle/>
          <a:p>
            <a:endParaRPr lang="en-US"/>
          </a:p>
        </p:txBody>
      </p:sp>
      <p:sp>
        <p:nvSpPr>
          <p:cNvPr id="1143826" name="Rectangle 18"/>
          <p:cNvSpPr>
            <a:spLocks noChangeArrowheads="1"/>
          </p:cNvSpPr>
          <p:nvPr/>
        </p:nvSpPr>
        <p:spPr bwMode="auto">
          <a:xfrm>
            <a:off x="6948488" y="4794250"/>
            <a:ext cx="346075" cy="177800"/>
          </a:xfrm>
          <a:prstGeom prst="rect">
            <a:avLst/>
          </a:prstGeom>
          <a:solidFill>
            <a:schemeClr val="bg1"/>
          </a:solidFill>
          <a:ln w="12700">
            <a:solidFill>
              <a:srgbClr val="FF0000"/>
            </a:solidFill>
            <a:miter lim="800000"/>
            <a:headEnd type="none" w="sm" len="sm"/>
            <a:tailEnd type="none" w="sm" len="sm"/>
          </a:ln>
          <a:effectLst/>
        </p:spPr>
        <p:txBody>
          <a:bodyPr wrap="none" anchor="ctr" anchorCtr="1"/>
          <a:lstStyle/>
          <a:p>
            <a:r>
              <a:rPr lang="en-US" sz="1000" b="1">
                <a:solidFill>
                  <a:srgbClr val="FF0000"/>
                </a:solidFill>
              </a:rPr>
              <a:t>239</a:t>
            </a:r>
          </a:p>
        </p:txBody>
      </p:sp>
      <p:sp>
        <p:nvSpPr>
          <p:cNvPr id="1143827" name="AutoShape 19"/>
          <p:cNvSpPr>
            <a:spLocks noChangeArrowheads="1"/>
          </p:cNvSpPr>
          <p:nvPr/>
        </p:nvSpPr>
        <p:spPr bwMode="auto">
          <a:xfrm>
            <a:off x="7180263" y="5127625"/>
            <a:ext cx="455612" cy="296863"/>
          </a:xfrm>
          <a:prstGeom prst="wedgeEllipseCallout">
            <a:avLst>
              <a:gd name="adj1" fmla="val -91116"/>
              <a:gd name="adj2" fmla="val 131282"/>
            </a:avLst>
          </a:prstGeom>
          <a:solidFill>
            <a:schemeClr val="bg1"/>
          </a:solidFill>
          <a:ln w="12700">
            <a:solidFill>
              <a:schemeClr val="tx1"/>
            </a:solidFill>
            <a:miter lim="800000"/>
            <a:headEnd type="none" w="sm" len="sm"/>
            <a:tailEnd type="none" w="sm" len="sm"/>
          </a:ln>
          <a:effectLst/>
        </p:spPr>
        <p:txBody>
          <a:bodyPr/>
          <a:lstStyle/>
          <a:p>
            <a:r>
              <a:rPr lang="en-US" sz="800" b="1"/>
              <a:t>5%</a:t>
            </a:r>
          </a:p>
        </p:txBody>
      </p:sp>
      <p:sp>
        <p:nvSpPr>
          <p:cNvPr id="1143828" name="Text Box 20"/>
          <p:cNvSpPr txBox="1">
            <a:spLocks noChangeArrowheads="1"/>
          </p:cNvSpPr>
          <p:nvPr/>
        </p:nvSpPr>
        <p:spPr bwMode="auto">
          <a:xfrm>
            <a:off x="969963" y="3465513"/>
            <a:ext cx="3840162" cy="777875"/>
          </a:xfrm>
          <a:prstGeom prst="rect">
            <a:avLst/>
          </a:prstGeom>
          <a:noFill/>
          <a:ln w="76200" cmpd="tri">
            <a:solidFill>
              <a:schemeClr val="tx1"/>
            </a:solidFill>
            <a:miter lim="800000"/>
            <a:headEnd type="none" w="sm" len="sm"/>
            <a:tailEnd type="none" w="sm" len="sm"/>
          </a:ln>
          <a:effectLst/>
        </p:spPr>
        <p:txBody>
          <a:bodyPr wrap="none">
            <a:spAutoFit/>
          </a:bodyPr>
          <a:lstStyle/>
          <a:p>
            <a:pPr algn="l"/>
            <a:r>
              <a:rPr lang="en-US" sz="2000"/>
              <a:t>Excel</a:t>
            </a:r>
          </a:p>
          <a:p>
            <a:pPr algn="l"/>
            <a:r>
              <a:rPr lang="en-US" sz="2000"/>
              <a:t>=PERCENTILE(cell range,0.95)</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3828"/>
                                        </p:tgtEl>
                                        <p:attrNameLst>
                                          <p:attrName>style.visibility</p:attrName>
                                        </p:attrNameLst>
                                      </p:cBhvr>
                                      <p:to>
                                        <p:strVal val="visible"/>
                                      </p:to>
                                    </p:set>
                                    <p:animEffect transition="in" filter="blinds(horizontal)">
                                      <p:cBhvr>
                                        <p:cTn id="7" dur="500"/>
                                        <p:tgtEl>
                                          <p:spTgt spid="1143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38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4C4C433C-93DA-4BEB-984F-06D38B0C3088}" type="slidenum">
              <a:rPr lang="en-US"/>
              <a:pPr/>
              <a:t>32</a:t>
            </a:fld>
            <a:endParaRPr lang="en-US"/>
          </a:p>
        </p:txBody>
      </p:sp>
      <p:sp>
        <p:nvSpPr>
          <p:cNvPr id="1419266" name="Rectangle 2"/>
          <p:cNvSpPr>
            <a:spLocks noGrp="1" noChangeArrowheads="1"/>
          </p:cNvSpPr>
          <p:nvPr>
            <p:ph type="title"/>
          </p:nvPr>
        </p:nvSpPr>
        <p:spPr/>
        <p:txBody>
          <a:bodyPr/>
          <a:lstStyle/>
          <a:p>
            <a:r>
              <a:rPr lang="en-US"/>
              <a:t>Topics </a:t>
            </a:r>
          </a:p>
        </p:txBody>
      </p:sp>
      <p:sp>
        <p:nvSpPr>
          <p:cNvPr id="1419267" name="Rectangle 3"/>
          <p:cNvSpPr>
            <a:spLocks noGrp="1" noChangeArrowheads="1"/>
          </p:cNvSpPr>
          <p:nvPr>
            <p:ph type="body" idx="1"/>
          </p:nvPr>
        </p:nvSpPr>
        <p:spPr/>
        <p:txBody>
          <a:bodyPr/>
          <a:lstStyle/>
          <a:p>
            <a:r>
              <a:rPr lang="en-US"/>
              <a:t>Statistics in Environmental Applications</a:t>
            </a:r>
          </a:p>
          <a:p>
            <a:r>
              <a:rPr lang="en-US"/>
              <a:t>Statistical Modeling </a:t>
            </a:r>
          </a:p>
          <a:p>
            <a:r>
              <a:rPr lang="en-US"/>
              <a:t>Sample Statistics</a:t>
            </a:r>
          </a:p>
          <a:p>
            <a:r>
              <a:rPr lang="en-US"/>
              <a:t>Skewed Sample Data</a:t>
            </a:r>
          </a:p>
          <a:p>
            <a:r>
              <a:rPr lang="en-US"/>
              <a:t>Graphical Techniques</a:t>
            </a:r>
          </a:p>
          <a:p>
            <a:r>
              <a:rPr lang="en-US"/>
              <a:t>Hypothesis Testing</a:t>
            </a:r>
          </a:p>
          <a:p>
            <a:r>
              <a:rPr lang="en-US"/>
              <a:t>Field Challenges</a:t>
            </a:r>
          </a:p>
          <a:p>
            <a:r>
              <a:rPr lang="en-US"/>
              <a:t>Advanced Techniques</a:t>
            </a:r>
          </a:p>
          <a:p>
            <a:pPr>
              <a:buFont typeface="Monotype Sorts" pitchFamily="2" charset="2"/>
              <a:buNone/>
            </a:pPr>
            <a:endParaRPr lang="en-US"/>
          </a:p>
        </p:txBody>
      </p:sp>
      <p:sp>
        <p:nvSpPr>
          <p:cNvPr id="1419268" name="Rectangle 4"/>
          <p:cNvSpPr>
            <a:spLocks noChangeArrowheads="1"/>
          </p:cNvSpPr>
          <p:nvPr/>
        </p:nvSpPr>
        <p:spPr bwMode="auto">
          <a:xfrm>
            <a:off x="423863" y="3027363"/>
            <a:ext cx="7150100" cy="571500"/>
          </a:xfrm>
          <a:prstGeom prst="rect">
            <a:avLst/>
          </a:prstGeom>
          <a:noFill/>
          <a:ln w="38100">
            <a:solidFill>
              <a:srgbClr val="A50021"/>
            </a:solidFill>
            <a:miter lim="800000"/>
            <a:headEnd type="none" w="sm" len="sm"/>
            <a:tailEnd type="none" w="sm" len="sm"/>
          </a:ln>
          <a:effectLst/>
        </p:spPr>
        <p:txBody>
          <a:bodyPr wrap="none" anchor="ctr"/>
          <a:lstStyle/>
          <a:p>
            <a:endParaRPr lang="en-US" sz="2400">
              <a:solidFill>
                <a:srgbClr val="A50021"/>
              </a:solidFill>
            </a:endParaRPr>
          </a:p>
        </p:txBody>
      </p:sp>
    </p:spTree>
  </p:cSld>
  <p:clrMapOvr>
    <a:masterClrMapping/>
  </p:clrMapOvr>
  <p:transition>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p:txBody>
          <a:bodyPr/>
          <a:lstStyle/>
          <a:p>
            <a:fld id="{2E71FC34-EB98-437E-935A-F279CF0FC04C}" type="slidenum">
              <a:rPr lang="en-US"/>
              <a:pPr/>
              <a:t>33</a:t>
            </a:fld>
            <a:endParaRPr lang="en-US"/>
          </a:p>
        </p:txBody>
      </p:sp>
      <p:sp>
        <p:nvSpPr>
          <p:cNvPr id="1265666" name="Rectangle 2"/>
          <p:cNvSpPr>
            <a:spLocks noGrp="1" noChangeArrowheads="1"/>
          </p:cNvSpPr>
          <p:nvPr>
            <p:ph type="title"/>
          </p:nvPr>
        </p:nvSpPr>
        <p:spPr/>
        <p:txBody>
          <a:bodyPr/>
          <a:lstStyle/>
          <a:p>
            <a:r>
              <a:rPr lang="en-US"/>
              <a:t>Skewed Field Data</a:t>
            </a:r>
          </a:p>
        </p:txBody>
      </p:sp>
      <p:graphicFrame>
        <p:nvGraphicFramePr>
          <p:cNvPr id="1265667" name="Object 3"/>
          <p:cNvGraphicFramePr>
            <a:graphicFrameLocks noGrp="1" noChangeAspect="1"/>
          </p:cNvGraphicFramePr>
          <p:nvPr>
            <p:ph sz="quarter" idx="1"/>
          </p:nvPr>
        </p:nvGraphicFramePr>
        <p:xfrm>
          <a:off x="311150" y="2432050"/>
          <a:ext cx="4359275" cy="3562350"/>
        </p:xfrm>
        <a:graphic>
          <a:graphicData uri="http://schemas.openxmlformats.org/presentationml/2006/ole">
            <mc:AlternateContent xmlns:mc="http://schemas.openxmlformats.org/markup-compatibility/2006">
              <mc:Choice xmlns:v="urn:schemas-microsoft-com:vml" Requires="v">
                <p:oleObj spid="_x0000_s1265669" name="Picture" r:id="rId4" imgW="4492800" imgH="3665880" progId="">
                  <p:embed/>
                </p:oleObj>
              </mc:Choice>
              <mc:Fallback>
                <p:oleObj name="Picture" r:id="rId4" imgW="4492800" imgH="3665880"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 y="2432050"/>
                        <a:ext cx="4359275" cy="356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65668" name="Rectangle 4"/>
          <p:cNvSpPr>
            <a:spLocks noGrp="1" noChangeArrowheads="1"/>
          </p:cNvSpPr>
          <p:nvPr>
            <p:ph type="body" sz="half" idx="3"/>
          </p:nvPr>
        </p:nvSpPr>
        <p:spPr/>
        <p:txBody>
          <a:bodyPr/>
          <a:lstStyle/>
          <a:p>
            <a:pPr>
              <a:lnSpc>
                <a:spcPct val="80000"/>
              </a:lnSpc>
            </a:pPr>
            <a:r>
              <a:rPr lang="en-US" sz="2000"/>
              <a:t>In almost all instances, site sample sets are not normally distributed</a:t>
            </a:r>
          </a:p>
          <a:p>
            <a:pPr>
              <a:lnSpc>
                <a:spcPct val="80000"/>
              </a:lnSpc>
            </a:pPr>
            <a:endParaRPr lang="en-US" sz="2000"/>
          </a:p>
          <a:p>
            <a:pPr>
              <a:lnSpc>
                <a:spcPct val="80000"/>
              </a:lnSpc>
            </a:pPr>
            <a:r>
              <a:rPr lang="en-US" sz="2000"/>
              <a:t>In many cases, the data are “skewed to the right” or “positively skewed”:</a:t>
            </a:r>
          </a:p>
          <a:p>
            <a:pPr lvl="1">
              <a:lnSpc>
                <a:spcPct val="80000"/>
              </a:lnSpc>
            </a:pPr>
            <a:r>
              <a:rPr lang="en-US" sz="2000"/>
              <a:t>Few very high concentrations from highly impacted locations</a:t>
            </a:r>
          </a:p>
          <a:p>
            <a:pPr lvl="1">
              <a:lnSpc>
                <a:spcPct val="80000"/>
              </a:lnSpc>
            </a:pPr>
            <a:r>
              <a:rPr lang="en-US" sz="2000"/>
              <a:t>Many samples from boundaries of the impacted areas to  delineate the extent of impact</a:t>
            </a:r>
          </a:p>
          <a:p>
            <a:pPr lvl="1">
              <a:lnSpc>
                <a:spcPct val="80000"/>
              </a:lnSpc>
            </a:pPr>
            <a:r>
              <a:rPr lang="en-US" sz="2000"/>
              <a:t>Few samples from not-impacted parts of the site</a:t>
            </a:r>
          </a:p>
          <a:p>
            <a:pPr>
              <a:lnSpc>
                <a:spcPct val="80000"/>
              </a:lnSpc>
            </a:pPr>
            <a:endParaRPr lang="en-US" sz="200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27B050BA-87A0-437C-8D27-99E192C5C9DC}" type="slidenum">
              <a:rPr lang="en-US"/>
              <a:pPr/>
              <a:t>34</a:t>
            </a:fld>
            <a:endParaRPr lang="en-US"/>
          </a:p>
        </p:txBody>
      </p:sp>
      <p:sp>
        <p:nvSpPr>
          <p:cNvPr id="1233950" name="Rectangle 30"/>
          <p:cNvSpPr>
            <a:spLocks noGrp="1" noChangeArrowheads="1"/>
          </p:cNvSpPr>
          <p:nvPr>
            <p:ph type="title"/>
          </p:nvPr>
        </p:nvSpPr>
        <p:spPr/>
        <p:txBody>
          <a:bodyPr/>
          <a:lstStyle/>
          <a:p>
            <a:r>
              <a:rPr lang="en-US"/>
              <a:t>UCL of the Mean</a:t>
            </a:r>
            <a:br>
              <a:rPr lang="en-US"/>
            </a:br>
            <a:r>
              <a:rPr lang="en-US"/>
              <a:t>for Positively Skewed Data</a:t>
            </a:r>
          </a:p>
        </p:txBody>
      </p:sp>
      <p:graphicFrame>
        <p:nvGraphicFramePr>
          <p:cNvPr id="1233955" name="Object 35"/>
          <p:cNvGraphicFramePr>
            <a:graphicFrameLocks noGrp="1" noChangeAspect="1"/>
          </p:cNvGraphicFramePr>
          <p:nvPr>
            <p:ph sz="quarter" idx="1"/>
          </p:nvPr>
        </p:nvGraphicFramePr>
        <p:xfrm>
          <a:off x="1182688" y="1525588"/>
          <a:ext cx="2701925" cy="2208212"/>
        </p:xfrm>
        <a:graphic>
          <a:graphicData uri="http://schemas.openxmlformats.org/presentationml/2006/ole">
            <mc:AlternateContent xmlns:mc="http://schemas.openxmlformats.org/markup-compatibility/2006">
              <mc:Choice xmlns:v="urn:schemas-microsoft-com:vml" Requires="v">
                <p:oleObj spid="_x0000_s1233962" name="Picture" r:id="rId4" imgW="4492800" imgH="3665880" progId="">
                  <p:embed/>
                </p:oleObj>
              </mc:Choice>
              <mc:Fallback>
                <p:oleObj name="Picture" r:id="rId4" imgW="4492800" imgH="3665880" progId="">
                  <p:embed/>
                  <p:pic>
                    <p:nvPicPr>
                      <p:cNvPr id="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688" y="1525588"/>
                        <a:ext cx="2701925" cy="2208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3956" name="Rectangle 36"/>
          <p:cNvSpPr>
            <a:spLocks noGrp="1" noChangeArrowheads="1"/>
          </p:cNvSpPr>
          <p:nvPr>
            <p:ph type="body" sz="half" idx="3"/>
          </p:nvPr>
        </p:nvSpPr>
        <p:spPr/>
        <p:txBody>
          <a:bodyPr/>
          <a:lstStyle/>
          <a:p>
            <a:r>
              <a:rPr lang="en-US" sz="2400"/>
              <a:t>If logarithm of measured values yield a symmetric histogram then the data can be viewed as </a:t>
            </a:r>
            <a:r>
              <a:rPr lang="en-US" sz="2400" u="sng">
                <a:solidFill>
                  <a:srgbClr val="A50021"/>
                </a:solidFill>
              </a:rPr>
              <a:t>log-normal</a:t>
            </a:r>
          </a:p>
        </p:txBody>
      </p:sp>
      <p:graphicFrame>
        <p:nvGraphicFramePr>
          <p:cNvPr id="1233959" name="Object 39"/>
          <p:cNvGraphicFramePr>
            <a:graphicFrameLocks noGrp="1" noChangeAspect="1"/>
          </p:cNvGraphicFramePr>
          <p:nvPr>
            <p:ph sz="quarter" idx="2"/>
          </p:nvPr>
        </p:nvGraphicFramePr>
        <p:xfrm>
          <a:off x="1181100" y="3981450"/>
          <a:ext cx="2703513" cy="2209800"/>
        </p:xfrm>
        <a:graphic>
          <a:graphicData uri="http://schemas.openxmlformats.org/presentationml/2006/ole">
            <mc:AlternateContent xmlns:mc="http://schemas.openxmlformats.org/markup-compatibility/2006">
              <mc:Choice xmlns:v="urn:schemas-microsoft-com:vml" Requires="v">
                <p:oleObj spid="_x0000_s1233963" name="Picture" r:id="rId6" imgW="4492800" imgH="3665880" progId="">
                  <p:embed/>
                </p:oleObj>
              </mc:Choice>
              <mc:Fallback>
                <p:oleObj name="Picture" r:id="rId6" imgW="4492800" imgH="3665880" progId="">
                  <p:embed/>
                  <p:pic>
                    <p:nvPicPr>
                      <p:cNvPr id="0"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1100" y="3981450"/>
                        <a:ext cx="2703513"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0"/>
          </p:nvPr>
        </p:nvSpPr>
        <p:spPr/>
        <p:txBody>
          <a:bodyPr/>
          <a:lstStyle/>
          <a:p>
            <a:fld id="{448E762A-2648-46BD-BCF0-BC0F693B98EC}" type="slidenum">
              <a:rPr lang="en-US"/>
              <a:pPr/>
              <a:t>35</a:t>
            </a:fld>
            <a:endParaRPr lang="en-US"/>
          </a:p>
        </p:txBody>
      </p:sp>
      <p:sp>
        <p:nvSpPr>
          <p:cNvPr id="1540098" name="Rectangle 2"/>
          <p:cNvSpPr>
            <a:spLocks noGrp="1" noChangeArrowheads="1"/>
          </p:cNvSpPr>
          <p:nvPr>
            <p:ph type="title"/>
          </p:nvPr>
        </p:nvSpPr>
        <p:spPr/>
        <p:txBody>
          <a:bodyPr/>
          <a:lstStyle/>
          <a:p>
            <a:r>
              <a:rPr lang="en-US"/>
              <a:t>Log-normal Model</a:t>
            </a:r>
          </a:p>
        </p:txBody>
      </p:sp>
      <p:sp>
        <p:nvSpPr>
          <p:cNvPr id="1540099" name="Rectangle 3"/>
          <p:cNvSpPr>
            <a:spLocks noGrp="1" noChangeArrowheads="1"/>
          </p:cNvSpPr>
          <p:nvPr>
            <p:ph type="body" sz="half" idx="1"/>
          </p:nvPr>
        </p:nvSpPr>
        <p:spPr>
          <a:xfrm>
            <a:off x="334963" y="1525588"/>
            <a:ext cx="4668837" cy="4570412"/>
          </a:xfrm>
        </p:spPr>
        <p:txBody>
          <a:bodyPr/>
          <a:lstStyle/>
          <a:p>
            <a:r>
              <a:rPr lang="en-US" sz="2400"/>
              <a:t>x is lognormally distributed, if y = ln(x) is normally distributed</a:t>
            </a:r>
          </a:p>
          <a:p>
            <a:endParaRPr lang="en-US" sz="2400"/>
          </a:p>
          <a:p>
            <a:endParaRPr lang="en-US" sz="2400"/>
          </a:p>
          <a:p>
            <a:endParaRPr lang="en-US" sz="2400"/>
          </a:p>
          <a:p>
            <a:endParaRPr lang="en-US" sz="2400"/>
          </a:p>
          <a:p>
            <a:endParaRPr lang="en-US" sz="2400"/>
          </a:p>
          <a:p>
            <a:r>
              <a:rPr lang="el-GR" sz="2400" i="1">
                <a:latin typeface="Times New Roman" pitchFamily="18" charset="0"/>
                <a:cs typeface="Arial" pitchFamily="34" charset="0"/>
              </a:rPr>
              <a:t>μ</a:t>
            </a:r>
            <a:r>
              <a:rPr lang="en-US" sz="2400">
                <a:cs typeface="Arial" pitchFamily="34" charset="0"/>
              </a:rPr>
              <a:t> </a:t>
            </a:r>
            <a:r>
              <a:rPr lang="en-US" sz="2400"/>
              <a:t>= population mean</a:t>
            </a:r>
          </a:p>
          <a:p>
            <a:r>
              <a:rPr lang="el-GR" sz="2400" i="1">
                <a:latin typeface="Times New Roman" pitchFamily="18" charset="0"/>
                <a:cs typeface="Arial" pitchFamily="34" charset="0"/>
              </a:rPr>
              <a:t>σ</a:t>
            </a:r>
            <a:r>
              <a:rPr lang="en-US" sz="2400">
                <a:cs typeface="Arial" pitchFamily="34" charset="0"/>
              </a:rPr>
              <a:t> </a:t>
            </a:r>
            <a:r>
              <a:rPr lang="en-US" sz="2400"/>
              <a:t>= population standard 	deviation</a:t>
            </a:r>
          </a:p>
        </p:txBody>
      </p:sp>
      <p:grpSp>
        <p:nvGrpSpPr>
          <p:cNvPr id="1540104" name="Group 8"/>
          <p:cNvGrpSpPr>
            <a:grpSpLocks/>
          </p:cNvGrpSpPr>
          <p:nvPr/>
        </p:nvGrpSpPr>
        <p:grpSpPr bwMode="auto">
          <a:xfrm>
            <a:off x="5127625" y="2201863"/>
            <a:ext cx="3563938" cy="3683000"/>
            <a:chOff x="3075" y="1207"/>
            <a:chExt cx="2245" cy="2320"/>
          </a:xfrm>
        </p:grpSpPr>
        <p:pic>
          <p:nvPicPr>
            <p:cNvPr id="1540100" name="Picture 4"/>
            <p:cNvPicPr>
              <a:picLocks noChangeAspect="1" noChangeArrowheads="1"/>
            </p:cNvPicPr>
            <p:nvPr/>
          </p:nvPicPr>
          <p:blipFill>
            <a:blip r:embed="rId4" cstate="print"/>
            <a:srcRect l="14603" t="3673" r="15874" b="32132"/>
            <a:stretch>
              <a:fillRect/>
            </a:stretch>
          </p:blipFill>
          <p:spPr bwMode="auto">
            <a:xfrm>
              <a:off x="3528" y="2618"/>
              <a:ext cx="1752" cy="909"/>
            </a:xfrm>
            <a:prstGeom prst="rect">
              <a:avLst/>
            </a:prstGeom>
            <a:ln w="19050" cmpd="sng">
              <a:solidFill>
                <a:schemeClr val="tx1"/>
              </a:solidFill>
              <a:miter lim="800000"/>
              <a:headEnd/>
              <a:tailEnd/>
            </a:ln>
          </p:spPr>
        </p:pic>
        <p:pic>
          <p:nvPicPr>
            <p:cNvPr id="1540101" name="Picture 5"/>
            <p:cNvPicPr>
              <a:picLocks noChangeAspect="1" noChangeArrowheads="1"/>
            </p:cNvPicPr>
            <p:nvPr/>
          </p:nvPicPr>
          <p:blipFill>
            <a:blip r:embed="rId5" cstate="print"/>
            <a:srcRect l="15317" t="4944" r="13492" b="33333"/>
            <a:stretch>
              <a:fillRect/>
            </a:stretch>
          </p:blipFill>
          <p:spPr bwMode="auto">
            <a:xfrm>
              <a:off x="3526" y="1207"/>
              <a:ext cx="1794" cy="874"/>
            </a:xfrm>
            <a:prstGeom prst="rect">
              <a:avLst/>
            </a:prstGeom>
            <a:ln w="19050" cmpd="sng">
              <a:solidFill>
                <a:schemeClr val="tx1"/>
              </a:solidFill>
              <a:miter lim="800000"/>
              <a:headEnd/>
              <a:tailEnd/>
            </a:ln>
          </p:spPr>
        </p:pic>
        <p:sp>
          <p:nvSpPr>
            <p:cNvPr id="1540102" name="Text Box 6"/>
            <p:cNvSpPr txBox="1">
              <a:spLocks noChangeArrowheads="1"/>
            </p:cNvSpPr>
            <p:nvPr/>
          </p:nvSpPr>
          <p:spPr bwMode="auto">
            <a:xfrm>
              <a:off x="3075" y="1237"/>
              <a:ext cx="393" cy="288"/>
            </a:xfrm>
            <a:prstGeom prst="rect">
              <a:avLst/>
            </a:prstGeom>
            <a:noFill/>
            <a:ln w="12700">
              <a:noFill/>
              <a:miter lim="800000"/>
              <a:headEnd type="none" w="sm" len="sm"/>
              <a:tailEnd type="none" w="sm" len="sm"/>
            </a:ln>
            <a:effectLst/>
          </p:spPr>
          <p:txBody>
            <a:bodyPr wrap="none">
              <a:spAutoFit/>
            </a:bodyPr>
            <a:lstStyle/>
            <a:p>
              <a:pPr algn="l"/>
              <a:r>
                <a:rPr lang="en-US" sz="2400" i="1"/>
                <a:t>f(x)</a:t>
              </a:r>
            </a:p>
          </p:txBody>
        </p:sp>
        <p:sp>
          <p:nvSpPr>
            <p:cNvPr id="1540103" name="Text Box 7"/>
            <p:cNvSpPr txBox="1">
              <a:spLocks noChangeArrowheads="1"/>
            </p:cNvSpPr>
            <p:nvPr/>
          </p:nvSpPr>
          <p:spPr bwMode="auto">
            <a:xfrm>
              <a:off x="3075" y="2646"/>
              <a:ext cx="393" cy="288"/>
            </a:xfrm>
            <a:prstGeom prst="rect">
              <a:avLst/>
            </a:prstGeom>
            <a:noFill/>
            <a:ln w="12700">
              <a:noFill/>
              <a:miter lim="800000"/>
              <a:headEnd type="none" w="sm" len="sm"/>
              <a:tailEnd type="none" w="sm" len="sm"/>
            </a:ln>
            <a:effectLst/>
          </p:spPr>
          <p:txBody>
            <a:bodyPr wrap="none">
              <a:spAutoFit/>
            </a:bodyPr>
            <a:lstStyle/>
            <a:p>
              <a:pPr algn="l"/>
              <a:r>
                <a:rPr lang="en-US" sz="2400" i="1"/>
                <a:t>f(y)</a:t>
              </a:r>
            </a:p>
          </p:txBody>
        </p:sp>
      </p:grpSp>
      <p:graphicFrame>
        <p:nvGraphicFramePr>
          <p:cNvPr id="1540105" name="Object 9"/>
          <p:cNvGraphicFramePr>
            <a:graphicFrameLocks noChangeAspect="1"/>
          </p:cNvGraphicFramePr>
          <p:nvPr/>
        </p:nvGraphicFramePr>
        <p:xfrm>
          <a:off x="763588" y="2503488"/>
          <a:ext cx="3568700" cy="1830387"/>
        </p:xfrm>
        <a:graphic>
          <a:graphicData uri="http://schemas.openxmlformats.org/presentationml/2006/ole">
            <mc:AlternateContent xmlns:mc="http://schemas.openxmlformats.org/markup-compatibility/2006">
              <mc:Choice xmlns:v="urn:schemas-microsoft-com:vml" Requires="v">
                <p:oleObj spid="_x0000_s1540107" name="Equation" r:id="rId6" imgW="1981080" imgH="1015920" progId="Equation.3">
                  <p:embed/>
                </p:oleObj>
              </mc:Choice>
              <mc:Fallback>
                <p:oleObj name="Equation" r:id="rId6" imgW="1981080" imgH="101592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588" y="2503488"/>
                        <a:ext cx="3568700" cy="1830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0"/>
          </p:nvPr>
        </p:nvSpPr>
        <p:spPr/>
        <p:txBody>
          <a:bodyPr/>
          <a:lstStyle/>
          <a:p>
            <a:fld id="{529391C2-4E47-478E-A02D-D98517173F7D}" type="slidenum">
              <a:rPr lang="en-US"/>
              <a:pPr/>
              <a:t>36</a:t>
            </a:fld>
            <a:endParaRPr lang="en-US"/>
          </a:p>
        </p:txBody>
      </p:sp>
      <p:sp>
        <p:nvSpPr>
          <p:cNvPr id="1542146" name="Rectangle 2"/>
          <p:cNvSpPr>
            <a:spLocks noGrp="1" noChangeArrowheads="1"/>
          </p:cNvSpPr>
          <p:nvPr>
            <p:ph type="title"/>
          </p:nvPr>
        </p:nvSpPr>
        <p:spPr/>
        <p:txBody>
          <a:bodyPr/>
          <a:lstStyle/>
          <a:p>
            <a:r>
              <a:rPr lang="en-US"/>
              <a:t>Log-normal Sample Data</a:t>
            </a:r>
          </a:p>
        </p:txBody>
      </p:sp>
      <p:sp>
        <p:nvSpPr>
          <p:cNvPr id="1542147" name="Rectangle 3"/>
          <p:cNvSpPr>
            <a:spLocks noGrp="1" noChangeArrowheads="1"/>
          </p:cNvSpPr>
          <p:nvPr>
            <p:ph type="body" idx="1"/>
          </p:nvPr>
        </p:nvSpPr>
        <p:spPr/>
        <p:txBody>
          <a:bodyPr/>
          <a:lstStyle/>
          <a:p>
            <a:r>
              <a:rPr lang="en-US"/>
              <a:t>If logarithms of measured values, </a:t>
            </a:r>
            <a:r>
              <a:rPr lang="en-US" i="1"/>
              <a:t>y = ln(x)</a:t>
            </a:r>
            <a:r>
              <a:rPr lang="en-US"/>
              <a:t>, are normally distributed, then summary statistics of </a:t>
            </a:r>
            <a:r>
              <a:rPr lang="en-US" i="1"/>
              <a:t>x</a:t>
            </a:r>
            <a:r>
              <a:rPr lang="en-US"/>
              <a:t> can be estimated as:</a:t>
            </a:r>
          </a:p>
        </p:txBody>
      </p:sp>
      <p:grpSp>
        <p:nvGrpSpPr>
          <p:cNvPr id="1542160" name="Group 16"/>
          <p:cNvGrpSpPr>
            <a:grpSpLocks/>
          </p:cNvGrpSpPr>
          <p:nvPr/>
        </p:nvGrpSpPr>
        <p:grpSpPr bwMode="auto">
          <a:xfrm>
            <a:off x="2003425" y="2873375"/>
            <a:ext cx="4756150" cy="3533775"/>
            <a:chOff x="782" y="1738"/>
            <a:chExt cx="2996" cy="2226"/>
          </a:xfrm>
        </p:grpSpPr>
        <p:graphicFrame>
          <p:nvGraphicFramePr>
            <p:cNvPr id="1542153" name="Object 9"/>
            <p:cNvGraphicFramePr>
              <a:graphicFrameLocks noChangeAspect="1"/>
            </p:cNvGraphicFramePr>
            <p:nvPr/>
          </p:nvGraphicFramePr>
          <p:xfrm>
            <a:off x="782" y="1738"/>
            <a:ext cx="2996" cy="2226"/>
          </p:xfrm>
          <a:graphic>
            <a:graphicData uri="http://schemas.openxmlformats.org/presentationml/2006/ole">
              <mc:AlternateContent xmlns:mc="http://schemas.openxmlformats.org/markup-compatibility/2006">
                <mc:Choice xmlns:v="urn:schemas-microsoft-com:vml" Requires="v">
                  <p:oleObj spid="_x0000_s1542155" name="Equation" r:id="rId4" imgW="3314520" imgH="2463480" progId="Equation.3">
                    <p:embed/>
                  </p:oleObj>
                </mc:Choice>
                <mc:Fallback>
                  <p:oleObj name="Equation" r:id="rId4" imgW="3314520" imgH="2463480" progId="Equation.3">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 y="1738"/>
                          <a:ext cx="2996" cy="22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2154" name="Text Box 10"/>
            <p:cNvSpPr txBox="1">
              <a:spLocks noChangeArrowheads="1"/>
            </p:cNvSpPr>
            <p:nvPr/>
          </p:nvSpPr>
          <p:spPr bwMode="auto">
            <a:xfrm>
              <a:off x="1097" y="2702"/>
              <a:ext cx="990" cy="173"/>
            </a:xfrm>
            <a:prstGeom prst="rect">
              <a:avLst/>
            </a:prstGeom>
            <a:noFill/>
            <a:ln w="12700">
              <a:noFill/>
              <a:miter lim="800000"/>
              <a:headEnd type="none" w="sm" len="sm"/>
              <a:tailEnd type="none" w="sm" len="sm"/>
            </a:ln>
            <a:effectLst/>
          </p:spPr>
          <p:txBody>
            <a:bodyPr wrap="none">
              <a:spAutoFit/>
            </a:bodyPr>
            <a:lstStyle/>
            <a:p>
              <a:pPr algn="l"/>
              <a:r>
                <a:rPr lang="en-US"/>
                <a:t>Estimated mean of </a:t>
              </a:r>
              <a:r>
                <a:rPr lang="en-US" i="1"/>
                <a:t>x</a:t>
              </a:r>
            </a:p>
          </p:txBody>
        </p:sp>
        <p:sp>
          <p:nvSpPr>
            <p:cNvPr id="1542155" name="Text Box 11"/>
            <p:cNvSpPr txBox="1">
              <a:spLocks noChangeArrowheads="1"/>
            </p:cNvSpPr>
            <p:nvPr/>
          </p:nvSpPr>
          <p:spPr bwMode="auto">
            <a:xfrm>
              <a:off x="1229" y="2907"/>
              <a:ext cx="1704" cy="173"/>
            </a:xfrm>
            <a:prstGeom prst="rect">
              <a:avLst/>
            </a:prstGeom>
            <a:noFill/>
            <a:ln w="12700">
              <a:noFill/>
              <a:miter lim="800000"/>
              <a:headEnd type="none" w="sm" len="sm"/>
              <a:tailEnd type="none" w="sm" len="sm"/>
            </a:ln>
            <a:effectLst/>
          </p:spPr>
          <p:txBody>
            <a:bodyPr wrap="none">
              <a:spAutoFit/>
            </a:bodyPr>
            <a:lstStyle/>
            <a:p>
              <a:pPr algn="l"/>
              <a:r>
                <a:rPr lang="en-US"/>
                <a:t>“Geometric” Mean of</a:t>
              </a:r>
              <a:r>
                <a:rPr lang="en-US" i="1"/>
                <a:t> x </a:t>
              </a:r>
              <a:r>
                <a:rPr lang="en-US"/>
                <a:t>or Median of</a:t>
              </a:r>
              <a:r>
                <a:rPr lang="en-US" i="1"/>
                <a:t> x</a:t>
              </a:r>
            </a:p>
          </p:txBody>
        </p:sp>
        <p:sp>
          <p:nvSpPr>
            <p:cNvPr id="1542156" name="Text Box 12"/>
            <p:cNvSpPr txBox="1">
              <a:spLocks noChangeArrowheads="1"/>
            </p:cNvSpPr>
            <p:nvPr/>
          </p:nvSpPr>
          <p:spPr bwMode="auto">
            <a:xfrm>
              <a:off x="1059" y="3549"/>
              <a:ext cx="1532" cy="173"/>
            </a:xfrm>
            <a:prstGeom prst="rect">
              <a:avLst/>
            </a:prstGeom>
            <a:noFill/>
            <a:ln w="12700">
              <a:noFill/>
              <a:miter lim="800000"/>
              <a:headEnd type="none" w="sm" len="sm"/>
              <a:tailEnd type="none" w="sm" len="sm"/>
            </a:ln>
            <a:effectLst/>
          </p:spPr>
          <p:txBody>
            <a:bodyPr wrap="none">
              <a:spAutoFit/>
            </a:bodyPr>
            <a:lstStyle/>
            <a:p>
              <a:pPr algn="l"/>
              <a:r>
                <a:rPr lang="en-US"/>
                <a:t>Estimated standard deviation of </a:t>
              </a:r>
              <a:r>
                <a:rPr lang="en-US" i="1"/>
                <a:t>x</a:t>
              </a:r>
            </a:p>
          </p:txBody>
        </p:sp>
        <p:sp>
          <p:nvSpPr>
            <p:cNvPr id="1542157" name="Text Box 13"/>
            <p:cNvSpPr txBox="1">
              <a:spLocks noChangeArrowheads="1"/>
            </p:cNvSpPr>
            <p:nvPr/>
          </p:nvSpPr>
          <p:spPr bwMode="auto">
            <a:xfrm>
              <a:off x="1303" y="3347"/>
              <a:ext cx="1612" cy="173"/>
            </a:xfrm>
            <a:prstGeom prst="rect">
              <a:avLst/>
            </a:prstGeom>
            <a:noFill/>
            <a:ln w="12700">
              <a:noFill/>
              <a:miter lim="800000"/>
              <a:headEnd type="none" w="sm" len="sm"/>
              <a:tailEnd type="none" w="sm" len="sm"/>
            </a:ln>
            <a:effectLst/>
          </p:spPr>
          <p:txBody>
            <a:bodyPr wrap="none">
              <a:spAutoFit/>
            </a:bodyPr>
            <a:lstStyle/>
            <a:p>
              <a:pPr algn="l"/>
              <a:r>
                <a:rPr lang="en-US"/>
                <a:t>“Geometric” standard deviation of </a:t>
              </a:r>
              <a:r>
                <a:rPr lang="en-US" i="1"/>
                <a:t>x</a:t>
              </a:r>
            </a:p>
          </p:txBody>
        </p:sp>
        <p:sp>
          <p:nvSpPr>
            <p:cNvPr id="1542158" name="Text Box 14"/>
            <p:cNvSpPr txBox="1">
              <a:spLocks noChangeArrowheads="1"/>
            </p:cNvSpPr>
            <p:nvPr/>
          </p:nvSpPr>
          <p:spPr bwMode="auto">
            <a:xfrm>
              <a:off x="1117" y="3140"/>
              <a:ext cx="888" cy="173"/>
            </a:xfrm>
            <a:prstGeom prst="rect">
              <a:avLst/>
            </a:prstGeom>
            <a:noFill/>
            <a:ln w="12700">
              <a:noFill/>
              <a:miter lim="800000"/>
              <a:headEnd type="none" w="sm" len="sm"/>
              <a:tailEnd type="none" w="sm" len="sm"/>
            </a:ln>
            <a:effectLst/>
          </p:spPr>
          <p:txBody>
            <a:bodyPr wrap="none">
              <a:spAutoFit/>
            </a:bodyPr>
            <a:lstStyle/>
            <a:p>
              <a:pPr algn="l"/>
              <a:r>
                <a:rPr lang="en-US"/>
                <a:t>Sample mean of </a:t>
              </a:r>
              <a:r>
                <a:rPr lang="en-US" i="1"/>
                <a:t>y</a:t>
              </a:r>
            </a:p>
          </p:txBody>
        </p:sp>
        <p:sp>
          <p:nvSpPr>
            <p:cNvPr id="1542159" name="Text Box 15"/>
            <p:cNvSpPr txBox="1">
              <a:spLocks noChangeArrowheads="1"/>
            </p:cNvSpPr>
            <p:nvPr/>
          </p:nvSpPr>
          <p:spPr bwMode="auto">
            <a:xfrm>
              <a:off x="1097" y="3757"/>
              <a:ext cx="1430" cy="173"/>
            </a:xfrm>
            <a:prstGeom prst="rect">
              <a:avLst/>
            </a:prstGeom>
            <a:noFill/>
            <a:ln w="12700">
              <a:noFill/>
              <a:miter lim="800000"/>
              <a:headEnd type="none" w="sm" len="sm"/>
              <a:tailEnd type="none" w="sm" len="sm"/>
            </a:ln>
            <a:effectLst/>
          </p:spPr>
          <p:txBody>
            <a:bodyPr wrap="none">
              <a:spAutoFit/>
            </a:bodyPr>
            <a:lstStyle/>
            <a:p>
              <a:pPr algn="l"/>
              <a:r>
                <a:rPr lang="en-US"/>
                <a:t>Sample standard deviation of y</a:t>
              </a:r>
            </a:p>
          </p:txBody>
        </p:sp>
      </p:grpSp>
    </p:spTree>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2"/>
          <p:cNvSpPr>
            <a:spLocks noGrp="1"/>
          </p:cNvSpPr>
          <p:nvPr>
            <p:ph type="sldNum" sz="quarter" idx="10"/>
          </p:nvPr>
        </p:nvSpPr>
        <p:spPr/>
        <p:txBody>
          <a:bodyPr/>
          <a:lstStyle/>
          <a:p>
            <a:fld id="{BE08484E-03CC-4A0C-9115-51283264E59F}" type="slidenum">
              <a:rPr lang="en-US"/>
              <a:pPr/>
              <a:t>37</a:t>
            </a:fld>
            <a:endParaRPr lang="en-US"/>
          </a:p>
        </p:txBody>
      </p:sp>
      <p:sp>
        <p:nvSpPr>
          <p:cNvPr id="1242114" name="Rectangle 2"/>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1242115" name="Rectangle 3"/>
          <p:cNvSpPr>
            <a:spLocks noChangeArrowheads="1"/>
          </p:cNvSpPr>
          <p:nvPr/>
        </p:nvSpPr>
        <p:spPr bwMode="auto">
          <a:xfrm>
            <a:off x="520700" y="990600"/>
            <a:ext cx="8089900" cy="4851400"/>
          </a:xfrm>
          <a:prstGeom prst="rect">
            <a:avLst/>
          </a:prstGeom>
          <a:noFill/>
          <a:ln w="12700">
            <a:noFill/>
            <a:miter lim="800000"/>
            <a:headEnd/>
            <a:tailEnd/>
          </a:ln>
          <a:effectLst/>
        </p:spPr>
        <p:txBody>
          <a:bodyPr wrap="none" anchor="ctr"/>
          <a:lstStyle/>
          <a:p>
            <a:endParaRPr lang="en-US"/>
          </a:p>
        </p:txBody>
      </p:sp>
      <p:sp>
        <p:nvSpPr>
          <p:cNvPr id="1242116" name="Rectangle 4"/>
          <p:cNvSpPr>
            <a:spLocks noChangeArrowheads="1"/>
          </p:cNvSpPr>
          <p:nvPr/>
        </p:nvSpPr>
        <p:spPr bwMode="auto">
          <a:xfrm>
            <a:off x="533400" y="990600"/>
            <a:ext cx="8089900" cy="4851400"/>
          </a:xfrm>
          <a:prstGeom prst="rect">
            <a:avLst/>
          </a:prstGeom>
          <a:noFill/>
          <a:ln w="12700">
            <a:noFill/>
            <a:miter lim="800000"/>
            <a:headEnd/>
            <a:tailEnd/>
          </a:ln>
          <a:effectLst/>
        </p:spPr>
        <p:txBody>
          <a:bodyPr wrap="none" anchor="ctr"/>
          <a:lstStyle/>
          <a:p>
            <a:endParaRPr lang="en-US"/>
          </a:p>
        </p:txBody>
      </p:sp>
      <p:sp>
        <p:nvSpPr>
          <p:cNvPr id="1242148" name="Text Box 36"/>
          <p:cNvSpPr txBox="1">
            <a:spLocks noChangeArrowheads="1"/>
          </p:cNvSpPr>
          <p:nvPr/>
        </p:nvSpPr>
        <p:spPr bwMode="auto">
          <a:xfrm>
            <a:off x="4403725" y="1674813"/>
            <a:ext cx="4516438" cy="457200"/>
          </a:xfrm>
          <a:prstGeom prst="rect">
            <a:avLst/>
          </a:prstGeom>
          <a:noFill/>
          <a:ln w="12700" cap="sq">
            <a:noFill/>
            <a:miter lim="800000"/>
            <a:headEnd type="none" w="sm" len="sm"/>
            <a:tailEnd type="none" w="sm" len="sm"/>
          </a:ln>
          <a:effectLst/>
        </p:spPr>
        <p:txBody>
          <a:bodyPr wrap="none">
            <a:spAutoFit/>
          </a:bodyPr>
          <a:lstStyle/>
          <a:p>
            <a:pPr algn="l"/>
            <a:r>
              <a:rPr kumimoji="0" lang="en-US" sz="2400">
                <a:latin typeface="Tahoma" pitchFamily="34" charset="0"/>
              </a:rPr>
              <a:t>Different lognormal distributions</a:t>
            </a:r>
            <a:endParaRPr kumimoji="0" lang="en-US" sz="2400">
              <a:effectLst>
                <a:outerShdw blurRad="38100" dist="38100" dir="2700000" algn="tl">
                  <a:srgbClr val="C0C0C0"/>
                </a:outerShdw>
              </a:effectLst>
              <a:latin typeface="Tahoma" pitchFamily="34" charset="0"/>
            </a:endParaRPr>
          </a:p>
        </p:txBody>
      </p:sp>
      <p:sp>
        <p:nvSpPr>
          <p:cNvPr id="1242150" name="Rectangle 38"/>
          <p:cNvSpPr>
            <a:spLocks noGrp="1" noChangeArrowheads="1"/>
          </p:cNvSpPr>
          <p:nvPr>
            <p:ph type="title"/>
          </p:nvPr>
        </p:nvSpPr>
        <p:spPr/>
        <p:txBody>
          <a:bodyPr/>
          <a:lstStyle/>
          <a:p>
            <a:r>
              <a:rPr lang="en-US"/>
              <a:t>Log-Normal Distribution</a:t>
            </a:r>
          </a:p>
        </p:txBody>
      </p:sp>
      <p:grpSp>
        <p:nvGrpSpPr>
          <p:cNvPr id="1242154" name="Group 42"/>
          <p:cNvGrpSpPr>
            <a:grpSpLocks/>
          </p:cNvGrpSpPr>
          <p:nvPr/>
        </p:nvGrpSpPr>
        <p:grpSpPr bwMode="auto">
          <a:xfrm>
            <a:off x="285750" y="2195513"/>
            <a:ext cx="8361363" cy="3797300"/>
            <a:chOff x="180" y="1383"/>
            <a:chExt cx="5267" cy="2392"/>
          </a:xfrm>
        </p:grpSpPr>
        <p:grpSp>
          <p:nvGrpSpPr>
            <p:cNvPr id="1242151" name="Group 39"/>
            <p:cNvGrpSpPr>
              <a:grpSpLocks/>
            </p:cNvGrpSpPr>
            <p:nvPr/>
          </p:nvGrpSpPr>
          <p:grpSpPr bwMode="auto">
            <a:xfrm>
              <a:off x="180" y="1383"/>
              <a:ext cx="5267" cy="2392"/>
              <a:chOff x="180" y="1383"/>
              <a:chExt cx="5267" cy="2392"/>
            </a:xfrm>
          </p:grpSpPr>
          <p:sp>
            <p:nvSpPr>
              <p:cNvPr id="1242117" name="Rectangle 5"/>
              <p:cNvSpPr>
                <a:spLocks noChangeArrowheads="1"/>
              </p:cNvSpPr>
              <p:nvPr/>
            </p:nvSpPr>
            <p:spPr bwMode="auto">
              <a:xfrm>
                <a:off x="1603" y="3433"/>
                <a:ext cx="490" cy="183"/>
              </a:xfrm>
              <a:prstGeom prst="rect">
                <a:avLst/>
              </a:prstGeom>
              <a:noFill/>
              <a:ln w="12700">
                <a:noFill/>
                <a:miter lim="800000"/>
                <a:headEnd/>
                <a:tailEnd/>
              </a:ln>
              <a:effectLst/>
            </p:spPr>
            <p:txBody>
              <a:bodyPr wrap="none" anchor="ctr"/>
              <a:lstStyle/>
              <a:p>
                <a:endParaRPr lang="en-US"/>
              </a:p>
            </p:txBody>
          </p:sp>
          <p:sp>
            <p:nvSpPr>
              <p:cNvPr id="1242118" name="Line 6"/>
              <p:cNvSpPr>
                <a:spLocks noChangeShapeType="1"/>
              </p:cNvSpPr>
              <p:nvPr/>
            </p:nvSpPr>
            <p:spPr bwMode="auto">
              <a:xfrm flipH="1">
                <a:off x="508" y="2972"/>
                <a:ext cx="32" cy="0"/>
              </a:xfrm>
              <a:prstGeom prst="line">
                <a:avLst/>
              </a:prstGeom>
              <a:noFill/>
              <a:ln w="12700">
                <a:solidFill>
                  <a:srgbClr val="000000"/>
                </a:solidFill>
                <a:round/>
                <a:headEnd/>
                <a:tailEnd/>
              </a:ln>
              <a:effectLst/>
            </p:spPr>
            <p:txBody>
              <a:bodyPr wrap="none" anchor="ctr"/>
              <a:lstStyle/>
              <a:p>
                <a:endParaRPr lang="en-US"/>
              </a:p>
            </p:txBody>
          </p:sp>
          <p:sp>
            <p:nvSpPr>
              <p:cNvPr id="1242119" name="Line 7"/>
              <p:cNvSpPr>
                <a:spLocks noChangeShapeType="1"/>
              </p:cNvSpPr>
              <p:nvPr/>
            </p:nvSpPr>
            <p:spPr bwMode="auto">
              <a:xfrm flipH="1">
                <a:off x="508" y="2484"/>
                <a:ext cx="32" cy="0"/>
              </a:xfrm>
              <a:prstGeom prst="line">
                <a:avLst/>
              </a:prstGeom>
              <a:noFill/>
              <a:ln w="12700">
                <a:solidFill>
                  <a:srgbClr val="000000"/>
                </a:solidFill>
                <a:round/>
                <a:headEnd/>
                <a:tailEnd/>
              </a:ln>
              <a:effectLst/>
            </p:spPr>
            <p:txBody>
              <a:bodyPr wrap="none" anchor="ctr"/>
              <a:lstStyle/>
              <a:p>
                <a:endParaRPr lang="en-US"/>
              </a:p>
            </p:txBody>
          </p:sp>
          <p:sp>
            <p:nvSpPr>
              <p:cNvPr id="1242120" name="Line 8"/>
              <p:cNvSpPr>
                <a:spLocks noChangeShapeType="1"/>
              </p:cNvSpPr>
              <p:nvPr/>
            </p:nvSpPr>
            <p:spPr bwMode="auto">
              <a:xfrm flipH="1">
                <a:off x="508" y="1980"/>
                <a:ext cx="32" cy="0"/>
              </a:xfrm>
              <a:prstGeom prst="line">
                <a:avLst/>
              </a:prstGeom>
              <a:noFill/>
              <a:ln w="12700">
                <a:solidFill>
                  <a:srgbClr val="000000"/>
                </a:solidFill>
                <a:round/>
                <a:headEnd/>
                <a:tailEnd/>
              </a:ln>
              <a:effectLst/>
            </p:spPr>
            <p:txBody>
              <a:bodyPr wrap="none" anchor="ctr"/>
              <a:lstStyle/>
              <a:p>
                <a:endParaRPr lang="en-US"/>
              </a:p>
            </p:txBody>
          </p:sp>
          <p:sp>
            <p:nvSpPr>
              <p:cNvPr id="1242121" name="Line 9"/>
              <p:cNvSpPr>
                <a:spLocks noChangeShapeType="1"/>
              </p:cNvSpPr>
              <p:nvPr/>
            </p:nvSpPr>
            <p:spPr bwMode="auto">
              <a:xfrm flipH="1">
                <a:off x="508" y="1492"/>
                <a:ext cx="32" cy="0"/>
              </a:xfrm>
              <a:prstGeom prst="line">
                <a:avLst/>
              </a:prstGeom>
              <a:noFill/>
              <a:ln w="12700">
                <a:solidFill>
                  <a:srgbClr val="000000"/>
                </a:solidFill>
                <a:round/>
                <a:headEnd/>
                <a:tailEnd/>
              </a:ln>
              <a:effectLst/>
            </p:spPr>
            <p:txBody>
              <a:bodyPr wrap="none" anchor="ctr"/>
              <a:lstStyle/>
              <a:p>
                <a:endParaRPr lang="en-US"/>
              </a:p>
            </p:txBody>
          </p:sp>
          <p:sp>
            <p:nvSpPr>
              <p:cNvPr id="1242124" name="Rectangle 12"/>
              <p:cNvSpPr>
                <a:spLocks noChangeArrowheads="1"/>
              </p:cNvSpPr>
              <p:nvPr/>
            </p:nvSpPr>
            <p:spPr bwMode="auto">
              <a:xfrm>
                <a:off x="180" y="3385"/>
                <a:ext cx="315" cy="190"/>
              </a:xfrm>
              <a:prstGeom prst="rect">
                <a:avLst/>
              </a:prstGeom>
              <a:noFill/>
              <a:ln w="12700">
                <a:noFill/>
                <a:miter lim="800000"/>
                <a:headEnd/>
                <a:tailEnd/>
              </a:ln>
              <a:effectLst/>
            </p:spPr>
            <p:txBody>
              <a:bodyPr wrap="none" lIns="90488" tIns="44450" rIns="90488" bIns="44450">
                <a:spAutoFit/>
              </a:bodyPr>
              <a:lstStyle/>
              <a:p>
                <a:pPr algn="l"/>
                <a:r>
                  <a:rPr kumimoji="0" lang="en-US" sz="1400">
                    <a:solidFill>
                      <a:srgbClr val="000000"/>
                    </a:solidFill>
                    <a:latin typeface="Monaco" pitchFamily="49" charset="0"/>
                  </a:rPr>
                  <a:t>0.0</a:t>
                </a:r>
              </a:p>
            </p:txBody>
          </p:sp>
          <p:sp>
            <p:nvSpPr>
              <p:cNvPr id="1242125" name="Rectangle 13"/>
              <p:cNvSpPr>
                <a:spLocks noChangeArrowheads="1"/>
              </p:cNvSpPr>
              <p:nvPr/>
            </p:nvSpPr>
            <p:spPr bwMode="auto">
              <a:xfrm>
                <a:off x="180" y="2868"/>
                <a:ext cx="315" cy="190"/>
              </a:xfrm>
              <a:prstGeom prst="rect">
                <a:avLst/>
              </a:prstGeom>
              <a:noFill/>
              <a:ln w="12700">
                <a:noFill/>
                <a:miter lim="800000"/>
                <a:headEnd/>
                <a:tailEnd/>
              </a:ln>
              <a:effectLst/>
            </p:spPr>
            <p:txBody>
              <a:bodyPr wrap="none" lIns="90488" tIns="44450" rIns="90488" bIns="44450">
                <a:spAutoFit/>
              </a:bodyPr>
              <a:lstStyle/>
              <a:p>
                <a:pPr algn="l"/>
                <a:r>
                  <a:rPr kumimoji="0" lang="en-US" sz="1400">
                    <a:solidFill>
                      <a:srgbClr val="000000"/>
                    </a:solidFill>
                    <a:latin typeface="Monaco" pitchFamily="49" charset="0"/>
                  </a:rPr>
                  <a:t>0.4</a:t>
                </a:r>
              </a:p>
            </p:txBody>
          </p:sp>
          <p:sp>
            <p:nvSpPr>
              <p:cNvPr id="1242126" name="Rectangle 14"/>
              <p:cNvSpPr>
                <a:spLocks noChangeArrowheads="1"/>
              </p:cNvSpPr>
              <p:nvPr/>
            </p:nvSpPr>
            <p:spPr bwMode="auto">
              <a:xfrm>
                <a:off x="180" y="2378"/>
                <a:ext cx="315" cy="190"/>
              </a:xfrm>
              <a:prstGeom prst="rect">
                <a:avLst/>
              </a:prstGeom>
              <a:noFill/>
              <a:ln w="12700">
                <a:noFill/>
                <a:miter lim="800000"/>
                <a:headEnd/>
                <a:tailEnd/>
              </a:ln>
              <a:effectLst/>
            </p:spPr>
            <p:txBody>
              <a:bodyPr wrap="none" lIns="90488" tIns="44450" rIns="90488" bIns="44450">
                <a:spAutoFit/>
              </a:bodyPr>
              <a:lstStyle/>
              <a:p>
                <a:pPr algn="l"/>
                <a:r>
                  <a:rPr kumimoji="0" lang="en-US" sz="1400">
                    <a:solidFill>
                      <a:srgbClr val="000000"/>
                    </a:solidFill>
                    <a:latin typeface="Monaco" pitchFamily="49" charset="0"/>
                  </a:rPr>
                  <a:t>0.8</a:t>
                </a:r>
              </a:p>
            </p:txBody>
          </p:sp>
          <p:sp>
            <p:nvSpPr>
              <p:cNvPr id="1242127" name="Rectangle 15"/>
              <p:cNvSpPr>
                <a:spLocks noChangeArrowheads="1"/>
              </p:cNvSpPr>
              <p:nvPr/>
            </p:nvSpPr>
            <p:spPr bwMode="auto">
              <a:xfrm>
                <a:off x="186" y="1884"/>
                <a:ext cx="315" cy="190"/>
              </a:xfrm>
              <a:prstGeom prst="rect">
                <a:avLst/>
              </a:prstGeom>
              <a:noFill/>
              <a:ln w="12700">
                <a:noFill/>
                <a:miter lim="800000"/>
                <a:headEnd/>
                <a:tailEnd/>
              </a:ln>
              <a:effectLst/>
            </p:spPr>
            <p:txBody>
              <a:bodyPr wrap="none" lIns="90488" tIns="44450" rIns="90488" bIns="44450">
                <a:spAutoFit/>
              </a:bodyPr>
              <a:lstStyle/>
              <a:p>
                <a:pPr algn="l"/>
                <a:r>
                  <a:rPr kumimoji="0" lang="en-US" sz="1400">
                    <a:solidFill>
                      <a:srgbClr val="000000"/>
                    </a:solidFill>
                    <a:latin typeface="Monaco" pitchFamily="49" charset="0"/>
                  </a:rPr>
                  <a:t>1.2</a:t>
                </a:r>
              </a:p>
            </p:txBody>
          </p:sp>
          <p:sp>
            <p:nvSpPr>
              <p:cNvPr id="1242128" name="Rectangle 16"/>
              <p:cNvSpPr>
                <a:spLocks noChangeArrowheads="1"/>
              </p:cNvSpPr>
              <p:nvPr/>
            </p:nvSpPr>
            <p:spPr bwMode="auto">
              <a:xfrm>
                <a:off x="186" y="1398"/>
                <a:ext cx="315" cy="190"/>
              </a:xfrm>
              <a:prstGeom prst="rect">
                <a:avLst/>
              </a:prstGeom>
              <a:noFill/>
              <a:ln w="12700">
                <a:noFill/>
                <a:miter lim="800000"/>
                <a:headEnd/>
                <a:tailEnd/>
              </a:ln>
              <a:effectLst/>
            </p:spPr>
            <p:txBody>
              <a:bodyPr wrap="none" lIns="90488" tIns="44450" rIns="90488" bIns="44450">
                <a:spAutoFit/>
              </a:bodyPr>
              <a:lstStyle/>
              <a:p>
                <a:pPr algn="l"/>
                <a:r>
                  <a:rPr kumimoji="0" lang="en-US" sz="1400">
                    <a:solidFill>
                      <a:srgbClr val="000000"/>
                    </a:solidFill>
                    <a:latin typeface="Monaco" pitchFamily="49" charset="0"/>
                  </a:rPr>
                  <a:t>1.6</a:t>
                </a:r>
              </a:p>
            </p:txBody>
          </p:sp>
          <p:sp>
            <p:nvSpPr>
              <p:cNvPr id="1242129" name="Line 17"/>
              <p:cNvSpPr>
                <a:spLocks noChangeShapeType="1"/>
              </p:cNvSpPr>
              <p:nvPr/>
            </p:nvSpPr>
            <p:spPr bwMode="auto">
              <a:xfrm flipV="1">
                <a:off x="547" y="1383"/>
                <a:ext cx="0" cy="2088"/>
              </a:xfrm>
              <a:prstGeom prst="line">
                <a:avLst/>
              </a:prstGeom>
              <a:noFill/>
              <a:ln w="12700">
                <a:solidFill>
                  <a:srgbClr val="000000"/>
                </a:solidFill>
                <a:round/>
                <a:headEnd/>
                <a:tailEnd/>
              </a:ln>
              <a:effectLst/>
            </p:spPr>
            <p:txBody>
              <a:bodyPr wrap="none" anchor="ctr"/>
              <a:lstStyle/>
              <a:p>
                <a:endParaRPr lang="en-US"/>
              </a:p>
            </p:txBody>
          </p:sp>
          <p:sp>
            <p:nvSpPr>
              <p:cNvPr id="1242130" name="Line 18"/>
              <p:cNvSpPr>
                <a:spLocks noChangeShapeType="1"/>
              </p:cNvSpPr>
              <p:nvPr/>
            </p:nvSpPr>
            <p:spPr bwMode="auto">
              <a:xfrm flipH="1">
                <a:off x="519" y="3483"/>
                <a:ext cx="4808" cy="0"/>
              </a:xfrm>
              <a:prstGeom prst="line">
                <a:avLst/>
              </a:prstGeom>
              <a:noFill/>
              <a:ln w="12700">
                <a:solidFill>
                  <a:srgbClr val="000000"/>
                </a:solidFill>
                <a:round/>
                <a:headEnd/>
                <a:tailEnd/>
              </a:ln>
              <a:effectLst/>
            </p:spPr>
            <p:txBody>
              <a:bodyPr wrap="none" anchor="ctr"/>
              <a:lstStyle/>
              <a:p>
                <a:endParaRPr lang="en-US"/>
              </a:p>
            </p:txBody>
          </p:sp>
          <p:sp>
            <p:nvSpPr>
              <p:cNvPr id="1242131" name="Line 19"/>
              <p:cNvSpPr>
                <a:spLocks noChangeShapeType="1"/>
              </p:cNvSpPr>
              <p:nvPr/>
            </p:nvSpPr>
            <p:spPr bwMode="auto">
              <a:xfrm>
                <a:off x="551" y="3483"/>
                <a:ext cx="0" cy="56"/>
              </a:xfrm>
              <a:prstGeom prst="line">
                <a:avLst/>
              </a:prstGeom>
              <a:noFill/>
              <a:ln w="12700">
                <a:solidFill>
                  <a:srgbClr val="000000"/>
                </a:solidFill>
                <a:round/>
                <a:headEnd/>
                <a:tailEnd/>
              </a:ln>
              <a:effectLst/>
            </p:spPr>
            <p:txBody>
              <a:bodyPr wrap="none" anchor="ctr"/>
              <a:lstStyle/>
              <a:p>
                <a:endParaRPr lang="en-US"/>
              </a:p>
            </p:txBody>
          </p:sp>
          <p:sp>
            <p:nvSpPr>
              <p:cNvPr id="1242132" name="Line 20"/>
              <p:cNvSpPr>
                <a:spLocks noChangeShapeType="1"/>
              </p:cNvSpPr>
              <p:nvPr/>
            </p:nvSpPr>
            <p:spPr bwMode="auto">
              <a:xfrm>
                <a:off x="1743" y="3483"/>
                <a:ext cx="0" cy="56"/>
              </a:xfrm>
              <a:prstGeom prst="line">
                <a:avLst/>
              </a:prstGeom>
              <a:noFill/>
              <a:ln w="12700">
                <a:solidFill>
                  <a:srgbClr val="000000"/>
                </a:solidFill>
                <a:round/>
                <a:headEnd/>
                <a:tailEnd/>
              </a:ln>
              <a:effectLst/>
            </p:spPr>
            <p:txBody>
              <a:bodyPr wrap="none" anchor="ctr"/>
              <a:lstStyle/>
              <a:p>
                <a:endParaRPr lang="en-US"/>
              </a:p>
            </p:txBody>
          </p:sp>
          <p:sp>
            <p:nvSpPr>
              <p:cNvPr id="1242133" name="Line 21"/>
              <p:cNvSpPr>
                <a:spLocks noChangeShapeType="1"/>
              </p:cNvSpPr>
              <p:nvPr/>
            </p:nvSpPr>
            <p:spPr bwMode="auto">
              <a:xfrm>
                <a:off x="2927" y="3483"/>
                <a:ext cx="0" cy="56"/>
              </a:xfrm>
              <a:prstGeom prst="line">
                <a:avLst/>
              </a:prstGeom>
              <a:noFill/>
              <a:ln w="12700">
                <a:solidFill>
                  <a:srgbClr val="000000"/>
                </a:solidFill>
                <a:round/>
                <a:headEnd/>
                <a:tailEnd/>
              </a:ln>
              <a:effectLst/>
            </p:spPr>
            <p:txBody>
              <a:bodyPr wrap="none" anchor="ctr"/>
              <a:lstStyle/>
              <a:p>
                <a:endParaRPr lang="en-US"/>
              </a:p>
            </p:txBody>
          </p:sp>
          <p:sp>
            <p:nvSpPr>
              <p:cNvPr id="1242134" name="Line 22"/>
              <p:cNvSpPr>
                <a:spLocks noChangeShapeType="1"/>
              </p:cNvSpPr>
              <p:nvPr/>
            </p:nvSpPr>
            <p:spPr bwMode="auto">
              <a:xfrm>
                <a:off x="4111" y="3483"/>
                <a:ext cx="0" cy="56"/>
              </a:xfrm>
              <a:prstGeom prst="line">
                <a:avLst/>
              </a:prstGeom>
              <a:noFill/>
              <a:ln w="12700">
                <a:solidFill>
                  <a:srgbClr val="000000"/>
                </a:solidFill>
                <a:round/>
                <a:headEnd/>
                <a:tailEnd/>
              </a:ln>
              <a:effectLst/>
            </p:spPr>
            <p:txBody>
              <a:bodyPr wrap="none" anchor="ctr"/>
              <a:lstStyle/>
              <a:p>
                <a:endParaRPr lang="en-US"/>
              </a:p>
            </p:txBody>
          </p:sp>
          <p:sp>
            <p:nvSpPr>
              <p:cNvPr id="1242135" name="Line 23"/>
              <p:cNvSpPr>
                <a:spLocks noChangeShapeType="1"/>
              </p:cNvSpPr>
              <p:nvPr/>
            </p:nvSpPr>
            <p:spPr bwMode="auto">
              <a:xfrm>
                <a:off x="5303" y="3483"/>
                <a:ext cx="0" cy="56"/>
              </a:xfrm>
              <a:prstGeom prst="line">
                <a:avLst/>
              </a:prstGeom>
              <a:noFill/>
              <a:ln w="12700">
                <a:solidFill>
                  <a:srgbClr val="000000"/>
                </a:solidFill>
                <a:round/>
                <a:headEnd/>
                <a:tailEnd/>
              </a:ln>
              <a:effectLst/>
            </p:spPr>
            <p:txBody>
              <a:bodyPr wrap="none" anchor="ctr"/>
              <a:lstStyle/>
              <a:p>
                <a:endParaRPr lang="en-US"/>
              </a:p>
            </p:txBody>
          </p:sp>
          <p:sp>
            <p:nvSpPr>
              <p:cNvPr id="1242136" name="Rectangle 24"/>
              <p:cNvSpPr>
                <a:spLocks noChangeArrowheads="1"/>
              </p:cNvSpPr>
              <p:nvPr/>
            </p:nvSpPr>
            <p:spPr bwMode="auto">
              <a:xfrm>
                <a:off x="471" y="3527"/>
                <a:ext cx="210" cy="248"/>
              </a:xfrm>
              <a:prstGeom prst="rect">
                <a:avLst/>
              </a:prstGeom>
              <a:noFill/>
              <a:ln w="12700">
                <a:noFill/>
                <a:miter lim="800000"/>
                <a:headEnd/>
                <a:tailEnd/>
              </a:ln>
              <a:effectLst/>
            </p:spPr>
            <p:txBody>
              <a:bodyPr wrap="none" lIns="90488" tIns="44450" rIns="90488" bIns="44450">
                <a:spAutoFit/>
              </a:bodyPr>
              <a:lstStyle/>
              <a:p>
                <a:pPr algn="l"/>
                <a:r>
                  <a:rPr kumimoji="0" lang="en-US" sz="2000">
                    <a:solidFill>
                      <a:srgbClr val="000000"/>
                    </a:solidFill>
                    <a:latin typeface="Monaco" pitchFamily="49" charset="0"/>
                  </a:rPr>
                  <a:t>0</a:t>
                </a:r>
              </a:p>
            </p:txBody>
          </p:sp>
          <p:sp>
            <p:nvSpPr>
              <p:cNvPr id="1242137" name="Rectangle 25"/>
              <p:cNvSpPr>
                <a:spLocks noChangeArrowheads="1"/>
              </p:cNvSpPr>
              <p:nvPr/>
            </p:nvSpPr>
            <p:spPr bwMode="auto">
              <a:xfrm>
                <a:off x="1588" y="3527"/>
                <a:ext cx="306" cy="248"/>
              </a:xfrm>
              <a:prstGeom prst="rect">
                <a:avLst/>
              </a:prstGeom>
              <a:noFill/>
              <a:ln w="12700">
                <a:noFill/>
                <a:miter lim="800000"/>
                <a:headEnd/>
                <a:tailEnd/>
              </a:ln>
              <a:effectLst/>
            </p:spPr>
            <p:txBody>
              <a:bodyPr wrap="none" lIns="90488" tIns="44450" rIns="90488" bIns="44450">
                <a:spAutoFit/>
              </a:bodyPr>
              <a:lstStyle/>
              <a:p>
                <a:pPr algn="l"/>
                <a:r>
                  <a:rPr kumimoji="0" lang="en-US" sz="2000">
                    <a:solidFill>
                      <a:srgbClr val="000000"/>
                    </a:solidFill>
                    <a:latin typeface="Monaco" pitchFamily="49" charset="0"/>
                  </a:rPr>
                  <a:t>10</a:t>
                </a:r>
              </a:p>
            </p:txBody>
          </p:sp>
          <p:sp>
            <p:nvSpPr>
              <p:cNvPr id="1242138" name="Rectangle 26"/>
              <p:cNvSpPr>
                <a:spLocks noChangeArrowheads="1"/>
              </p:cNvSpPr>
              <p:nvPr/>
            </p:nvSpPr>
            <p:spPr bwMode="auto">
              <a:xfrm>
                <a:off x="2776" y="3527"/>
                <a:ext cx="306" cy="248"/>
              </a:xfrm>
              <a:prstGeom prst="rect">
                <a:avLst/>
              </a:prstGeom>
              <a:noFill/>
              <a:ln w="12700">
                <a:noFill/>
                <a:miter lim="800000"/>
                <a:headEnd/>
                <a:tailEnd/>
              </a:ln>
              <a:effectLst/>
            </p:spPr>
            <p:txBody>
              <a:bodyPr wrap="none" lIns="90488" tIns="44450" rIns="90488" bIns="44450">
                <a:spAutoFit/>
              </a:bodyPr>
              <a:lstStyle/>
              <a:p>
                <a:pPr algn="l"/>
                <a:r>
                  <a:rPr kumimoji="0" lang="en-US" sz="2000">
                    <a:solidFill>
                      <a:srgbClr val="000000"/>
                    </a:solidFill>
                    <a:latin typeface="Monaco" pitchFamily="49" charset="0"/>
                  </a:rPr>
                  <a:t>20</a:t>
                </a:r>
              </a:p>
            </p:txBody>
          </p:sp>
          <p:sp>
            <p:nvSpPr>
              <p:cNvPr id="1242139" name="Rectangle 27"/>
              <p:cNvSpPr>
                <a:spLocks noChangeArrowheads="1"/>
              </p:cNvSpPr>
              <p:nvPr/>
            </p:nvSpPr>
            <p:spPr bwMode="auto">
              <a:xfrm>
                <a:off x="3957" y="3527"/>
                <a:ext cx="306" cy="248"/>
              </a:xfrm>
              <a:prstGeom prst="rect">
                <a:avLst/>
              </a:prstGeom>
              <a:noFill/>
              <a:ln w="12700">
                <a:noFill/>
                <a:miter lim="800000"/>
                <a:headEnd/>
                <a:tailEnd/>
              </a:ln>
              <a:effectLst/>
            </p:spPr>
            <p:txBody>
              <a:bodyPr wrap="none" lIns="90488" tIns="44450" rIns="90488" bIns="44450">
                <a:spAutoFit/>
              </a:bodyPr>
              <a:lstStyle/>
              <a:p>
                <a:pPr algn="l"/>
                <a:r>
                  <a:rPr kumimoji="0" lang="en-US" sz="2000">
                    <a:solidFill>
                      <a:srgbClr val="000000"/>
                    </a:solidFill>
                    <a:latin typeface="Monaco" pitchFamily="49" charset="0"/>
                  </a:rPr>
                  <a:t>30</a:t>
                </a:r>
              </a:p>
            </p:txBody>
          </p:sp>
          <p:sp>
            <p:nvSpPr>
              <p:cNvPr id="1242140" name="Rectangle 28"/>
              <p:cNvSpPr>
                <a:spLocks noChangeArrowheads="1"/>
              </p:cNvSpPr>
              <p:nvPr/>
            </p:nvSpPr>
            <p:spPr bwMode="auto">
              <a:xfrm>
                <a:off x="5141" y="3527"/>
                <a:ext cx="306" cy="248"/>
              </a:xfrm>
              <a:prstGeom prst="rect">
                <a:avLst/>
              </a:prstGeom>
              <a:noFill/>
              <a:ln w="12700">
                <a:noFill/>
                <a:miter lim="800000"/>
                <a:headEnd/>
                <a:tailEnd/>
              </a:ln>
              <a:effectLst/>
            </p:spPr>
            <p:txBody>
              <a:bodyPr wrap="none" lIns="90488" tIns="44450" rIns="90488" bIns="44450">
                <a:spAutoFit/>
              </a:bodyPr>
              <a:lstStyle/>
              <a:p>
                <a:pPr algn="l"/>
                <a:r>
                  <a:rPr kumimoji="0" lang="en-US" sz="2000">
                    <a:solidFill>
                      <a:srgbClr val="000000"/>
                    </a:solidFill>
                    <a:latin typeface="Monaco" pitchFamily="49" charset="0"/>
                  </a:rPr>
                  <a:t>40</a:t>
                </a:r>
              </a:p>
            </p:txBody>
          </p:sp>
          <p:sp>
            <p:nvSpPr>
              <p:cNvPr id="1242141" name="Freeform 29"/>
              <p:cNvSpPr>
                <a:spLocks/>
              </p:cNvSpPr>
              <p:nvPr/>
            </p:nvSpPr>
            <p:spPr bwMode="auto">
              <a:xfrm>
                <a:off x="608" y="1824"/>
                <a:ext cx="4713" cy="1633"/>
              </a:xfrm>
              <a:custGeom>
                <a:avLst/>
                <a:gdLst/>
                <a:ahLst/>
                <a:cxnLst>
                  <a:cxn ang="0">
                    <a:pos x="152" y="1632"/>
                  </a:cxn>
                  <a:cxn ang="0">
                    <a:pos x="216" y="1632"/>
                  </a:cxn>
                  <a:cxn ang="0">
                    <a:pos x="288" y="1632"/>
                  </a:cxn>
                  <a:cxn ang="0">
                    <a:pos x="368" y="1624"/>
                  </a:cxn>
                  <a:cxn ang="0">
                    <a:pos x="440" y="1576"/>
                  </a:cxn>
                  <a:cxn ang="0">
                    <a:pos x="512" y="1448"/>
                  </a:cxn>
                  <a:cxn ang="0">
                    <a:pos x="592" y="1240"/>
                  </a:cxn>
                  <a:cxn ang="0">
                    <a:pos x="664" y="968"/>
                  </a:cxn>
                  <a:cxn ang="0">
                    <a:pos x="776" y="520"/>
                  </a:cxn>
                  <a:cxn ang="0">
                    <a:pos x="856" y="264"/>
                  </a:cxn>
                  <a:cxn ang="0">
                    <a:pos x="928" y="96"/>
                  </a:cxn>
                  <a:cxn ang="0">
                    <a:pos x="1000" y="16"/>
                  </a:cxn>
                  <a:cxn ang="0">
                    <a:pos x="1080" y="16"/>
                  </a:cxn>
                  <a:cxn ang="0">
                    <a:pos x="1152" y="80"/>
                  </a:cxn>
                  <a:cxn ang="0">
                    <a:pos x="1224" y="200"/>
                  </a:cxn>
                  <a:cxn ang="0">
                    <a:pos x="1296" y="352"/>
                  </a:cxn>
                  <a:cxn ang="0">
                    <a:pos x="1376" y="504"/>
                  </a:cxn>
                  <a:cxn ang="0">
                    <a:pos x="1448" y="664"/>
                  </a:cxn>
                  <a:cxn ang="0">
                    <a:pos x="1520" y="816"/>
                  </a:cxn>
                  <a:cxn ang="0">
                    <a:pos x="1600" y="960"/>
                  </a:cxn>
                  <a:cxn ang="0">
                    <a:pos x="1672" y="1072"/>
                  </a:cxn>
                  <a:cxn ang="0">
                    <a:pos x="1744" y="1176"/>
                  </a:cxn>
                  <a:cxn ang="0">
                    <a:pos x="1816" y="1272"/>
                  </a:cxn>
                  <a:cxn ang="0">
                    <a:pos x="1896" y="1344"/>
                  </a:cxn>
                  <a:cxn ang="0">
                    <a:pos x="1968" y="1408"/>
                  </a:cxn>
                  <a:cxn ang="0">
                    <a:pos x="2040" y="1448"/>
                  </a:cxn>
                  <a:cxn ang="0">
                    <a:pos x="2120" y="1488"/>
                  </a:cxn>
                  <a:cxn ang="0">
                    <a:pos x="2192" y="1520"/>
                  </a:cxn>
                  <a:cxn ang="0">
                    <a:pos x="2264" y="1552"/>
                  </a:cxn>
                  <a:cxn ang="0">
                    <a:pos x="2336" y="1568"/>
                  </a:cxn>
                  <a:cxn ang="0">
                    <a:pos x="2416" y="1584"/>
                  </a:cxn>
                  <a:cxn ang="0">
                    <a:pos x="2480" y="1592"/>
                  </a:cxn>
                  <a:cxn ang="0">
                    <a:pos x="2552" y="1600"/>
                  </a:cxn>
                  <a:cxn ang="0">
                    <a:pos x="2632" y="1608"/>
                  </a:cxn>
                  <a:cxn ang="0">
                    <a:pos x="2704" y="1616"/>
                  </a:cxn>
                  <a:cxn ang="0">
                    <a:pos x="2776" y="1624"/>
                  </a:cxn>
                  <a:cxn ang="0">
                    <a:pos x="2848" y="1624"/>
                  </a:cxn>
                  <a:cxn ang="0">
                    <a:pos x="2928" y="1624"/>
                  </a:cxn>
                  <a:cxn ang="0">
                    <a:pos x="3000" y="1632"/>
                  </a:cxn>
                  <a:cxn ang="0">
                    <a:pos x="3072" y="1632"/>
                  </a:cxn>
                  <a:cxn ang="0">
                    <a:pos x="3152" y="1632"/>
                  </a:cxn>
                  <a:cxn ang="0">
                    <a:pos x="3224" y="1632"/>
                  </a:cxn>
                  <a:cxn ang="0">
                    <a:pos x="3296" y="1632"/>
                  </a:cxn>
                  <a:cxn ang="0">
                    <a:pos x="3368" y="1632"/>
                  </a:cxn>
                  <a:cxn ang="0">
                    <a:pos x="3448" y="1632"/>
                  </a:cxn>
                  <a:cxn ang="0">
                    <a:pos x="3520" y="1632"/>
                  </a:cxn>
                  <a:cxn ang="0">
                    <a:pos x="3592" y="1632"/>
                  </a:cxn>
                  <a:cxn ang="0">
                    <a:pos x="3672" y="1632"/>
                  </a:cxn>
                  <a:cxn ang="0">
                    <a:pos x="3744" y="1632"/>
                  </a:cxn>
                  <a:cxn ang="0">
                    <a:pos x="3816" y="1632"/>
                  </a:cxn>
                  <a:cxn ang="0">
                    <a:pos x="3896" y="1632"/>
                  </a:cxn>
                  <a:cxn ang="0">
                    <a:pos x="3968" y="1632"/>
                  </a:cxn>
                  <a:cxn ang="0">
                    <a:pos x="4040" y="1632"/>
                  </a:cxn>
                  <a:cxn ang="0">
                    <a:pos x="4112" y="1632"/>
                  </a:cxn>
                  <a:cxn ang="0">
                    <a:pos x="4232" y="1632"/>
                  </a:cxn>
                  <a:cxn ang="0">
                    <a:pos x="4528" y="1632"/>
                  </a:cxn>
                </a:cxnLst>
                <a:rect l="0" t="0" r="r" b="b"/>
                <a:pathLst>
                  <a:path w="4713" h="1633">
                    <a:moveTo>
                      <a:pt x="0" y="1632"/>
                    </a:moveTo>
                    <a:lnTo>
                      <a:pt x="152" y="1632"/>
                    </a:lnTo>
                    <a:lnTo>
                      <a:pt x="184" y="1632"/>
                    </a:lnTo>
                    <a:lnTo>
                      <a:pt x="216" y="1632"/>
                    </a:lnTo>
                    <a:lnTo>
                      <a:pt x="256" y="1632"/>
                    </a:lnTo>
                    <a:lnTo>
                      <a:pt x="288" y="1632"/>
                    </a:lnTo>
                    <a:lnTo>
                      <a:pt x="336" y="1632"/>
                    </a:lnTo>
                    <a:lnTo>
                      <a:pt x="368" y="1624"/>
                    </a:lnTo>
                    <a:lnTo>
                      <a:pt x="408" y="1600"/>
                    </a:lnTo>
                    <a:lnTo>
                      <a:pt x="440" y="1576"/>
                    </a:lnTo>
                    <a:lnTo>
                      <a:pt x="480" y="1520"/>
                    </a:lnTo>
                    <a:lnTo>
                      <a:pt x="512" y="1448"/>
                    </a:lnTo>
                    <a:lnTo>
                      <a:pt x="552" y="1352"/>
                    </a:lnTo>
                    <a:lnTo>
                      <a:pt x="592" y="1240"/>
                    </a:lnTo>
                    <a:lnTo>
                      <a:pt x="632" y="1112"/>
                    </a:lnTo>
                    <a:lnTo>
                      <a:pt x="664" y="968"/>
                    </a:lnTo>
                    <a:lnTo>
                      <a:pt x="736" y="664"/>
                    </a:lnTo>
                    <a:lnTo>
                      <a:pt x="776" y="520"/>
                    </a:lnTo>
                    <a:lnTo>
                      <a:pt x="808" y="384"/>
                    </a:lnTo>
                    <a:lnTo>
                      <a:pt x="856" y="264"/>
                    </a:lnTo>
                    <a:lnTo>
                      <a:pt x="888" y="168"/>
                    </a:lnTo>
                    <a:lnTo>
                      <a:pt x="928" y="96"/>
                    </a:lnTo>
                    <a:lnTo>
                      <a:pt x="960" y="40"/>
                    </a:lnTo>
                    <a:lnTo>
                      <a:pt x="1000" y="16"/>
                    </a:lnTo>
                    <a:lnTo>
                      <a:pt x="1032" y="0"/>
                    </a:lnTo>
                    <a:lnTo>
                      <a:pt x="1080" y="16"/>
                    </a:lnTo>
                    <a:lnTo>
                      <a:pt x="1112" y="40"/>
                    </a:lnTo>
                    <a:lnTo>
                      <a:pt x="1152" y="80"/>
                    </a:lnTo>
                    <a:lnTo>
                      <a:pt x="1184" y="136"/>
                    </a:lnTo>
                    <a:lnTo>
                      <a:pt x="1224" y="200"/>
                    </a:lnTo>
                    <a:lnTo>
                      <a:pt x="1256" y="272"/>
                    </a:lnTo>
                    <a:lnTo>
                      <a:pt x="1296" y="352"/>
                    </a:lnTo>
                    <a:lnTo>
                      <a:pt x="1336" y="424"/>
                    </a:lnTo>
                    <a:lnTo>
                      <a:pt x="1376" y="504"/>
                    </a:lnTo>
                    <a:lnTo>
                      <a:pt x="1408" y="584"/>
                    </a:lnTo>
                    <a:lnTo>
                      <a:pt x="1448" y="664"/>
                    </a:lnTo>
                    <a:lnTo>
                      <a:pt x="1480" y="744"/>
                    </a:lnTo>
                    <a:lnTo>
                      <a:pt x="1520" y="816"/>
                    </a:lnTo>
                    <a:lnTo>
                      <a:pt x="1552" y="888"/>
                    </a:lnTo>
                    <a:lnTo>
                      <a:pt x="1600" y="960"/>
                    </a:lnTo>
                    <a:lnTo>
                      <a:pt x="1632" y="1016"/>
                    </a:lnTo>
                    <a:lnTo>
                      <a:pt x="1672" y="1072"/>
                    </a:lnTo>
                    <a:lnTo>
                      <a:pt x="1704" y="1128"/>
                    </a:lnTo>
                    <a:lnTo>
                      <a:pt x="1744" y="1176"/>
                    </a:lnTo>
                    <a:lnTo>
                      <a:pt x="1776" y="1224"/>
                    </a:lnTo>
                    <a:lnTo>
                      <a:pt x="1816" y="1272"/>
                    </a:lnTo>
                    <a:lnTo>
                      <a:pt x="1856" y="1304"/>
                    </a:lnTo>
                    <a:lnTo>
                      <a:pt x="1896" y="1344"/>
                    </a:lnTo>
                    <a:lnTo>
                      <a:pt x="1928" y="1368"/>
                    </a:lnTo>
                    <a:lnTo>
                      <a:pt x="1968" y="1408"/>
                    </a:lnTo>
                    <a:lnTo>
                      <a:pt x="2000" y="1432"/>
                    </a:lnTo>
                    <a:lnTo>
                      <a:pt x="2040" y="1448"/>
                    </a:lnTo>
                    <a:lnTo>
                      <a:pt x="2072" y="1472"/>
                    </a:lnTo>
                    <a:lnTo>
                      <a:pt x="2120" y="1488"/>
                    </a:lnTo>
                    <a:lnTo>
                      <a:pt x="2152" y="1504"/>
                    </a:lnTo>
                    <a:lnTo>
                      <a:pt x="2192" y="1520"/>
                    </a:lnTo>
                    <a:lnTo>
                      <a:pt x="2224" y="1528"/>
                    </a:lnTo>
                    <a:lnTo>
                      <a:pt x="2264" y="1552"/>
                    </a:lnTo>
                    <a:lnTo>
                      <a:pt x="2296" y="1560"/>
                    </a:lnTo>
                    <a:lnTo>
                      <a:pt x="2336" y="1568"/>
                    </a:lnTo>
                    <a:lnTo>
                      <a:pt x="2376" y="1576"/>
                    </a:lnTo>
                    <a:lnTo>
                      <a:pt x="2416" y="1584"/>
                    </a:lnTo>
                    <a:lnTo>
                      <a:pt x="2448" y="1592"/>
                    </a:lnTo>
                    <a:lnTo>
                      <a:pt x="2480" y="1592"/>
                    </a:lnTo>
                    <a:lnTo>
                      <a:pt x="2520" y="1600"/>
                    </a:lnTo>
                    <a:lnTo>
                      <a:pt x="2552" y="1600"/>
                    </a:lnTo>
                    <a:lnTo>
                      <a:pt x="2592" y="1608"/>
                    </a:lnTo>
                    <a:lnTo>
                      <a:pt x="2632" y="1608"/>
                    </a:lnTo>
                    <a:lnTo>
                      <a:pt x="2672" y="1616"/>
                    </a:lnTo>
                    <a:lnTo>
                      <a:pt x="2704" y="1616"/>
                    </a:lnTo>
                    <a:lnTo>
                      <a:pt x="2744" y="1616"/>
                    </a:lnTo>
                    <a:lnTo>
                      <a:pt x="2776" y="1624"/>
                    </a:lnTo>
                    <a:lnTo>
                      <a:pt x="2816" y="1624"/>
                    </a:lnTo>
                    <a:lnTo>
                      <a:pt x="2848" y="1624"/>
                    </a:lnTo>
                    <a:lnTo>
                      <a:pt x="2896" y="1624"/>
                    </a:lnTo>
                    <a:lnTo>
                      <a:pt x="2928" y="1624"/>
                    </a:lnTo>
                    <a:lnTo>
                      <a:pt x="2968" y="1624"/>
                    </a:lnTo>
                    <a:lnTo>
                      <a:pt x="3000" y="1632"/>
                    </a:lnTo>
                    <a:lnTo>
                      <a:pt x="3040" y="1632"/>
                    </a:lnTo>
                    <a:lnTo>
                      <a:pt x="3072" y="1632"/>
                    </a:lnTo>
                    <a:lnTo>
                      <a:pt x="3112" y="1632"/>
                    </a:lnTo>
                    <a:lnTo>
                      <a:pt x="3152" y="1632"/>
                    </a:lnTo>
                    <a:lnTo>
                      <a:pt x="3192" y="1632"/>
                    </a:lnTo>
                    <a:lnTo>
                      <a:pt x="3224" y="1632"/>
                    </a:lnTo>
                    <a:lnTo>
                      <a:pt x="3264" y="1632"/>
                    </a:lnTo>
                    <a:lnTo>
                      <a:pt x="3296" y="1632"/>
                    </a:lnTo>
                    <a:lnTo>
                      <a:pt x="3336" y="1632"/>
                    </a:lnTo>
                    <a:lnTo>
                      <a:pt x="3368" y="1632"/>
                    </a:lnTo>
                    <a:lnTo>
                      <a:pt x="3416" y="1632"/>
                    </a:lnTo>
                    <a:lnTo>
                      <a:pt x="3448" y="1632"/>
                    </a:lnTo>
                    <a:lnTo>
                      <a:pt x="3488" y="1632"/>
                    </a:lnTo>
                    <a:lnTo>
                      <a:pt x="3520" y="1632"/>
                    </a:lnTo>
                    <a:lnTo>
                      <a:pt x="3560" y="1632"/>
                    </a:lnTo>
                    <a:lnTo>
                      <a:pt x="3592" y="1632"/>
                    </a:lnTo>
                    <a:lnTo>
                      <a:pt x="3640" y="1632"/>
                    </a:lnTo>
                    <a:lnTo>
                      <a:pt x="3672" y="1632"/>
                    </a:lnTo>
                    <a:lnTo>
                      <a:pt x="3712" y="1632"/>
                    </a:lnTo>
                    <a:lnTo>
                      <a:pt x="3744" y="1632"/>
                    </a:lnTo>
                    <a:lnTo>
                      <a:pt x="3784" y="1632"/>
                    </a:lnTo>
                    <a:lnTo>
                      <a:pt x="3816" y="1632"/>
                    </a:lnTo>
                    <a:lnTo>
                      <a:pt x="3856" y="1632"/>
                    </a:lnTo>
                    <a:lnTo>
                      <a:pt x="3896" y="1632"/>
                    </a:lnTo>
                    <a:lnTo>
                      <a:pt x="3936" y="1632"/>
                    </a:lnTo>
                    <a:lnTo>
                      <a:pt x="3968" y="1632"/>
                    </a:lnTo>
                    <a:lnTo>
                      <a:pt x="4008" y="1632"/>
                    </a:lnTo>
                    <a:lnTo>
                      <a:pt x="4040" y="1632"/>
                    </a:lnTo>
                    <a:lnTo>
                      <a:pt x="4080" y="1632"/>
                    </a:lnTo>
                    <a:lnTo>
                      <a:pt x="4112" y="1632"/>
                    </a:lnTo>
                    <a:lnTo>
                      <a:pt x="4160" y="1632"/>
                    </a:lnTo>
                    <a:lnTo>
                      <a:pt x="4232" y="1632"/>
                    </a:lnTo>
                    <a:lnTo>
                      <a:pt x="4336" y="1632"/>
                    </a:lnTo>
                    <a:lnTo>
                      <a:pt x="4528" y="1632"/>
                    </a:lnTo>
                    <a:lnTo>
                      <a:pt x="4712" y="1632"/>
                    </a:lnTo>
                  </a:path>
                </a:pathLst>
              </a:custGeom>
              <a:noFill/>
              <a:ln w="25400" cap="rnd" cmpd="sng">
                <a:solidFill>
                  <a:srgbClr val="006600"/>
                </a:solidFill>
                <a:prstDash val="solid"/>
                <a:round/>
                <a:headEnd type="none" w="med" len="med"/>
                <a:tailEnd type="none" w="med" len="med"/>
              </a:ln>
              <a:effectLst/>
            </p:spPr>
            <p:txBody>
              <a:bodyPr/>
              <a:lstStyle/>
              <a:p>
                <a:endParaRPr lang="en-US"/>
              </a:p>
            </p:txBody>
          </p:sp>
          <p:sp>
            <p:nvSpPr>
              <p:cNvPr id="1242142" name="Freeform 30"/>
              <p:cNvSpPr>
                <a:spLocks/>
              </p:cNvSpPr>
              <p:nvPr/>
            </p:nvSpPr>
            <p:spPr bwMode="auto">
              <a:xfrm>
                <a:off x="608" y="2568"/>
                <a:ext cx="4713" cy="889"/>
              </a:xfrm>
              <a:custGeom>
                <a:avLst/>
                <a:gdLst/>
                <a:ahLst/>
                <a:cxnLst>
                  <a:cxn ang="0">
                    <a:pos x="32" y="888"/>
                  </a:cxn>
                  <a:cxn ang="0">
                    <a:pos x="112" y="824"/>
                  </a:cxn>
                  <a:cxn ang="0">
                    <a:pos x="184" y="672"/>
                  </a:cxn>
                  <a:cxn ang="0">
                    <a:pos x="256" y="480"/>
                  </a:cxn>
                  <a:cxn ang="0">
                    <a:pos x="336" y="312"/>
                  </a:cxn>
                  <a:cxn ang="0">
                    <a:pos x="408" y="176"/>
                  </a:cxn>
                  <a:cxn ang="0">
                    <a:pos x="480" y="88"/>
                  </a:cxn>
                  <a:cxn ang="0">
                    <a:pos x="552" y="24"/>
                  </a:cxn>
                  <a:cxn ang="0">
                    <a:pos x="632" y="0"/>
                  </a:cxn>
                  <a:cxn ang="0">
                    <a:pos x="704" y="0"/>
                  </a:cxn>
                  <a:cxn ang="0">
                    <a:pos x="776" y="8"/>
                  </a:cxn>
                  <a:cxn ang="0">
                    <a:pos x="856" y="40"/>
                  </a:cxn>
                  <a:cxn ang="0">
                    <a:pos x="928" y="72"/>
                  </a:cxn>
                  <a:cxn ang="0">
                    <a:pos x="1000" y="112"/>
                  </a:cxn>
                  <a:cxn ang="0">
                    <a:pos x="1080" y="152"/>
                  </a:cxn>
                  <a:cxn ang="0">
                    <a:pos x="1184" y="224"/>
                  </a:cxn>
                  <a:cxn ang="0">
                    <a:pos x="1256" y="264"/>
                  </a:cxn>
                  <a:cxn ang="0">
                    <a:pos x="1336" y="304"/>
                  </a:cxn>
                  <a:cxn ang="0">
                    <a:pos x="1408" y="344"/>
                  </a:cxn>
                  <a:cxn ang="0">
                    <a:pos x="1480" y="384"/>
                  </a:cxn>
                  <a:cxn ang="0">
                    <a:pos x="1552" y="416"/>
                  </a:cxn>
                  <a:cxn ang="0">
                    <a:pos x="1632" y="448"/>
                  </a:cxn>
                  <a:cxn ang="0">
                    <a:pos x="1704" y="480"/>
                  </a:cxn>
                  <a:cxn ang="0">
                    <a:pos x="1776" y="520"/>
                  </a:cxn>
                  <a:cxn ang="0">
                    <a:pos x="1856" y="544"/>
                  </a:cxn>
                  <a:cxn ang="0">
                    <a:pos x="1928" y="568"/>
                  </a:cxn>
                  <a:cxn ang="0">
                    <a:pos x="2000" y="592"/>
                  </a:cxn>
                  <a:cxn ang="0">
                    <a:pos x="2072" y="608"/>
                  </a:cxn>
                  <a:cxn ang="0">
                    <a:pos x="2152" y="632"/>
                  </a:cxn>
                  <a:cxn ang="0">
                    <a:pos x="2224" y="656"/>
                  </a:cxn>
                  <a:cxn ang="0">
                    <a:pos x="2296" y="672"/>
                  </a:cxn>
                  <a:cxn ang="0">
                    <a:pos x="2376" y="688"/>
                  </a:cxn>
                  <a:cxn ang="0">
                    <a:pos x="2448" y="704"/>
                  </a:cxn>
                  <a:cxn ang="0">
                    <a:pos x="2520" y="712"/>
                  </a:cxn>
                  <a:cxn ang="0">
                    <a:pos x="2592" y="728"/>
                  </a:cxn>
                  <a:cxn ang="0">
                    <a:pos x="2672" y="736"/>
                  </a:cxn>
                  <a:cxn ang="0">
                    <a:pos x="2744" y="744"/>
                  </a:cxn>
                  <a:cxn ang="0">
                    <a:pos x="2816" y="760"/>
                  </a:cxn>
                  <a:cxn ang="0">
                    <a:pos x="2896" y="768"/>
                  </a:cxn>
                  <a:cxn ang="0">
                    <a:pos x="2968" y="776"/>
                  </a:cxn>
                  <a:cxn ang="0">
                    <a:pos x="3040" y="784"/>
                  </a:cxn>
                  <a:cxn ang="0">
                    <a:pos x="3112" y="784"/>
                  </a:cxn>
                  <a:cxn ang="0">
                    <a:pos x="3192" y="792"/>
                  </a:cxn>
                  <a:cxn ang="0">
                    <a:pos x="3264" y="808"/>
                  </a:cxn>
                  <a:cxn ang="0">
                    <a:pos x="3336" y="816"/>
                  </a:cxn>
                  <a:cxn ang="0">
                    <a:pos x="3416" y="816"/>
                  </a:cxn>
                  <a:cxn ang="0">
                    <a:pos x="3488" y="824"/>
                  </a:cxn>
                  <a:cxn ang="0">
                    <a:pos x="3560" y="824"/>
                  </a:cxn>
                  <a:cxn ang="0">
                    <a:pos x="3640" y="832"/>
                  </a:cxn>
                  <a:cxn ang="0">
                    <a:pos x="3712" y="832"/>
                  </a:cxn>
                  <a:cxn ang="0">
                    <a:pos x="3784" y="840"/>
                  </a:cxn>
                  <a:cxn ang="0">
                    <a:pos x="3856" y="840"/>
                  </a:cxn>
                  <a:cxn ang="0">
                    <a:pos x="3936" y="848"/>
                  </a:cxn>
                  <a:cxn ang="0">
                    <a:pos x="4008" y="848"/>
                  </a:cxn>
                  <a:cxn ang="0">
                    <a:pos x="4080" y="848"/>
                  </a:cxn>
                  <a:cxn ang="0">
                    <a:pos x="4160" y="856"/>
                  </a:cxn>
                  <a:cxn ang="0">
                    <a:pos x="4232" y="856"/>
                  </a:cxn>
                  <a:cxn ang="0">
                    <a:pos x="4304" y="856"/>
                  </a:cxn>
                  <a:cxn ang="0">
                    <a:pos x="4376" y="856"/>
                  </a:cxn>
                  <a:cxn ang="0">
                    <a:pos x="4456" y="864"/>
                  </a:cxn>
                  <a:cxn ang="0">
                    <a:pos x="4528" y="864"/>
                  </a:cxn>
                  <a:cxn ang="0">
                    <a:pos x="4600" y="864"/>
                  </a:cxn>
                  <a:cxn ang="0">
                    <a:pos x="4672" y="864"/>
                  </a:cxn>
                </a:cxnLst>
                <a:rect l="0" t="0" r="r" b="b"/>
                <a:pathLst>
                  <a:path w="4713" h="889">
                    <a:moveTo>
                      <a:pt x="0" y="888"/>
                    </a:moveTo>
                    <a:lnTo>
                      <a:pt x="32" y="888"/>
                    </a:lnTo>
                    <a:lnTo>
                      <a:pt x="80" y="864"/>
                    </a:lnTo>
                    <a:lnTo>
                      <a:pt x="112" y="824"/>
                    </a:lnTo>
                    <a:lnTo>
                      <a:pt x="152" y="752"/>
                    </a:lnTo>
                    <a:lnTo>
                      <a:pt x="184" y="672"/>
                    </a:lnTo>
                    <a:lnTo>
                      <a:pt x="216" y="576"/>
                    </a:lnTo>
                    <a:lnTo>
                      <a:pt x="256" y="480"/>
                    </a:lnTo>
                    <a:lnTo>
                      <a:pt x="288" y="400"/>
                    </a:lnTo>
                    <a:lnTo>
                      <a:pt x="336" y="312"/>
                    </a:lnTo>
                    <a:lnTo>
                      <a:pt x="368" y="248"/>
                    </a:lnTo>
                    <a:lnTo>
                      <a:pt x="408" y="176"/>
                    </a:lnTo>
                    <a:lnTo>
                      <a:pt x="440" y="128"/>
                    </a:lnTo>
                    <a:lnTo>
                      <a:pt x="480" y="88"/>
                    </a:lnTo>
                    <a:lnTo>
                      <a:pt x="512" y="56"/>
                    </a:lnTo>
                    <a:lnTo>
                      <a:pt x="552" y="24"/>
                    </a:lnTo>
                    <a:lnTo>
                      <a:pt x="592" y="8"/>
                    </a:lnTo>
                    <a:lnTo>
                      <a:pt x="632" y="0"/>
                    </a:lnTo>
                    <a:lnTo>
                      <a:pt x="664" y="0"/>
                    </a:lnTo>
                    <a:lnTo>
                      <a:pt x="704" y="0"/>
                    </a:lnTo>
                    <a:lnTo>
                      <a:pt x="736" y="0"/>
                    </a:lnTo>
                    <a:lnTo>
                      <a:pt x="776" y="8"/>
                    </a:lnTo>
                    <a:lnTo>
                      <a:pt x="808" y="24"/>
                    </a:lnTo>
                    <a:lnTo>
                      <a:pt x="856" y="40"/>
                    </a:lnTo>
                    <a:lnTo>
                      <a:pt x="888" y="56"/>
                    </a:lnTo>
                    <a:lnTo>
                      <a:pt x="928" y="72"/>
                    </a:lnTo>
                    <a:lnTo>
                      <a:pt x="960" y="88"/>
                    </a:lnTo>
                    <a:lnTo>
                      <a:pt x="1000" y="112"/>
                    </a:lnTo>
                    <a:lnTo>
                      <a:pt x="1032" y="128"/>
                    </a:lnTo>
                    <a:lnTo>
                      <a:pt x="1080" y="152"/>
                    </a:lnTo>
                    <a:lnTo>
                      <a:pt x="1112" y="168"/>
                    </a:lnTo>
                    <a:lnTo>
                      <a:pt x="1184" y="224"/>
                    </a:lnTo>
                    <a:lnTo>
                      <a:pt x="1224" y="240"/>
                    </a:lnTo>
                    <a:lnTo>
                      <a:pt x="1256" y="264"/>
                    </a:lnTo>
                    <a:lnTo>
                      <a:pt x="1296" y="280"/>
                    </a:lnTo>
                    <a:lnTo>
                      <a:pt x="1336" y="304"/>
                    </a:lnTo>
                    <a:lnTo>
                      <a:pt x="1376" y="320"/>
                    </a:lnTo>
                    <a:lnTo>
                      <a:pt x="1408" y="344"/>
                    </a:lnTo>
                    <a:lnTo>
                      <a:pt x="1448" y="368"/>
                    </a:lnTo>
                    <a:lnTo>
                      <a:pt x="1480" y="384"/>
                    </a:lnTo>
                    <a:lnTo>
                      <a:pt x="1520" y="400"/>
                    </a:lnTo>
                    <a:lnTo>
                      <a:pt x="1552" y="416"/>
                    </a:lnTo>
                    <a:lnTo>
                      <a:pt x="1600" y="432"/>
                    </a:lnTo>
                    <a:lnTo>
                      <a:pt x="1632" y="448"/>
                    </a:lnTo>
                    <a:lnTo>
                      <a:pt x="1672" y="464"/>
                    </a:lnTo>
                    <a:lnTo>
                      <a:pt x="1704" y="480"/>
                    </a:lnTo>
                    <a:lnTo>
                      <a:pt x="1744" y="504"/>
                    </a:lnTo>
                    <a:lnTo>
                      <a:pt x="1776" y="520"/>
                    </a:lnTo>
                    <a:lnTo>
                      <a:pt x="1816" y="528"/>
                    </a:lnTo>
                    <a:lnTo>
                      <a:pt x="1856" y="544"/>
                    </a:lnTo>
                    <a:lnTo>
                      <a:pt x="1896" y="552"/>
                    </a:lnTo>
                    <a:lnTo>
                      <a:pt x="1928" y="568"/>
                    </a:lnTo>
                    <a:lnTo>
                      <a:pt x="1968" y="576"/>
                    </a:lnTo>
                    <a:lnTo>
                      <a:pt x="2000" y="592"/>
                    </a:lnTo>
                    <a:lnTo>
                      <a:pt x="2040" y="600"/>
                    </a:lnTo>
                    <a:lnTo>
                      <a:pt x="2072" y="608"/>
                    </a:lnTo>
                    <a:lnTo>
                      <a:pt x="2120" y="616"/>
                    </a:lnTo>
                    <a:lnTo>
                      <a:pt x="2152" y="632"/>
                    </a:lnTo>
                    <a:lnTo>
                      <a:pt x="2192" y="648"/>
                    </a:lnTo>
                    <a:lnTo>
                      <a:pt x="2224" y="656"/>
                    </a:lnTo>
                    <a:lnTo>
                      <a:pt x="2264" y="664"/>
                    </a:lnTo>
                    <a:lnTo>
                      <a:pt x="2296" y="672"/>
                    </a:lnTo>
                    <a:lnTo>
                      <a:pt x="2336" y="680"/>
                    </a:lnTo>
                    <a:lnTo>
                      <a:pt x="2376" y="688"/>
                    </a:lnTo>
                    <a:lnTo>
                      <a:pt x="2416" y="696"/>
                    </a:lnTo>
                    <a:lnTo>
                      <a:pt x="2448" y="704"/>
                    </a:lnTo>
                    <a:lnTo>
                      <a:pt x="2480" y="704"/>
                    </a:lnTo>
                    <a:lnTo>
                      <a:pt x="2520" y="712"/>
                    </a:lnTo>
                    <a:lnTo>
                      <a:pt x="2552" y="720"/>
                    </a:lnTo>
                    <a:lnTo>
                      <a:pt x="2592" y="728"/>
                    </a:lnTo>
                    <a:lnTo>
                      <a:pt x="2632" y="728"/>
                    </a:lnTo>
                    <a:lnTo>
                      <a:pt x="2672" y="736"/>
                    </a:lnTo>
                    <a:lnTo>
                      <a:pt x="2704" y="744"/>
                    </a:lnTo>
                    <a:lnTo>
                      <a:pt x="2744" y="744"/>
                    </a:lnTo>
                    <a:lnTo>
                      <a:pt x="2776" y="752"/>
                    </a:lnTo>
                    <a:lnTo>
                      <a:pt x="2816" y="760"/>
                    </a:lnTo>
                    <a:lnTo>
                      <a:pt x="2848" y="760"/>
                    </a:lnTo>
                    <a:lnTo>
                      <a:pt x="2896" y="768"/>
                    </a:lnTo>
                    <a:lnTo>
                      <a:pt x="2928" y="768"/>
                    </a:lnTo>
                    <a:lnTo>
                      <a:pt x="2968" y="776"/>
                    </a:lnTo>
                    <a:lnTo>
                      <a:pt x="3000" y="776"/>
                    </a:lnTo>
                    <a:lnTo>
                      <a:pt x="3040" y="784"/>
                    </a:lnTo>
                    <a:lnTo>
                      <a:pt x="3072" y="784"/>
                    </a:lnTo>
                    <a:lnTo>
                      <a:pt x="3112" y="784"/>
                    </a:lnTo>
                    <a:lnTo>
                      <a:pt x="3152" y="792"/>
                    </a:lnTo>
                    <a:lnTo>
                      <a:pt x="3192" y="792"/>
                    </a:lnTo>
                    <a:lnTo>
                      <a:pt x="3224" y="808"/>
                    </a:lnTo>
                    <a:lnTo>
                      <a:pt x="3264" y="808"/>
                    </a:lnTo>
                    <a:lnTo>
                      <a:pt x="3296" y="808"/>
                    </a:lnTo>
                    <a:lnTo>
                      <a:pt x="3336" y="816"/>
                    </a:lnTo>
                    <a:lnTo>
                      <a:pt x="3368" y="816"/>
                    </a:lnTo>
                    <a:lnTo>
                      <a:pt x="3416" y="816"/>
                    </a:lnTo>
                    <a:lnTo>
                      <a:pt x="3448" y="824"/>
                    </a:lnTo>
                    <a:lnTo>
                      <a:pt x="3488" y="824"/>
                    </a:lnTo>
                    <a:lnTo>
                      <a:pt x="3520" y="824"/>
                    </a:lnTo>
                    <a:lnTo>
                      <a:pt x="3560" y="824"/>
                    </a:lnTo>
                    <a:lnTo>
                      <a:pt x="3592" y="832"/>
                    </a:lnTo>
                    <a:lnTo>
                      <a:pt x="3640" y="832"/>
                    </a:lnTo>
                    <a:lnTo>
                      <a:pt x="3672" y="832"/>
                    </a:lnTo>
                    <a:lnTo>
                      <a:pt x="3712" y="832"/>
                    </a:lnTo>
                    <a:lnTo>
                      <a:pt x="3744" y="840"/>
                    </a:lnTo>
                    <a:lnTo>
                      <a:pt x="3784" y="840"/>
                    </a:lnTo>
                    <a:lnTo>
                      <a:pt x="3816" y="840"/>
                    </a:lnTo>
                    <a:lnTo>
                      <a:pt x="3856" y="840"/>
                    </a:lnTo>
                    <a:lnTo>
                      <a:pt x="3896" y="840"/>
                    </a:lnTo>
                    <a:lnTo>
                      <a:pt x="3936" y="848"/>
                    </a:lnTo>
                    <a:lnTo>
                      <a:pt x="3968" y="848"/>
                    </a:lnTo>
                    <a:lnTo>
                      <a:pt x="4008" y="848"/>
                    </a:lnTo>
                    <a:lnTo>
                      <a:pt x="4040" y="848"/>
                    </a:lnTo>
                    <a:lnTo>
                      <a:pt x="4080" y="848"/>
                    </a:lnTo>
                    <a:lnTo>
                      <a:pt x="4112" y="856"/>
                    </a:lnTo>
                    <a:lnTo>
                      <a:pt x="4160" y="856"/>
                    </a:lnTo>
                    <a:lnTo>
                      <a:pt x="4192" y="856"/>
                    </a:lnTo>
                    <a:lnTo>
                      <a:pt x="4232" y="856"/>
                    </a:lnTo>
                    <a:lnTo>
                      <a:pt x="4264" y="856"/>
                    </a:lnTo>
                    <a:lnTo>
                      <a:pt x="4304" y="856"/>
                    </a:lnTo>
                    <a:lnTo>
                      <a:pt x="4336" y="856"/>
                    </a:lnTo>
                    <a:lnTo>
                      <a:pt x="4376" y="856"/>
                    </a:lnTo>
                    <a:lnTo>
                      <a:pt x="4416" y="864"/>
                    </a:lnTo>
                    <a:lnTo>
                      <a:pt x="4456" y="864"/>
                    </a:lnTo>
                    <a:lnTo>
                      <a:pt x="4488" y="864"/>
                    </a:lnTo>
                    <a:lnTo>
                      <a:pt x="4528" y="864"/>
                    </a:lnTo>
                    <a:lnTo>
                      <a:pt x="4560" y="864"/>
                    </a:lnTo>
                    <a:lnTo>
                      <a:pt x="4600" y="864"/>
                    </a:lnTo>
                    <a:lnTo>
                      <a:pt x="4632" y="864"/>
                    </a:lnTo>
                    <a:lnTo>
                      <a:pt x="4672" y="864"/>
                    </a:lnTo>
                    <a:lnTo>
                      <a:pt x="4712" y="864"/>
                    </a:lnTo>
                  </a:path>
                </a:pathLst>
              </a:custGeom>
              <a:noFill/>
              <a:ln w="25400" cap="rnd" cmpd="sng">
                <a:solidFill>
                  <a:srgbClr val="FF0000"/>
                </a:solidFill>
                <a:prstDash val="solid"/>
                <a:round/>
                <a:headEnd type="none" w="med" len="med"/>
                <a:tailEnd type="none" w="med" len="med"/>
              </a:ln>
              <a:effectLst/>
            </p:spPr>
            <p:txBody>
              <a:bodyPr/>
              <a:lstStyle/>
              <a:p>
                <a:endParaRPr lang="en-US"/>
              </a:p>
            </p:txBody>
          </p:sp>
          <p:grpSp>
            <p:nvGrpSpPr>
              <p:cNvPr id="1242143" name="Group 31"/>
              <p:cNvGrpSpPr>
                <a:grpSpLocks/>
              </p:cNvGrpSpPr>
              <p:nvPr/>
            </p:nvGrpSpPr>
            <p:grpSpPr bwMode="auto">
              <a:xfrm>
                <a:off x="576" y="2520"/>
                <a:ext cx="4745" cy="940"/>
                <a:chOff x="624" y="1848"/>
                <a:chExt cx="4745" cy="940"/>
              </a:xfrm>
            </p:grpSpPr>
            <p:sp>
              <p:nvSpPr>
                <p:cNvPr id="1242144" name="Freeform 32"/>
                <p:cNvSpPr>
                  <a:spLocks/>
                </p:cNvSpPr>
                <p:nvPr/>
              </p:nvSpPr>
              <p:spPr bwMode="auto">
                <a:xfrm>
                  <a:off x="656" y="1848"/>
                  <a:ext cx="1257" cy="625"/>
                </a:xfrm>
                <a:custGeom>
                  <a:avLst/>
                  <a:gdLst/>
                  <a:ahLst/>
                  <a:cxnLst>
                    <a:cxn ang="0">
                      <a:pos x="0" y="392"/>
                    </a:cxn>
                    <a:cxn ang="0">
                      <a:pos x="32" y="128"/>
                    </a:cxn>
                    <a:cxn ang="0">
                      <a:pos x="80" y="24"/>
                    </a:cxn>
                    <a:cxn ang="0">
                      <a:pos x="112" y="0"/>
                    </a:cxn>
                    <a:cxn ang="0">
                      <a:pos x="152" y="0"/>
                    </a:cxn>
                    <a:cxn ang="0">
                      <a:pos x="184" y="16"/>
                    </a:cxn>
                    <a:cxn ang="0">
                      <a:pos x="216" y="48"/>
                    </a:cxn>
                    <a:cxn ang="0">
                      <a:pos x="256" y="72"/>
                    </a:cxn>
                    <a:cxn ang="0">
                      <a:pos x="288" y="112"/>
                    </a:cxn>
                    <a:cxn ang="0">
                      <a:pos x="336" y="144"/>
                    </a:cxn>
                    <a:cxn ang="0">
                      <a:pos x="368" y="176"/>
                    </a:cxn>
                    <a:cxn ang="0">
                      <a:pos x="408" y="208"/>
                    </a:cxn>
                    <a:cxn ang="0">
                      <a:pos x="440" y="248"/>
                    </a:cxn>
                    <a:cxn ang="0">
                      <a:pos x="480" y="272"/>
                    </a:cxn>
                    <a:cxn ang="0">
                      <a:pos x="512" y="296"/>
                    </a:cxn>
                    <a:cxn ang="0">
                      <a:pos x="552" y="320"/>
                    </a:cxn>
                    <a:cxn ang="0">
                      <a:pos x="592" y="344"/>
                    </a:cxn>
                    <a:cxn ang="0">
                      <a:pos x="632" y="368"/>
                    </a:cxn>
                    <a:cxn ang="0">
                      <a:pos x="664" y="400"/>
                    </a:cxn>
                    <a:cxn ang="0">
                      <a:pos x="704" y="416"/>
                    </a:cxn>
                    <a:cxn ang="0">
                      <a:pos x="736" y="432"/>
                    </a:cxn>
                    <a:cxn ang="0">
                      <a:pos x="776" y="456"/>
                    </a:cxn>
                    <a:cxn ang="0">
                      <a:pos x="808" y="472"/>
                    </a:cxn>
                    <a:cxn ang="0">
                      <a:pos x="856" y="488"/>
                    </a:cxn>
                    <a:cxn ang="0">
                      <a:pos x="888" y="496"/>
                    </a:cxn>
                    <a:cxn ang="0">
                      <a:pos x="928" y="512"/>
                    </a:cxn>
                    <a:cxn ang="0">
                      <a:pos x="960" y="528"/>
                    </a:cxn>
                    <a:cxn ang="0">
                      <a:pos x="1000" y="552"/>
                    </a:cxn>
                    <a:cxn ang="0">
                      <a:pos x="1032" y="560"/>
                    </a:cxn>
                    <a:cxn ang="0">
                      <a:pos x="1080" y="568"/>
                    </a:cxn>
                    <a:cxn ang="0">
                      <a:pos x="1112" y="584"/>
                    </a:cxn>
                    <a:cxn ang="0">
                      <a:pos x="1152" y="592"/>
                    </a:cxn>
                    <a:cxn ang="0">
                      <a:pos x="1184" y="600"/>
                    </a:cxn>
                    <a:cxn ang="0">
                      <a:pos x="1224" y="616"/>
                    </a:cxn>
                    <a:cxn ang="0">
                      <a:pos x="1256" y="624"/>
                    </a:cxn>
                  </a:cxnLst>
                  <a:rect l="0" t="0" r="r" b="b"/>
                  <a:pathLst>
                    <a:path w="1257" h="625">
                      <a:moveTo>
                        <a:pt x="0" y="392"/>
                      </a:moveTo>
                      <a:lnTo>
                        <a:pt x="32" y="128"/>
                      </a:lnTo>
                      <a:lnTo>
                        <a:pt x="80" y="24"/>
                      </a:lnTo>
                      <a:lnTo>
                        <a:pt x="112" y="0"/>
                      </a:lnTo>
                      <a:lnTo>
                        <a:pt x="152" y="0"/>
                      </a:lnTo>
                      <a:lnTo>
                        <a:pt x="184" y="16"/>
                      </a:lnTo>
                      <a:lnTo>
                        <a:pt x="216" y="48"/>
                      </a:lnTo>
                      <a:lnTo>
                        <a:pt x="256" y="72"/>
                      </a:lnTo>
                      <a:lnTo>
                        <a:pt x="288" y="112"/>
                      </a:lnTo>
                      <a:lnTo>
                        <a:pt x="336" y="144"/>
                      </a:lnTo>
                      <a:lnTo>
                        <a:pt x="368" y="176"/>
                      </a:lnTo>
                      <a:lnTo>
                        <a:pt x="408" y="208"/>
                      </a:lnTo>
                      <a:lnTo>
                        <a:pt x="440" y="248"/>
                      </a:lnTo>
                      <a:lnTo>
                        <a:pt x="480" y="272"/>
                      </a:lnTo>
                      <a:lnTo>
                        <a:pt x="512" y="296"/>
                      </a:lnTo>
                      <a:lnTo>
                        <a:pt x="552" y="320"/>
                      </a:lnTo>
                      <a:lnTo>
                        <a:pt x="592" y="344"/>
                      </a:lnTo>
                      <a:lnTo>
                        <a:pt x="632" y="368"/>
                      </a:lnTo>
                      <a:lnTo>
                        <a:pt x="664" y="400"/>
                      </a:lnTo>
                      <a:lnTo>
                        <a:pt x="704" y="416"/>
                      </a:lnTo>
                      <a:lnTo>
                        <a:pt x="736" y="432"/>
                      </a:lnTo>
                      <a:lnTo>
                        <a:pt x="776" y="456"/>
                      </a:lnTo>
                      <a:lnTo>
                        <a:pt x="808" y="472"/>
                      </a:lnTo>
                      <a:lnTo>
                        <a:pt x="856" y="488"/>
                      </a:lnTo>
                      <a:lnTo>
                        <a:pt x="888" y="496"/>
                      </a:lnTo>
                      <a:lnTo>
                        <a:pt x="928" y="512"/>
                      </a:lnTo>
                      <a:lnTo>
                        <a:pt x="960" y="528"/>
                      </a:lnTo>
                      <a:lnTo>
                        <a:pt x="1000" y="552"/>
                      </a:lnTo>
                      <a:lnTo>
                        <a:pt x="1032" y="560"/>
                      </a:lnTo>
                      <a:lnTo>
                        <a:pt x="1080" y="568"/>
                      </a:lnTo>
                      <a:lnTo>
                        <a:pt x="1112" y="584"/>
                      </a:lnTo>
                      <a:lnTo>
                        <a:pt x="1152" y="592"/>
                      </a:lnTo>
                      <a:lnTo>
                        <a:pt x="1184" y="600"/>
                      </a:lnTo>
                      <a:lnTo>
                        <a:pt x="1224" y="616"/>
                      </a:lnTo>
                      <a:lnTo>
                        <a:pt x="1256" y="624"/>
                      </a:lnTo>
                    </a:path>
                  </a:pathLst>
                </a:custGeom>
                <a:noFill/>
                <a:ln w="25400" cap="rnd" cmpd="sng">
                  <a:solidFill>
                    <a:srgbClr val="063DE8"/>
                  </a:solidFill>
                  <a:prstDash val="solid"/>
                  <a:round/>
                  <a:headEnd type="none" w="med" len="med"/>
                  <a:tailEnd type="none" w="med" len="med"/>
                </a:ln>
                <a:effectLst/>
              </p:spPr>
              <p:txBody>
                <a:bodyPr/>
                <a:lstStyle/>
                <a:p>
                  <a:endParaRPr lang="en-US"/>
                </a:p>
              </p:txBody>
            </p:sp>
            <p:sp>
              <p:nvSpPr>
                <p:cNvPr id="1242145" name="Freeform 33"/>
                <p:cNvSpPr>
                  <a:spLocks/>
                </p:cNvSpPr>
                <p:nvPr/>
              </p:nvSpPr>
              <p:spPr bwMode="auto">
                <a:xfrm>
                  <a:off x="1912" y="2472"/>
                  <a:ext cx="3457" cy="265"/>
                </a:xfrm>
                <a:custGeom>
                  <a:avLst/>
                  <a:gdLst/>
                  <a:ahLst/>
                  <a:cxnLst>
                    <a:cxn ang="0">
                      <a:pos x="40" y="8"/>
                    </a:cxn>
                    <a:cxn ang="0">
                      <a:pos x="120" y="24"/>
                    </a:cxn>
                    <a:cxn ang="0">
                      <a:pos x="192" y="40"/>
                    </a:cxn>
                    <a:cxn ang="0">
                      <a:pos x="264" y="56"/>
                    </a:cxn>
                    <a:cxn ang="0">
                      <a:pos x="344" y="72"/>
                    </a:cxn>
                    <a:cxn ang="0">
                      <a:pos x="416" y="88"/>
                    </a:cxn>
                    <a:cxn ang="0">
                      <a:pos x="488" y="96"/>
                    </a:cxn>
                    <a:cxn ang="0">
                      <a:pos x="560" y="104"/>
                    </a:cxn>
                    <a:cxn ang="0">
                      <a:pos x="640" y="120"/>
                    </a:cxn>
                    <a:cxn ang="0">
                      <a:pos x="712" y="128"/>
                    </a:cxn>
                    <a:cxn ang="0">
                      <a:pos x="784" y="136"/>
                    </a:cxn>
                    <a:cxn ang="0">
                      <a:pos x="864" y="144"/>
                    </a:cxn>
                    <a:cxn ang="0">
                      <a:pos x="936" y="152"/>
                    </a:cxn>
                    <a:cxn ang="0">
                      <a:pos x="1008" y="152"/>
                    </a:cxn>
                    <a:cxn ang="0">
                      <a:pos x="1080" y="160"/>
                    </a:cxn>
                    <a:cxn ang="0">
                      <a:pos x="1160" y="168"/>
                    </a:cxn>
                    <a:cxn ang="0">
                      <a:pos x="1224" y="176"/>
                    </a:cxn>
                    <a:cxn ang="0">
                      <a:pos x="1296" y="176"/>
                    </a:cxn>
                    <a:cxn ang="0">
                      <a:pos x="1376" y="184"/>
                    </a:cxn>
                    <a:cxn ang="0">
                      <a:pos x="1448" y="184"/>
                    </a:cxn>
                    <a:cxn ang="0">
                      <a:pos x="1520" y="192"/>
                    </a:cxn>
                    <a:cxn ang="0">
                      <a:pos x="1592" y="200"/>
                    </a:cxn>
                    <a:cxn ang="0">
                      <a:pos x="1672" y="200"/>
                    </a:cxn>
                    <a:cxn ang="0">
                      <a:pos x="1744" y="208"/>
                    </a:cxn>
                    <a:cxn ang="0">
                      <a:pos x="1816" y="208"/>
                    </a:cxn>
                    <a:cxn ang="0">
                      <a:pos x="1896" y="208"/>
                    </a:cxn>
                    <a:cxn ang="0">
                      <a:pos x="1968" y="216"/>
                    </a:cxn>
                    <a:cxn ang="0">
                      <a:pos x="2040" y="216"/>
                    </a:cxn>
                    <a:cxn ang="0">
                      <a:pos x="2112" y="232"/>
                    </a:cxn>
                    <a:cxn ang="0">
                      <a:pos x="2192" y="232"/>
                    </a:cxn>
                    <a:cxn ang="0">
                      <a:pos x="2264" y="232"/>
                    </a:cxn>
                    <a:cxn ang="0">
                      <a:pos x="2336" y="240"/>
                    </a:cxn>
                    <a:cxn ang="0">
                      <a:pos x="2416" y="240"/>
                    </a:cxn>
                    <a:cxn ang="0">
                      <a:pos x="2488" y="240"/>
                    </a:cxn>
                    <a:cxn ang="0">
                      <a:pos x="2560" y="240"/>
                    </a:cxn>
                    <a:cxn ang="0">
                      <a:pos x="2640" y="248"/>
                    </a:cxn>
                    <a:cxn ang="0">
                      <a:pos x="2712" y="248"/>
                    </a:cxn>
                    <a:cxn ang="0">
                      <a:pos x="2784" y="248"/>
                    </a:cxn>
                    <a:cxn ang="0">
                      <a:pos x="2856" y="248"/>
                    </a:cxn>
                    <a:cxn ang="0">
                      <a:pos x="2936" y="256"/>
                    </a:cxn>
                    <a:cxn ang="0">
                      <a:pos x="3008" y="256"/>
                    </a:cxn>
                    <a:cxn ang="0">
                      <a:pos x="3080" y="256"/>
                    </a:cxn>
                    <a:cxn ang="0">
                      <a:pos x="3160" y="256"/>
                    </a:cxn>
                    <a:cxn ang="0">
                      <a:pos x="3232" y="264"/>
                    </a:cxn>
                    <a:cxn ang="0">
                      <a:pos x="3304" y="264"/>
                    </a:cxn>
                    <a:cxn ang="0">
                      <a:pos x="3376" y="264"/>
                    </a:cxn>
                    <a:cxn ang="0">
                      <a:pos x="3456" y="264"/>
                    </a:cxn>
                  </a:cxnLst>
                  <a:rect l="0" t="0" r="r" b="b"/>
                  <a:pathLst>
                    <a:path w="3457" h="265">
                      <a:moveTo>
                        <a:pt x="0" y="0"/>
                      </a:moveTo>
                      <a:lnTo>
                        <a:pt x="40" y="8"/>
                      </a:lnTo>
                      <a:lnTo>
                        <a:pt x="80" y="16"/>
                      </a:lnTo>
                      <a:lnTo>
                        <a:pt x="120" y="24"/>
                      </a:lnTo>
                      <a:lnTo>
                        <a:pt x="152" y="32"/>
                      </a:lnTo>
                      <a:lnTo>
                        <a:pt x="192" y="40"/>
                      </a:lnTo>
                      <a:lnTo>
                        <a:pt x="224" y="48"/>
                      </a:lnTo>
                      <a:lnTo>
                        <a:pt x="264" y="56"/>
                      </a:lnTo>
                      <a:lnTo>
                        <a:pt x="296" y="56"/>
                      </a:lnTo>
                      <a:lnTo>
                        <a:pt x="344" y="72"/>
                      </a:lnTo>
                      <a:lnTo>
                        <a:pt x="376" y="80"/>
                      </a:lnTo>
                      <a:lnTo>
                        <a:pt x="416" y="88"/>
                      </a:lnTo>
                      <a:lnTo>
                        <a:pt x="448" y="88"/>
                      </a:lnTo>
                      <a:lnTo>
                        <a:pt x="488" y="96"/>
                      </a:lnTo>
                      <a:lnTo>
                        <a:pt x="520" y="104"/>
                      </a:lnTo>
                      <a:lnTo>
                        <a:pt x="560" y="104"/>
                      </a:lnTo>
                      <a:lnTo>
                        <a:pt x="600" y="112"/>
                      </a:lnTo>
                      <a:lnTo>
                        <a:pt x="640" y="120"/>
                      </a:lnTo>
                      <a:lnTo>
                        <a:pt x="672" y="120"/>
                      </a:lnTo>
                      <a:lnTo>
                        <a:pt x="712" y="128"/>
                      </a:lnTo>
                      <a:lnTo>
                        <a:pt x="744" y="128"/>
                      </a:lnTo>
                      <a:lnTo>
                        <a:pt x="784" y="136"/>
                      </a:lnTo>
                      <a:lnTo>
                        <a:pt x="816" y="136"/>
                      </a:lnTo>
                      <a:lnTo>
                        <a:pt x="864" y="144"/>
                      </a:lnTo>
                      <a:lnTo>
                        <a:pt x="896" y="144"/>
                      </a:lnTo>
                      <a:lnTo>
                        <a:pt x="936" y="152"/>
                      </a:lnTo>
                      <a:lnTo>
                        <a:pt x="968" y="152"/>
                      </a:lnTo>
                      <a:lnTo>
                        <a:pt x="1008" y="152"/>
                      </a:lnTo>
                      <a:lnTo>
                        <a:pt x="1040" y="160"/>
                      </a:lnTo>
                      <a:lnTo>
                        <a:pt x="1080" y="160"/>
                      </a:lnTo>
                      <a:lnTo>
                        <a:pt x="1120" y="168"/>
                      </a:lnTo>
                      <a:lnTo>
                        <a:pt x="1160" y="168"/>
                      </a:lnTo>
                      <a:lnTo>
                        <a:pt x="1192" y="168"/>
                      </a:lnTo>
                      <a:lnTo>
                        <a:pt x="1224" y="176"/>
                      </a:lnTo>
                      <a:lnTo>
                        <a:pt x="1264" y="176"/>
                      </a:lnTo>
                      <a:lnTo>
                        <a:pt x="1296" y="176"/>
                      </a:lnTo>
                      <a:lnTo>
                        <a:pt x="1336" y="184"/>
                      </a:lnTo>
                      <a:lnTo>
                        <a:pt x="1376" y="184"/>
                      </a:lnTo>
                      <a:lnTo>
                        <a:pt x="1416" y="184"/>
                      </a:lnTo>
                      <a:lnTo>
                        <a:pt x="1448" y="184"/>
                      </a:lnTo>
                      <a:lnTo>
                        <a:pt x="1488" y="192"/>
                      </a:lnTo>
                      <a:lnTo>
                        <a:pt x="1520" y="192"/>
                      </a:lnTo>
                      <a:lnTo>
                        <a:pt x="1560" y="192"/>
                      </a:lnTo>
                      <a:lnTo>
                        <a:pt x="1592" y="200"/>
                      </a:lnTo>
                      <a:lnTo>
                        <a:pt x="1640" y="200"/>
                      </a:lnTo>
                      <a:lnTo>
                        <a:pt x="1672" y="200"/>
                      </a:lnTo>
                      <a:lnTo>
                        <a:pt x="1712" y="200"/>
                      </a:lnTo>
                      <a:lnTo>
                        <a:pt x="1744" y="208"/>
                      </a:lnTo>
                      <a:lnTo>
                        <a:pt x="1784" y="208"/>
                      </a:lnTo>
                      <a:lnTo>
                        <a:pt x="1816" y="208"/>
                      </a:lnTo>
                      <a:lnTo>
                        <a:pt x="1856" y="208"/>
                      </a:lnTo>
                      <a:lnTo>
                        <a:pt x="1896" y="208"/>
                      </a:lnTo>
                      <a:lnTo>
                        <a:pt x="1936" y="216"/>
                      </a:lnTo>
                      <a:lnTo>
                        <a:pt x="1968" y="216"/>
                      </a:lnTo>
                      <a:lnTo>
                        <a:pt x="2008" y="216"/>
                      </a:lnTo>
                      <a:lnTo>
                        <a:pt x="2040" y="216"/>
                      </a:lnTo>
                      <a:lnTo>
                        <a:pt x="2080" y="216"/>
                      </a:lnTo>
                      <a:lnTo>
                        <a:pt x="2112" y="232"/>
                      </a:lnTo>
                      <a:lnTo>
                        <a:pt x="2160" y="232"/>
                      </a:lnTo>
                      <a:lnTo>
                        <a:pt x="2192" y="232"/>
                      </a:lnTo>
                      <a:lnTo>
                        <a:pt x="2232" y="232"/>
                      </a:lnTo>
                      <a:lnTo>
                        <a:pt x="2264" y="232"/>
                      </a:lnTo>
                      <a:lnTo>
                        <a:pt x="2304" y="232"/>
                      </a:lnTo>
                      <a:lnTo>
                        <a:pt x="2336" y="240"/>
                      </a:lnTo>
                      <a:lnTo>
                        <a:pt x="2384" y="240"/>
                      </a:lnTo>
                      <a:lnTo>
                        <a:pt x="2416" y="240"/>
                      </a:lnTo>
                      <a:lnTo>
                        <a:pt x="2456" y="240"/>
                      </a:lnTo>
                      <a:lnTo>
                        <a:pt x="2488" y="240"/>
                      </a:lnTo>
                      <a:lnTo>
                        <a:pt x="2528" y="240"/>
                      </a:lnTo>
                      <a:lnTo>
                        <a:pt x="2560" y="240"/>
                      </a:lnTo>
                      <a:lnTo>
                        <a:pt x="2600" y="248"/>
                      </a:lnTo>
                      <a:lnTo>
                        <a:pt x="2640" y="248"/>
                      </a:lnTo>
                      <a:lnTo>
                        <a:pt x="2680" y="248"/>
                      </a:lnTo>
                      <a:lnTo>
                        <a:pt x="2712" y="248"/>
                      </a:lnTo>
                      <a:lnTo>
                        <a:pt x="2752" y="248"/>
                      </a:lnTo>
                      <a:lnTo>
                        <a:pt x="2784" y="248"/>
                      </a:lnTo>
                      <a:lnTo>
                        <a:pt x="2824" y="248"/>
                      </a:lnTo>
                      <a:lnTo>
                        <a:pt x="2856" y="248"/>
                      </a:lnTo>
                      <a:lnTo>
                        <a:pt x="2904" y="256"/>
                      </a:lnTo>
                      <a:lnTo>
                        <a:pt x="2936" y="256"/>
                      </a:lnTo>
                      <a:lnTo>
                        <a:pt x="2976" y="256"/>
                      </a:lnTo>
                      <a:lnTo>
                        <a:pt x="3008" y="256"/>
                      </a:lnTo>
                      <a:lnTo>
                        <a:pt x="3048" y="256"/>
                      </a:lnTo>
                      <a:lnTo>
                        <a:pt x="3080" y="256"/>
                      </a:lnTo>
                      <a:lnTo>
                        <a:pt x="3120" y="256"/>
                      </a:lnTo>
                      <a:lnTo>
                        <a:pt x="3160" y="256"/>
                      </a:lnTo>
                      <a:lnTo>
                        <a:pt x="3200" y="256"/>
                      </a:lnTo>
                      <a:lnTo>
                        <a:pt x="3232" y="264"/>
                      </a:lnTo>
                      <a:lnTo>
                        <a:pt x="3272" y="264"/>
                      </a:lnTo>
                      <a:lnTo>
                        <a:pt x="3304" y="264"/>
                      </a:lnTo>
                      <a:lnTo>
                        <a:pt x="3344" y="264"/>
                      </a:lnTo>
                      <a:lnTo>
                        <a:pt x="3376" y="264"/>
                      </a:lnTo>
                      <a:lnTo>
                        <a:pt x="3416" y="264"/>
                      </a:lnTo>
                      <a:lnTo>
                        <a:pt x="3456" y="264"/>
                      </a:lnTo>
                    </a:path>
                  </a:pathLst>
                </a:custGeom>
                <a:noFill/>
                <a:ln w="25400" cap="rnd" cmpd="sng">
                  <a:solidFill>
                    <a:srgbClr val="063DE8"/>
                  </a:solidFill>
                  <a:prstDash val="solid"/>
                  <a:round/>
                  <a:headEnd type="none" w="med" len="med"/>
                  <a:tailEnd type="none" w="med" len="med"/>
                </a:ln>
                <a:effectLst/>
              </p:spPr>
              <p:txBody>
                <a:bodyPr/>
                <a:lstStyle/>
                <a:p>
                  <a:endParaRPr lang="en-US"/>
                </a:p>
              </p:txBody>
            </p:sp>
            <p:sp>
              <p:nvSpPr>
                <p:cNvPr id="1242146" name="Line 34"/>
                <p:cNvSpPr>
                  <a:spLocks noChangeShapeType="1"/>
                </p:cNvSpPr>
                <p:nvPr/>
              </p:nvSpPr>
              <p:spPr bwMode="auto">
                <a:xfrm flipH="1">
                  <a:off x="624" y="2241"/>
                  <a:ext cx="40" cy="547"/>
                </a:xfrm>
                <a:prstGeom prst="line">
                  <a:avLst/>
                </a:prstGeom>
                <a:noFill/>
                <a:ln w="25400">
                  <a:solidFill>
                    <a:srgbClr val="063DE8"/>
                  </a:solidFill>
                  <a:round/>
                  <a:headEnd/>
                  <a:tailEnd/>
                </a:ln>
                <a:effectLst/>
              </p:spPr>
              <p:txBody>
                <a:bodyPr wrap="none" anchor="ctr"/>
                <a:lstStyle/>
                <a:p>
                  <a:endParaRPr lang="en-US"/>
                </a:p>
              </p:txBody>
            </p:sp>
          </p:grpSp>
        </p:grpSp>
        <p:sp>
          <p:nvSpPr>
            <p:cNvPr id="1242152" name="AutoShape 40"/>
            <p:cNvSpPr>
              <a:spLocks noChangeArrowheads="1"/>
            </p:cNvSpPr>
            <p:nvPr/>
          </p:nvSpPr>
          <p:spPr bwMode="auto">
            <a:xfrm>
              <a:off x="2316" y="1838"/>
              <a:ext cx="1025" cy="299"/>
            </a:xfrm>
            <a:prstGeom prst="wedgeRectCallout">
              <a:avLst>
                <a:gd name="adj1" fmla="val -81903"/>
                <a:gd name="adj2" fmla="val 102509"/>
              </a:avLst>
            </a:prstGeom>
            <a:solidFill>
              <a:schemeClr val="bg1"/>
            </a:solidFill>
            <a:ln w="12700">
              <a:solidFill>
                <a:schemeClr val="tx1"/>
              </a:solidFill>
              <a:miter lim="800000"/>
              <a:headEnd type="none" w="sm" len="sm"/>
              <a:tailEnd type="none" w="sm" len="sm"/>
            </a:ln>
            <a:effectLst/>
          </p:spPr>
          <p:txBody>
            <a:bodyPr/>
            <a:lstStyle/>
            <a:p>
              <a:r>
                <a:rPr lang="en-US" b="1"/>
                <a:t>Low Variability</a:t>
              </a:r>
            </a:p>
            <a:p>
              <a:r>
                <a:rPr lang="en-US" b="1"/>
                <a:t>Nearly Symmetric</a:t>
              </a:r>
            </a:p>
          </p:txBody>
        </p:sp>
        <p:sp>
          <p:nvSpPr>
            <p:cNvPr id="1242153" name="AutoShape 41"/>
            <p:cNvSpPr>
              <a:spLocks noChangeArrowheads="1"/>
            </p:cNvSpPr>
            <p:nvPr/>
          </p:nvSpPr>
          <p:spPr bwMode="auto">
            <a:xfrm>
              <a:off x="2455" y="2516"/>
              <a:ext cx="1025" cy="299"/>
            </a:xfrm>
            <a:prstGeom prst="wedgeRectCallout">
              <a:avLst>
                <a:gd name="adj1" fmla="val -106685"/>
                <a:gd name="adj2" fmla="val 157356"/>
              </a:avLst>
            </a:prstGeom>
            <a:solidFill>
              <a:schemeClr val="bg1"/>
            </a:solidFill>
            <a:ln w="12700">
              <a:solidFill>
                <a:schemeClr val="tx1"/>
              </a:solidFill>
              <a:miter lim="800000"/>
              <a:headEnd type="none" w="sm" len="sm"/>
              <a:tailEnd type="none" w="sm" len="sm"/>
            </a:ln>
            <a:effectLst/>
          </p:spPr>
          <p:txBody>
            <a:bodyPr/>
            <a:lstStyle/>
            <a:p>
              <a:r>
                <a:rPr lang="en-US" b="1"/>
                <a:t>High Variability</a:t>
              </a:r>
            </a:p>
            <a:p>
              <a:r>
                <a:rPr lang="en-US" b="1"/>
                <a:t>Highly Skewed</a:t>
              </a:r>
            </a:p>
          </p:txBody>
        </p:sp>
      </p:gr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A26E0787-8F46-4A44-95F2-FBA26C561A03}" type="slidenum">
              <a:rPr lang="en-US"/>
              <a:pPr/>
              <a:t>38</a:t>
            </a:fld>
            <a:endParaRPr lang="en-US"/>
          </a:p>
        </p:txBody>
      </p:sp>
      <p:sp>
        <p:nvSpPr>
          <p:cNvPr id="1256450" name="Rectangle 2"/>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1256451" name="Rectangle 3"/>
          <p:cNvSpPr>
            <a:spLocks noGrp="1" noChangeArrowheads="1"/>
          </p:cNvSpPr>
          <p:nvPr>
            <p:ph type="title"/>
          </p:nvPr>
        </p:nvSpPr>
        <p:spPr>
          <a:noFill/>
          <a:ln/>
        </p:spPr>
        <p:txBody>
          <a:bodyPr lIns="90488" tIns="44450" rIns="90488" bIns="44450"/>
          <a:lstStyle/>
          <a:p>
            <a:r>
              <a:rPr lang="en-US"/>
              <a:t>UCL of the Mean</a:t>
            </a:r>
            <a:br>
              <a:rPr lang="en-US"/>
            </a:br>
            <a:r>
              <a:rPr lang="en-US"/>
              <a:t>Log-normal Data</a:t>
            </a:r>
            <a:endParaRPr lang="en-US">
              <a:solidFill>
                <a:schemeClr val="hlink"/>
              </a:solidFill>
            </a:endParaRPr>
          </a:p>
        </p:txBody>
      </p:sp>
      <p:sp>
        <p:nvSpPr>
          <p:cNvPr id="1256452" name="Rectangle 4"/>
          <p:cNvSpPr>
            <a:spLocks noGrp="1" noChangeArrowheads="1"/>
          </p:cNvSpPr>
          <p:nvPr>
            <p:ph type="body" idx="1"/>
          </p:nvPr>
        </p:nvSpPr>
        <p:spPr>
          <a:noFill/>
          <a:ln/>
        </p:spPr>
        <p:txBody>
          <a:bodyPr lIns="90488" tIns="44450" rIns="90488" bIns="44450"/>
          <a:lstStyle/>
          <a:p>
            <a:pPr>
              <a:lnSpc>
                <a:spcPct val="80000"/>
              </a:lnSpc>
            </a:pPr>
            <a:r>
              <a:rPr lang="en-US" sz="2400"/>
              <a:t>If measured values are log-normally distributed, then their logarithms are normally distributed, and so</a:t>
            </a:r>
          </a:p>
          <a:p>
            <a:pPr>
              <a:lnSpc>
                <a:spcPct val="80000"/>
              </a:lnSpc>
            </a:pPr>
            <a:endParaRPr lang="en-US" sz="2400"/>
          </a:p>
          <a:p>
            <a:pPr>
              <a:lnSpc>
                <a:spcPct val="80000"/>
              </a:lnSpc>
              <a:buFont typeface="Monotype Sorts" pitchFamily="2" charset="2"/>
              <a:buNone/>
            </a:pPr>
            <a:r>
              <a:rPr kumimoji="0" lang="en-US" sz="2400">
                <a:solidFill>
                  <a:schemeClr val="tx1"/>
                </a:solidFill>
              </a:rPr>
              <a:t>	</a:t>
            </a:r>
          </a:p>
          <a:p>
            <a:pPr>
              <a:lnSpc>
                <a:spcPct val="80000"/>
              </a:lnSpc>
              <a:buFont typeface="Monotype Sorts" pitchFamily="2" charset="2"/>
              <a:buNone/>
            </a:pPr>
            <a:endParaRPr kumimoji="0" lang="en-US" sz="2400">
              <a:solidFill>
                <a:schemeClr val="tx1"/>
              </a:solidFill>
            </a:endParaRPr>
          </a:p>
          <a:p>
            <a:pPr>
              <a:lnSpc>
                <a:spcPct val="80000"/>
              </a:lnSpc>
              <a:buFont typeface="Monotype Sorts" pitchFamily="2" charset="2"/>
              <a:buNone/>
            </a:pPr>
            <a:r>
              <a:rPr kumimoji="0" lang="en-US" sz="2400">
                <a:solidFill>
                  <a:schemeClr val="tx1"/>
                </a:solidFill>
              </a:rPr>
              <a:t>where</a:t>
            </a:r>
          </a:p>
          <a:p>
            <a:pPr>
              <a:lnSpc>
                <a:spcPct val="80000"/>
              </a:lnSpc>
              <a:buFont typeface="Monotype Sorts" pitchFamily="2" charset="2"/>
              <a:buNone/>
            </a:pPr>
            <a:endParaRPr kumimoji="0" lang="en-US" sz="2400">
              <a:solidFill>
                <a:schemeClr val="tx1"/>
              </a:solidFill>
            </a:endParaRPr>
          </a:p>
          <a:p>
            <a:pPr lvl="1">
              <a:lnSpc>
                <a:spcPct val="80000"/>
              </a:lnSpc>
              <a:buFont typeface="Monotype Sorts" pitchFamily="2" charset="2"/>
              <a:buNone/>
            </a:pPr>
            <a:r>
              <a:rPr kumimoji="0" lang="en-US" sz="2400">
                <a:solidFill>
                  <a:schemeClr val="tx1"/>
                </a:solidFill>
              </a:rPr>
              <a:t> 		   = sample mean of logarithms of measured values</a:t>
            </a:r>
          </a:p>
          <a:p>
            <a:pPr lvl="1">
              <a:lnSpc>
                <a:spcPct val="80000"/>
              </a:lnSpc>
              <a:buFont typeface="Monotype Sorts" pitchFamily="2" charset="2"/>
              <a:buNone/>
            </a:pPr>
            <a:endParaRPr kumimoji="0" lang="en-US" sz="2400">
              <a:solidFill>
                <a:schemeClr val="tx1"/>
              </a:solidFill>
            </a:endParaRPr>
          </a:p>
          <a:p>
            <a:pPr lvl="1">
              <a:lnSpc>
                <a:spcPct val="80000"/>
              </a:lnSpc>
              <a:buFont typeface="Monotype Sorts" pitchFamily="2" charset="2"/>
              <a:buNone/>
            </a:pPr>
            <a:r>
              <a:rPr kumimoji="0" lang="en-US" sz="2400">
                <a:solidFill>
                  <a:schemeClr val="tx1"/>
                </a:solidFill>
              </a:rPr>
              <a:t>		   = sample standard deviation of logarithms of 			measured values</a:t>
            </a:r>
          </a:p>
          <a:p>
            <a:pPr lvl="1">
              <a:lnSpc>
                <a:spcPct val="80000"/>
              </a:lnSpc>
              <a:buFont typeface="Monotype Sorts" pitchFamily="2" charset="2"/>
              <a:buNone/>
            </a:pPr>
            <a:r>
              <a:rPr kumimoji="0" lang="en-US" sz="2400" i="1">
                <a:solidFill>
                  <a:schemeClr val="tx1"/>
                </a:solidFill>
              </a:rPr>
              <a:t>H</a:t>
            </a:r>
            <a:r>
              <a:rPr kumimoji="0" lang="en-US" sz="2400" i="1" baseline="-25000">
                <a:solidFill>
                  <a:schemeClr val="tx1"/>
                </a:solidFill>
              </a:rPr>
              <a:t>95% </a:t>
            </a:r>
            <a:r>
              <a:rPr kumimoji="0" lang="en-US" sz="2400">
                <a:solidFill>
                  <a:schemeClr val="tx1"/>
                </a:solidFill>
              </a:rPr>
              <a:t>=  H-statistic with a cumulative probability of 			95%; a function of </a:t>
            </a:r>
            <a:r>
              <a:rPr kumimoji="0" lang="en-US" sz="2400" i="1">
                <a:solidFill>
                  <a:schemeClr val="tx1"/>
                </a:solidFill>
              </a:rPr>
              <a:t>n</a:t>
            </a:r>
            <a:r>
              <a:rPr kumimoji="0" lang="en-US" sz="2400">
                <a:solidFill>
                  <a:schemeClr val="tx1"/>
                </a:solidFill>
              </a:rPr>
              <a:t> and </a:t>
            </a:r>
            <a:r>
              <a:rPr kumimoji="0" lang="en-US" sz="2400" i="1">
                <a:solidFill>
                  <a:schemeClr val="tx1"/>
                </a:solidFill>
              </a:rPr>
              <a:t>s</a:t>
            </a:r>
            <a:r>
              <a:rPr kumimoji="0" lang="en-US" sz="2400" i="1" baseline="-25000">
                <a:solidFill>
                  <a:schemeClr val="tx1"/>
                </a:solidFill>
              </a:rPr>
              <a:t>ln x</a:t>
            </a:r>
            <a:endParaRPr lang="en-US" sz="2400" i="1" baseline="-25000">
              <a:solidFill>
                <a:schemeClr val="tx1"/>
              </a:solidFill>
            </a:endParaRPr>
          </a:p>
        </p:txBody>
      </p:sp>
      <p:graphicFrame>
        <p:nvGraphicFramePr>
          <p:cNvPr id="1256453" name="Object 5">
            <a:hlinkClick r:id="" action="ppaction://ole?verb=0"/>
          </p:cNvPr>
          <p:cNvGraphicFramePr>
            <a:graphicFrameLocks/>
          </p:cNvGraphicFramePr>
          <p:nvPr/>
        </p:nvGraphicFramePr>
        <p:xfrm>
          <a:off x="1316038" y="2255838"/>
          <a:ext cx="6218237" cy="1166812"/>
        </p:xfrm>
        <a:graphic>
          <a:graphicData uri="http://schemas.openxmlformats.org/presentationml/2006/ole">
            <mc:AlternateContent xmlns:mc="http://schemas.openxmlformats.org/markup-compatibility/2006">
              <mc:Choice xmlns:v="urn:schemas-microsoft-com:vml" Requires="v">
                <p:oleObj spid="_x0000_s1256460" name="Equation" r:id="rId4" imgW="2387520" imgH="444240" progId="Equation.3">
                  <p:embed/>
                </p:oleObj>
              </mc:Choice>
              <mc:Fallback>
                <p:oleObj name="Equation" r:id="rId4" imgW="2387520" imgH="444240" progId="Equation.3">
                  <p:embed/>
                  <p:pic>
                    <p:nvPicPr>
                      <p:cNvPr id="0"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038" y="2255838"/>
                        <a:ext cx="6218237" cy="116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6455" name="Text Box 7"/>
          <p:cNvSpPr txBox="1">
            <a:spLocks noChangeArrowheads="1"/>
          </p:cNvSpPr>
          <p:nvPr/>
        </p:nvSpPr>
        <p:spPr bwMode="auto">
          <a:xfrm>
            <a:off x="3548063" y="6146800"/>
            <a:ext cx="5395912" cy="457200"/>
          </a:xfrm>
          <a:prstGeom prst="rect">
            <a:avLst/>
          </a:prstGeom>
          <a:noFill/>
          <a:ln w="9525">
            <a:noFill/>
            <a:miter lim="800000"/>
            <a:headEnd/>
            <a:tailEnd/>
          </a:ln>
          <a:effectLst/>
        </p:spPr>
        <p:txBody>
          <a:bodyPr>
            <a:spAutoFit/>
          </a:bodyPr>
          <a:lstStyle/>
          <a:p>
            <a:pPr algn="l" eaLnBrk="1" hangingPunct="1"/>
            <a:r>
              <a:rPr kumimoji="0" lang="en-US"/>
              <a:t>From EPA </a:t>
            </a:r>
            <a:r>
              <a:rPr kumimoji="0" lang="en-US" i="1"/>
              <a:t>Calculating the Upper Confidence Limits for Exposure Point Concentrations at Hazardous Waste Sites, Dec 2002</a:t>
            </a:r>
          </a:p>
        </p:txBody>
      </p:sp>
      <p:graphicFrame>
        <p:nvGraphicFramePr>
          <p:cNvPr id="1256457" name="Object 9"/>
          <p:cNvGraphicFramePr>
            <a:graphicFrameLocks noGrp="1" noChangeAspect="1"/>
          </p:cNvGraphicFramePr>
          <p:nvPr>
            <p:ph sz="half" idx="4294967295"/>
          </p:nvPr>
        </p:nvGraphicFramePr>
        <p:xfrm>
          <a:off x="1085850" y="3911600"/>
          <a:ext cx="461963" cy="1250950"/>
        </p:xfrm>
        <a:graphic>
          <a:graphicData uri="http://schemas.openxmlformats.org/presentationml/2006/ole">
            <mc:AlternateContent xmlns:mc="http://schemas.openxmlformats.org/markup-compatibility/2006">
              <mc:Choice xmlns:v="urn:schemas-microsoft-com:vml" Requires="v">
                <p:oleObj spid="_x0000_s1256461" name="Equation" r:id="rId6" imgW="177480" imgH="482400" progId="Equation.3">
                  <p:embed/>
                </p:oleObj>
              </mc:Choice>
              <mc:Fallback>
                <p:oleObj name="Equation" r:id="rId6" imgW="177480" imgH="4824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5850" y="3911600"/>
                        <a:ext cx="461963" cy="125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0"/>
          </p:nvPr>
        </p:nvSpPr>
        <p:spPr/>
        <p:txBody>
          <a:bodyPr/>
          <a:lstStyle/>
          <a:p>
            <a:fld id="{3DC134B7-FFBA-4DE3-924F-F5C1B6CAA00B}" type="slidenum">
              <a:rPr lang="en-US"/>
              <a:pPr/>
              <a:t>39</a:t>
            </a:fld>
            <a:endParaRPr lang="en-US"/>
          </a:p>
        </p:txBody>
      </p:sp>
      <p:grpSp>
        <p:nvGrpSpPr>
          <p:cNvPr id="1634318" name="Group 14"/>
          <p:cNvGrpSpPr>
            <a:grpSpLocks/>
          </p:cNvGrpSpPr>
          <p:nvPr/>
        </p:nvGrpSpPr>
        <p:grpSpPr bwMode="auto">
          <a:xfrm>
            <a:off x="0" y="31750"/>
            <a:ext cx="9144000" cy="6240463"/>
            <a:chOff x="0" y="0"/>
            <a:chExt cx="5760" cy="3931"/>
          </a:xfrm>
        </p:grpSpPr>
        <p:pic>
          <p:nvPicPr>
            <p:cNvPr id="1634309" name="Picture 5"/>
            <p:cNvPicPr>
              <a:picLocks noChangeAspect="1" noChangeArrowheads="1"/>
            </p:cNvPicPr>
            <p:nvPr/>
          </p:nvPicPr>
          <p:blipFill>
            <a:blip r:embed="rId3" cstate="print"/>
            <a:srcRect/>
            <a:stretch>
              <a:fillRect/>
            </a:stretch>
          </p:blipFill>
          <p:spPr bwMode="auto">
            <a:xfrm rot="21540000">
              <a:off x="162" y="241"/>
              <a:ext cx="5520" cy="3590"/>
            </a:xfrm>
            <a:prstGeom prst="rect">
              <a:avLst/>
            </a:prstGeom>
            <a:noFill/>
            <a:ln w="9525" algn="ctr">
              <a:noFill/>
              <a:miter lim="800000"/>
              <a:headEnd/>
              <a:tailEnd/>
            </a:ln>
            <a:effectLst/>
          </p:spPr>
        </p:pic>
        <p:sp>
          <p:nvSpPr>
            <p:cNvPr id="1634312" name="Rectangle 8"/>
            <p:cNvSpPr>
              <a:spLocks noChangeArrowheads="1"/>
            </p:cNvSpPr>
            <p:nvPr/>
          </p:nvSpPr>
          <p:spPr bwMode="auto">
            <a:xfrm>
              <a:off x="0" y="140"/>
              <a:ext cx="5760" cy="211"/>
            </a:xfrm>
            <a:prstGeom prst="rect">
              <a:avLst/>
            </a:prstGeom>
            <a:solidFill>
              <a:schemeClr val="bg1"/>
            </a:solidFill>
            <a:ln w="9525" algn="ctr">
              <a:noFill/>
              <a:miter lim="800000"/>
              <a:headEnd/>
              <a:tailEnd/>
            </a:ln>
            <a:effectLst/>
          </p:spPr>
          <p:txBody>
            <a:bodyPr wrap="none" anchor="ctr"/>
            <a:lstStyle/>
            <a:p>
              <a:endParaRPr lang="en-US"/>
            </a:p>
          </p:txBody>
        </p:sp>
        <p:sp>
          <p:nvSpPr>
            <p:cNvPr id="1634313" name="Rectangle 9"/>
            <p:cNvSpPr>
              <a:spLocks noChangeArrowheads="1"/>
            </p:cNvSpPr>
            <p:nvPr/>
          </p:nvSpPr>
          <p:spPr bwMode="auto">
            <a:xfrm>
              <a:off x="5499" y="0"/>
              <a:ext cx="261" cy="3931"/>
            </a:xfrm>
            <a:prstGeom prst="rect">
              <a:avLst/>
            </a:prstGeom>
            <a:solidFill>
              <a:schemeClr val="bg1"/>
            </a:solidFill>
            <a:ln w="9525" algn="ctr">
              <a:noFill/>
              <a:miter lim="800000"/>
              <a:headEnd/>
              <a:tailEnd/>
            </a:ln>
            <a:effectLst/>
          </p:spPr>
          <p:txBody>
            <a:bodyPr wrap="none" anchor="ctr"/>
            <a:lstStyle/>
            <a:p>
              <a:endParaRPr lang="en-US"/>
            </a:p>
          </p:txBody>
        </p:sp>
        <p:sp>
          <p:nvSpPr>
            <p:cNvPr id="1634314" name="Rectangle 10"/>
            <p:cNvSpPr>
              <a:spLocks noChangeArrowheads="1"/>
            </p:cNvSpPr>
            <p:nvPr/>
          </p:nvSpPr>
          <p:spPr bwMode="auto">
            <a:xfrm>
              <a:off x="0" y="38"/>
              <a:ext cx="261" cy="3861"/>
            </a:xfrm>
            <a:prstGeom prst="rect">
              <a:avLst/>
            </a:prstGeom>
            <a:solidFill>
              <a:schemeClr val="bg1"/>
            </a:solidFill>
            <a:ln w="9525" algn="ctr">
              <a:noFill/>
              <a:miter lim="800000"/>
              <a:headEnd/>
              <a:tailEnd/>
            </a:ln>
            <a:effectLst/>
          </p:spPr>
          <p:txBody>
            <a:bodyPr wrap="none" anchor="ctr"/>
            <a:lstStyle/>
            <a:p>
              <a:endParaRPr lang="en-US"/>
            </a:p>
          </p:txBody>
        </p:sp>
      </p:grpSp>
      <p:sp>
        <p:nvSpPr>
          <p:cNvPr id="1634316" name="Text Box 12"/>
          <p:cNvSpPr txBox="1">
            <a:spLocks noChangeArrowheads="1"/>
          </p:cNvSpPr>
          <p:nvPr/>
        </p:nvSpPr>
        <p:spPr bwMode="auto">
          <a:xfrm>
            <a:off x="3260725" y="6099175"/>
            <a:ext cx="5753100" cy="457200"/>
          </a:xfrm>
          <a:prstGeom prst="rect">
            <a:avLst/>
          </a:prstGeom>
          <a:noFill/>
          <a:ln w="9525" algn="ctr">
            <a:noFill/>
            <a:miter lim="800000"/>
            <a:headEnd/>
            <a:tailEnd/>
          </a:ln>
          <a:effectLst/>
        </p:spPr>
        <p:txBody>
          <a:bodyPr anchor="b">
            <a:spAutoFit/>
          </a:bodyPr>
          <a:lstStyle/>
          <a:p>
            <a:pPr algn="r"/>
            <a:r>
              <a:rPr lang="en-US" i="1"/>
              <a:t>Source: Gilbert, R. O. “Statistical Methods for Environmental Pollution Monitoring,” Van Nostrand Reinhold, New York, 1987.</a:t>
            </a:r>
          </a:p>
        </p:txBody>
      </p:sp>
    </p:spTree>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6389B901-34A3-4D11-AB52-121CE519B53B}" type="slidenum">
              <a:rPr lang="en-US"/>
              <a:pPr/>
              <a:t>4</a:t>
            </a:fld>
            <a:endParaRPr lang="en-US"/>
          </a:p>
        </p:txBody>
      </p:sp>
      <p:sp>
        <p:nvSpPr>
          <p:cNvPr id="661506" name="Rectangle 2"/>
          <p:cNvSpPr>
            <a:spLocks noGrp="1" noChangeArrowheads="1"/>
          </p:cNvSpPr>
          <p:nvPr>
            <p:ph type="title"/>
          </p:nvPr>
        </p:nvSpPr>
        <p:spPr/>
        <p:txBody>
          <a:bodyPr/>
          <a:lstStyle/>
          <a:p>
            <a:r>
              <a:rPr lang="en-US"/>
              <a:t>Why do we need statistics in environmental assessments?</a:t>
            </a:r>
          </a:p>
        </p:txBody>
      </p:sp>
      <p:sp>
        <p:nvSpPr>
          <p:cNvPr id="661507" name="Rectangle 3"/>
          <p:cNvSpPr>
            <a:spLocks noGrp="1" noChangeArrowheads="1"/>
          </p:cNvSpPr>
          <p:nvPr>
            <p:ph type="body" idx="1"/>
          </p:nvPr>
        </p:nvSpPr>
        <p:spPr/>
        <p:txBody>
          <a:bodyPr/>
          <a:lstStyle/>
          <a:p>
            <a:pPr>
              <a:lnSpc>
                <a:spcPct val="90000"/>
              </a:lnSpc>
            </a:pPr>
            <a:r>
              <a:rPr lang="en-US" sz="2400"/>
              <a:t>Complex variability of field data</a:t>
            </a:r>
          </a:p>
          <a:p>
            <a:pPr lvl="2">
              <a:lnSpc>
                <a:spcPct val="90000"/>
              </a:lnSpc>
            </a:pPr>
            <a:r>
              <a:rPr lang="en-US" sz="2200"/>
              <a:t>Source uncertainty</a:t>
            </a:r>
          </a:p>
          <a:p>
            <a:pPr lvl="2">
              <a:lnSpc>
                <a:spcPct val="90000"/>
              </a:lnSpc>
            </a:pPr>
            <a:r>
              <a:rPr lang="en-US" sz="2200"/>
              <a:t>Heterogeneous soil, rock and sediment media</a:t>
            </a:r>
          </a:p>
          <a:p>
            <a:pPr lvl="2">
              <a:lnSpc>
                <a:spcPct val="90000"/>
              </a:lnSpc>
            </a:pPr>
            <a:r>
              <a:rPr lang="en-US" sz="2200"/>
              <a:t>Complex hydrologic conditions </a:t>
            </a:r>
          </a:p>
          <a:p>
            <a:pPr lvl="2">
              <a:lnSpc>
                <a:spcPct val="90000"/>
              </a:lnSpc>
            </a:pPr>
            <a:r>
              <a:rPr lang="en-US" sz="2200"/>
              <a:t>Partially known geochemical processes</a:t>
            </a:r>
          </a:p>
          <a:p>
            <a:pPr lvl="2">
              <a:lnSpc>
                <a:spcPct val="90000"/>
              </a:lnSpc>
            </a:pPr>
            <a:r>
              <a:rPr lang="en-US" sz="2200"/>
              <a:t>Laboratory uncertainties</a:t>
            </a:r>
          </a:p>
          <a:p>
            <a:pPr>
              <a:lnSpc>
                <a:spcPct val="90000"/>
              </a:lnSpc>
            </a:pPr>
            <a:endParaRPr lang="en-US" sz="2400"/>
          </a:p>
          <a:p>
            <a:pPr>
              <a:lnSpc>
                <a:spcPct val="90000"/>
              </a:lnSpc>
            </a:pPr>
            <a:r>
              <a:rPr lang="en-US" sz="2400"/>
              <a:t>Uncertainty &amp; Variability ~ Random variables</a:t>
            </a:r>
          </a:p>
          <a:p>
            <a:pPr>
              <a:lnSpc>
                <a:spcPct val="90000"/>
              </a:lnSpc>
            </a:pPr>
            <a:endParaRPr lang="en-US" sz="2400"/>
          </a:p>
          <a:p>
            <a:pPr>
              <a:lnSpc>
                <a:spcPct val="90000"/>
              </a:lnSpc>
            </a:pPr>
            <a:r>
              <a:rPr lang="en-US" sz="2400"/>
              <a:t>Statistics is the mathematical tool </a:t>
            </a:r>
            <a:br>
              <a:rPr lang="en-US" sz="2400"/>
            </a:br>
            <a:r>
              <a:rPr lang="en-US" sz="2400"/>
              <a:t>to process and analyze random variables</a:t>
            </a:r>
            <a:endParaRPr lang="en-US" sz="2600">
              <a:solidFill>
                <a:srgbClr val="A50021"/>
              </a:solidFill>
            </a:endParaRPr>
          </a:p>
        </p:txBody>
      </p:sp>
    </p:spTree>
  </p:cSld>
  <p:clrMapOvr>
    <a:masterClrMapping/>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0"/>
          </p:nvPr>
        </p:nvSpPr>
        <p:spPr/>
        <p:txBody>
          <a:bodyPr/>
          <a:lstStyle/>
          <a:p>
            <a:fld id="{3019B410-DC46-4ADC-A080-299B0C01BC55}" type="slidenum">
              <a:rPr lang="en-US"/>
              <a:pPr/>
              <a:t>40</a:t>
            </a:fld>
            <a:endParaRPr lang="en-US"/>
          </a:p>
        </p:txBody>
      </p:sp>
      <p:sp>
        <p:nvSpPr>
          <p:cNvPr id="1601538" name="Rectangle 2"/>
          <p:cNvSpPr>
            <a:spLocks noGrp="1" noChangeArrowheads="1"/>
          </p:cNvSpPr>
          <p:nvPr>
            <p:ph type="title"/>
          </p:nvPr>
        </p:nvSpPr>
        <p:spPr/>
        <p:txBody>
          <a:bodyPr/>
          <a:lstStyle/>
          <a:p>
            <a:r>
              <a:rPr lang="en-US" dirty="0" smtClean="0"/>
              <a:t>Example </a:t>
            </a:r>
            <a:r>
              <a:rPr lang="en-US" dirty="0"/>
              <a:t>(Lead Histogram)</a:t>
            </a:r>
            <a:endParaRPr lang="en-US" sz="2000" dirty="0"/>
          </a:p>
        </p:txBody>
      </p:sp>
      <p:graphicFrame>
        <p:nvGraphicFramePr>
          <p:cNvPr id="1601540" name="Object 4"/>
          <p:cNvGraphicFramePr>
            <a:graphicFrameLocks noGrp="1" noChangeAspect="1"/>
          </p:cNvGraphicFramePr>
          <p:nvPr>
            <p:ph sz="half" idx="1"/>
          </p:nvPr>
        </p:nvGraphicFramePr>
        <p:xfrm>
          <a:off x="533400" y="2174875"/>
          <a:ext cx="4000500" cy="3270250"/>
        </p:xfrm>
        <a:graphic>
          <a:graphicData uri="http://schemas.openxmlformats.org/presentationml/2006/ole">
            <mc:AlternateContent xmlns:mc="http://schemas.openxmlformats.org/markup-compatibility/2006">
              <mc:Choice xmlns:v="urn:schemas-microsoft-com:vml" Requires="v">
                <p:oleObj spid="_x0000_s1601545" name="Picture" r:id="rId4" imgW="4492800" imgH="3665880" progId="">
                  <p:embed/>
                </p:oleObj>
              </mc:Choice>
              <mc:Fallback>
                <p:oleObj name="Picture" r:id="rId4" imgW="4492800" imgH="366588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174875"/>
                        <a:ext cx="4000500"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01542" name="Object 6"/>
          <p:cNvGraphicFramePr>
            <a:graphicFrameLocks noGrp="1" noChangeAspect="1"/>
          </p:cNvGraphicFramePr>
          <p:nvPr>
            <p:ph sz="half" idx="2"/>
          </p:nvPr>
        </p:nvGraphicFramePr>
        <p:xfrm>
          <a:off x="4686300" y="2174875"/>
          <a:ext cx="4000500" cy="3270250"/>
        </p:xfrm>
        <a:graphic>
          <a:graphicData uri="http://schemas.openxmlformats.org/presentationml/2006/ole">
            <mc:AlternateContent xmlns:mc="http://schemas.openxmlformats.org/markup-compatibility/2006">
              <mc:Choice xmlns:v="urn:schemas-microsoft-com:vml" Requires="v">
                <p:oleObj spid="_x0000_s1601546" name="Picture" r:id="rId6" imgW="4492800" imgH="3665880" progId="">
                  <p:embed/>
                </p:oleObj>
              </mc:Choice>
              <mc:Fallback>
                <p:oleObj name="Picture" r:id="rId6" imgW="4492800" imgH="3665880" progId="">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300" y="2174875"/>
                        <a:ext cx="4000500"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01544" name="Text Box 8"/>
          <p:cNvSpPr txBox="1">
            <a:spLocks noChangeArrowheads="1"/>
          </p:cNvSpPr>
          <p:nvPr/>
        </p:nvSpPr>
        <p:spPr bwMode="auto">
          <a:xfrm>
            <a:off x="469900" y="5375275"/>
            <a:ext cx="3371850" cy="581025"/>
          </a:xfrm>
          <a:prstGeom prst="rect">
            <a:avLst/>
          </a:prstGeom>
          <a:noFill/>
          <a:ln w="12700">
            <a:noFill/>
            <a:miter lim="800000"/>
            <a:headEnd type="none" w="sm" len="sm"/>
            <a:tailEnd type="none" w="sm" len="sm"/>
          </a:ln>
          <a:effectLst/>
        </p:spPr>
        <p:txBody>
          <a:bodyPr wrap="none">
            <a:spAutoFit/>
          </a:bodyPr>
          <a:lstStyle/>
          <a:p>
            <a:r>
              <a:rPr lang="en-US" sz="1600"/>
              <a:t>Sample Mean = 4,419 </a:t>
            </a:r>
            <a:r>
              <a:rPr lang="en-US" sz="1600" u="sng"/>
              <a:t>+</a:t>
            </a:r>
            <a:r>
              <a:rPr lang="en-US" sz="1600"/>
              <a:t> 1,760 ppm</a:t>
            </a:r>
          </a:p>
          <a:p>
            <a:r>
              <a:rPr lang="en-US" sz="1600"/>
              <a:t>Sample Median = 14 ppm </a:t>
            </a:r>
          </a:p>
        </p:txBody>
      </p:sp>
      <p:sp>
        <p:nvSpPr>
          <p:cNvPr id="1601545" name="Text Box 9"/>
          <p:cNvSpPr txBox="1">
            <a:spLocks noChangeArrowheads="1"/>
          </p:cNvSpPr>
          <p:nvPr/>
        </p:nvSpPr>
        <p:spPr bwMode="auto">
          <a:xfrm>
            <a:off x="4171950" y="5375275"/>
            <a:ext cx="4473575" cy="825500"/>
          </a:xfrm>
          <a:prstGeom prst="rect">
            <a:avLst/>
          </a:prstGeom>
          <a:noFill/>
          <a:ln w="12700">
            <a:noFill/>
            <a:miter lim="800000"/>
            <a:headEnd type="none" w="sm" len="sm"/>
            <a:tailEnd type="none" w="sm" len="sm"/>
          </a:ln>
          <a:effectLst/>
        </p:spPr>
        <p:txBody>
          <a:bodyPr wrap="none">
            <a:spAutoFit/>
          </a:bodyPr>
          <a:lstStyle/>
          <a:p>
            <a:r>
              <a:rPr lang="en-US" sz="1600"/>
              <a:t>Estimated Mean = 73,986 ppm</a:t>
            </a:r>
          </a:p>
          <a:p>
            <a:r>
              <a:rPr lang="en-US" sz="1600"/>
              <a:t>Estimated Median (GM) = 23 ppm</a:t>
            </a:r>
          </a:p>
          <a:p>
            <a:r>
              <a:rPr lang="en-US" sz="1600"/>
              <a:t>Using log sample mean and standard deviation </a:t>
            </a:r>
          </a:p>
        </p:txBody>
      </p:sp>
    </p:spTree>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9590405-AA47-4292-BAFF-781AA2E9F764}" type="slidenum">
              <a:rPr lang="en-US"/>
              <a:pPr/>
              <a:t>41</a:t>
            </a:fld>
            <a:endParaRPr lang="en-US"/>
          </a:p>
        </p:txBody>
      </p:sp>
      <p:sp>
        <p:nvSpPr>
          <p:cNvPr id="1608706" name="Rectangle 2"/>
          <p:cNvSpPr>
            <a:spLocks noGrp="1" noChangeArrowheads="1"/>
          </p:cNvSpPr>
          <p:nvPr>
            <p:ph type="title"/>
          </p:nvPr>
        </p:nvSpPr>
        <p:spPr/>
        <p:txBody>
          <a:bodyPr/>
          <a:lstStyle/>
          <a:p>
            <a:r>
              <a:rPr lang="en-US" dirty="0" smtClean="0"/>
              <a:t>Example </a:t>
            </a:r>
            <a:r>
              <a:rPr lang="en-US" dirty="0"/>
              <a:t>(Answer)</a:t>
            </a:r>
          </a:p>
        </p:txBody>
      </p:sp>
      <p:sp>
        <p:nvSpPr>
          <p:cNvPr id="1608707" name="Rectangle 3"/>
          <p:cNvSpPr>
            <a:spLocks noGrp="1" noChangeArrowheads="1"/>
          </p:cNvSpPr>
          <p:nvPr>
            <p:ph type="body" idx="1"/>
          </p:nvPr>
        </p:nvSpPr>
        <p:spPr/>
        <p:txBody>
          <a:bodyPr/>
          <a:lstStyle/>
          <a:p>
            <a:r>
              <a:rPr lang="en-US" dirty="0"/>
              <a:t>95%UCL of Lead	= 7,314 </a:t>
            </a:r>
            <a:r>
              <a:rPr lang="en-US" dirty="0" err="1"/>
              <a:t>ppm</a:t>
            </a:r>
            <a:r>
              <a:rPr lang="en-US" dirty="0"/>
              <a:t> (z)</a:t>
            </a:r>
          </a:p>
          <a:p>
            <a:pPr>
              <a:buFont typeface="Monotype Sorts" pitchFamily="2" charset="2"/>
              <a:buNone/>
            </a:pPr>
            <a:r>
              <a:rPr lang="en-US" dirty="0"/>
              <a:t>			 		= 7,341 </a:t>
            </a:r>
            <a:r>
              <a:rPr lang="en-US" dirty="0" err="1"/>
              <a:t>ppm</a:t>
            </a:r>
            <a:r>
              <a:rPr lang="en-US" dirty="0"/>
              <a:t> (t)</a:t>
            </a:r>
          </a:p>
          <a:p>
            <a:pPr>
              <a:buFont typeface="Monotype Sorts" pitchFamily="2" charset="2"/>
              <a:buNone/>
            </a:pPr>
            <a:r>
              <a:rPr lang="en-US" dirty="0"/>
              <a:t>			 		= 612,796 </a:t>
            </a:r>
            <a:r>
              <a:rPr lang="en-US" dirty="0" err="1"/>
              <a:t>ppm</a:t>
            </a:r>
            <a:r>
              <a:rPr lang="en-US" dirty="0"/>
              <a:t> (H)</a:t>
            </a:r>
          </a:p>
          <a:p>
            <a:pPr>
              <a:buFont typeface="Monotype Sorts" pitchFamily="2" charset="2"/>
              <a:buNone/>
            </a:pPr>
            <a:endParaRPr lang="en-US" dirty="0"/>
          </a:p>
          <a:p>
            <a:pPr algn="ctr">
              <a:buFont typeface="Monotype Sorts" pitchFamily="2" charset="2"/>
              <a:buNone/>
            </a:pPr>
            <a:r>
              <a:rPr lang="en-US" b="1" dirty="0"/>
              <a:t>“Why such a large discrepancy?”</a:t>
            </a:r>
          </a:p>
          <a:p>
            <a:pPr>
              <a:buFont typeface="Monotype Sorts" pitchFamily="2" charset="2"/>
              <a:buNone/>
            </a:pPr>
            <a:endParaRPr lang="en-US" dirty="0"/>
          </a:p>
        </p:txBody>
      </p:sp>
    </p:spTree>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0"/>
          </p:nvPr>
        </p:nvSpPr>
        <p:spPr/>
        <p:txBody>
          <a:bodyPr/>
          <a:lstStyle/>
          <a:p>
            <a:fld id="{4FFBFB68-1069-4839-B5B0-35206E9A9548}" type="slidenum">
              <a:rPr lang="en-US"/>
              <a:pPr/>
              <a:t>42</a:t>
            </a:fld>
            <a:endParaRPr lang="en-US"/>
          </a:p>
        </p:txBody>
      </p:sp>
      <p:sp>
        <p:nvSpPr>
          <p:cNvPr id="1637378" name="Rectangle 2"/>
          <p:cNvSpPr>
            <a:spLocks noGrp="1" noChangeArrowheads="1"/>
          </p:cNvSpPr>
          <p:nvPr>
            <p:ph type="title"/>
          </p:nvPr>
        </p:nvSpPr>
        <p:spPr/>
        <p:txBody>
          <a:bodyPr/>
          <a:lstStyle/>
          <a:p>
            <a:r>
              <a:rPr lang="en-US"/>
              <a:t>Modeling Discrepancy</a:t>
            </a:r>
            <a:endParaRPr lang="en-US" sz="2000"/>
          </a:p>
        </p:txBody>
      </p:sp>
      <p:graphicFrame>
        <p:nvGraphicFramePr>
          <p:cNvPr id="1637379" name="Object 3"/>
          <p:cNvGraphicFramePr>
            <a:graphicFrameLocks noGrp="1" noChangeAspect="1"/>
          </p:cNvGraphicFramePr>
          <p:nvPr>
            <p:ph sz="half" idx="1"/>
          </p:nvPr>
        </p:nvGraphicFramePr>
        <p:xfrm>
          <a:off x="533400" y="2174875"/>
          <a:ext cx="4000500" cy="3270250"/>
        </p:xfrm>
        <a:graphic>
          <a:graphicData uri="http://schemas.openxmlformats.org/presentationml/2006/ole">
            <mc:AlternateContent xmlns:mc="http://schemas.openxmlformats.org/markup-compatibility/2006">
              <mc:Choice xmlns:v="urn:schemas-microsoft-com:vml" Requires="v">
                <p:oleObj spid="_x0000_s1944582" name="Picture" r:id="rId4" imgW="4492800" imgH="3665880" progId="">
                  <p:embed/>
                </p:oleObj>
              </mc:Choice>
              <mc:Fallback>
                <p:oleObj name="Picture" r:id="rId4" imgW="4492800" imgH="366588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174875"/>
                        <a:ext cx="4000500"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7380" name="Object 4"/>
          <p:cNvGraphicFramePr>
            <a:graphicFrameLocks noGrp="1" noChangeAspect="1"/>
          </p:cNvGraphicFramePr>
          <p:nvPr>
            <p:ph sz="half" idx="2"/>
          </p:nvPr>
        </p:nvGraphicFramePr>
        <p:xfrm>
          <a:off x="4686300" y="2174875"/>
          <a:ext cx="4000500" cy="3270250"/>
        </p:xfrm>
        <a:graphic>
          <a:graphicData uri="http://schemas.openxmlformats.org/presentationml/2006/ole">
            <mc:AlternateContent xmlns:mc="http://schemas.openxmlformats.org/markup-compatibility/2006">
              <mc:Choice xmlns:v="urn:schemas-microsoft-com:vml" Requires="v">
                <p:oleObj spid="_x0000_s1944583" name="Picture" r:id="rId6" imgW="4492800" imgH="3665880" progId="">
                  <p:embed/>
                </p:oleObj>
              </mc:Choice>
              <mc:Fallback>
                <p:oleObj name="Picture" r:id="rId6" imgW="4492800" imgH="366588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300" y="2174875"/>
                        <a:ext cx="4000500"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7381" name="Text Box 5"/>
          <p:cNvSpPr txBox="1">
            <a:spLocks noChangeArrowheads="1"/>
          </p:cNvSpPr>
          <p:nvPr/>
        </p:nvSpPr>
        <p:spPr bwMode="auto">
          <a:xfrm>
            <a:off x="469900" y="5375275"/>
            <a:ext cx="3429000" cy="336550"/>
          </a:xfrm>
          <a:prstGeom prst="rect">
            <a:avLst/>
          </a:prstGeom>
          <a:noFill/>
          <a:ln w="12700">
            <a:noFill/>
            <a:miter lim="800000"/>
            <a:headEnd type="none" w="sm" len="sm"/>
            <a:tailEnd type="none" w="sm" len="sm"/>
          </a:ln>
          <a:effectLst/>
        </p:spPr>
        <p:txBody>
          <a:bodyPr wrap="none">
            <a:spAutoFit/>
          </a:bodyPr>
          <a:lstStyle/>
          <a:p>
            <a:pPr algn="l"/>
            <a:r>
              <a:rPr lang="en-US" sz="1600"/>
              <a:t>Sample Mean = 4,419 </a:t>
            </a:r>
            <a:r>
              <a:rPr lang="en-US" sz="1600" u="sng"/>
              <a:t>+</a:t>
            </a:r>
            <a:r>
              <a:rPr lang="en-US" sz="1600"/>
              <a:t> 1,760 ppm </a:t>
            </a:r>
          </a:p>
        </p:txBody>
      </p:sp>
      <p:sp>
        <p:nvSpPr>
          <p:cNvPr id="1637382" name="Text Box 6"/>
          <p:cNvSpPr txBox="1">
            <a:spLocks noChangeArrowheads="1"/>
          </p:cNvSpPr>
          <p:nvPr/>
        </p:nvSpPr>
        <p:spPr bwMode="auto">
          <a:xfrm>
            <a:off x="4786313" y="5375275"/>
            <a:ext cx="3243262" cy="581025"/>
          </a:xfrm>
          <a:prstGeom prst="rect">
            <a:avLst/>
          </a:prstGeom>
          <a:noFill/>
          <a:ln w="12700">
            <a:noFill/>
            <a:miter lim="800000"/>
            <a:headEnd type="none" w="sm" len="sm"/>
            <a:tailEnd type="none" w="sm" len="sm"/>
          </a:ln>
          <a:effectLst/>
        </p:spPr>
        <p:txBody>
          <a:bodyPr wrap="none">
            <a:spAutoFit/>
          </a:bodyPr>
          <a:lstStyle/>
          <a:p>
            <a:r>
              <a:rPr lang="en-US" sz="1600"/>
              <a:t>Estimated Mean = 75,350 ppm</a:t>
            </a:r>
          </a:p>
          <a:p>
            <a:r>
              <a:rPr lang="en-US" sz="1600"/>
              <a:t>Estimated Median (GM) = 23 ppm</a:t>
            </a:r>
          </a:p>
        </p:txBody>
      </p:sp>
      <p:sp>
        <p:nvSpPr>
          <p:cNvPr id="1637383" name="Freeform 7"/>
          <p:cNvSpPr>
            <a:spLocks/>
          </p:cNvSpPr>
          <p:nvPr/>
        </p:nvSpPr>
        <p:spPr bwMode="auto">
          <a:xfrm>
            <a:off x="885825" y="4083050"/>
            <a:ext cx="2549525" cy="787400"/>
          </a:xfrm>
          <a:custGeom>
            <a:avLst/>
            <a:gdLst/>
            <a:ahLst/>
            <a:cxnLst>
              <a:cxn ang="0">
                <a:pos x="0" y="496"/>
              </a:cxn>
              <a:cxn ang="0">
                <a:pos x="42" y="181"/>
              </a:cxn>
              <a:cxn ang="0">
                <a:pos x="79" y="11"/>
              </a:cxn>
              <a:cxn ang="0">
                <a:pos x="139" y="114"/>
              </a:cxn>
              <a:cxn ang="0">
                <a:pos x="309" y="369"/>
              </a:cxn>
              <a:cxn ang="0">
                <a:pos x="685" y="454"/>
              </a:cxn>
              <a:cxn ang="0">
                <a:pos x="1279" y="472"/>
              </a:cxn>
              <a:cxn ang="0">
                <a:pos x="1503" y="472"/>
              </a:cxn>
              <a:cxn ang="0">
                <a:pos x="1606" y="472"/>
              </a:cxn>
            </a:cxnLst>
            <a:rect l="0" t="0" r="r" b="b"/>
            <a:pathLst>
              <a:path w="1606" h="496">
                <a:moveTo>
                  <a:pt x="0" y="496"/>
                </a:moveTo>
                <a:cubicBezTo>
                  <a:pt x="7" y="444"/>
                  <a:pt x="29" y="262"/>
                  <a:pt x="42" y="181"/>
                </a:cubicBezTo>
                <a:lnTo>
                  <a:pt x="79" y="11"/>
                </a:lnTo>
                <a:cubicBezTo>
                  <a:pt x="95" y="0"/>
                  <a:pt x="101" y="54"/>
                  <a:pt x="139" y="114"/>
                </a:cubicBezTo>
                <a:cubicBezTo>
                  <a:pt x="177" y="174"/>
                  <a:pt x="218" y="312"/>
                  <a:pt x="309" y="369"/>
                </a:cubicBezTo>
                <a:cubicBezTo>
                  <a:pt x="400" y="426"/>
                  <a:pt x="523" y="437"/>
                  <a:pt x="685" y="454"/>
                </a:cubicBezTo>
                <a:lnTo>
                  <a:pt x="1279" y="472"/>
                </a:lnTo>
                <a:lnTo>
                  <a:pt x="1503" y="472"/>
                </a:lnTo>
                <a:lnTo>
                  <a:pt x="1606" y="472"/>
                </a:lnTo>
              </a:path>
            </a:pathLst>
          </a:custGeom>
          <a:noFill/>
          <a:ln w="50800" cap="flat" cmpd="sng">
            <a:solidFill>
              <a:schemeClr val="tx1"/>
            </a:solidFill>
            <a:prstDash val="solid"/>
            <a:round/>
            <a:headEnd type="none" w="sm" len="sm"/>
            <a:tailEnd type="none" w="sm" len="sm"/>
          </a:ln>
          <a:effectLst/>
        </p:spPr>
        <p:txBody>
          <a:bodyPr/>
          <a:lstStyle/>
          <a:p>
            <a:endParaRPr 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637380"/>
                                        </p:tgtEl>
                                        <p:attrNameLst>
                                          <p:attrName>style.visibility</p:attrName>
                                        </p:attrNameLst>
                                      </p:cBhvr>
                                      <p:to>
                                        <p:strVal val="visible"/>
                                      </p:to>
                                    </p:set>
                                    <p:animEffect transition="in" filter="box(out)">
                                      <p:cBhvr>
                                        <p:cTn id="7" dur="500"/>
                                        <p:tgtEl>
                                          <p:spTgt spid="16373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7382"/>
                                        </p:tgtEl>
                                        <p:attrNameLst>
                                          <p:attrName>style.visibility</p:attrName>
                                        </p:attrNameLst>
                                      </p:cBhvr>
                                      <p:to>
                                        <p:strVal val="visible"/>
                                      </p:to>
                                    </p:set>
                                    <p:animEffect transition="in" filter="blinds(horizontal)">
                                      <p:cBhvr>
                                        <p:cTn id="12" dur="500"/>
                                        <p:tgtEl>
                                          <p:spTgt spid="163738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7383"/>
                                        </p:tgtEl>
                                        <p:attrNameLst>
                                          <p:attrName>style.visibility</p:attrName>
                                        </p:attrNameLst>
                                      </p:cBhvr>
                                      <p:to>
                                        <p:strVal val="visible"/>
                                      </p:to>
                                    </p:set>
                                    <p:animEffect transition="in" filter="blinds(horizontal)">
                                      <p:cBhvr>
                                        <p:cTn id="17" dur="500"/>
                                        <p:tgtEl>
                                          <p:spTgt spid="1637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7382" grpId="0"/>
      <p:bldP spid="163738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BE858AF6-0C60-419B-BB2E-531B4B7F5DB9}" type="slidenum">
              <a:rPr lang="en-US"/>
              <a:pPr/>
              <a:t>43</a:t>
            </a:fld>
            <a:endParaRPr lang="en-US"/>
          </a:p>
        </p:txBody>
      </p:sp>
      <p:sp>
        <p:nvSpPr>
          <p:cNvPr id="1894404" name="Rectangle 4"/>
          <p:cNvSpPr>
            <a:spLocks noGrp="1" noChangeArrowheads="1"/>
          </p:cNvSpPr>
          <p:nvPr>
            <p:ph type="title"/>
          </p:nvPr>
        </p:nvSpPr>
        <p:spPr/>
        <p:txBody>
          <a:bodyPr/>
          <a:lstStyle/>
          <a:p>
            <a:r>
              <a:rPr lang="en-US"/>
              <a:t>Problem with Log-Normal Results</a:t>
            </a:r>
          </a:p>
        </p:txBody>
      </p:sp>
      <p:sp>
        <p:nvSpPr>
          <p:cNvPr id="1894406" name="Rectangle 6"/>
          <p:cNvSpPr>
            <a:spLocks noGrp="1" noChangeArrowheads="1"/>
          </p:cNvSpPr>
          <p:nvPr>
            <p:ph type="body" sz="half" idx="1"/>
          </p:nvPr>
        </p:nvSpPr>
        <p:spPr/>
        <p:txBody>
          <a:bodyPr/>
          <a:lstStyle/>
          <a:p>
            <a:r>
              <a:rPr lang="en-US" sz="2400"/>
              <a:t>Incorrect modeling of mixed data as log-normal</a:t>
            </a:r>
          </a:p>
          <a:p>
            <a:endParaRPr lang="en-US" sz="2400"/>
          </a:p>
          <a:p>
            <a:r>
              <a:rPr lang="en-US" sz="2400"/>
              <a:t>Small skewed dataset </a:t>
            </a:r>
            <a:r>
              <a:rPr lang="en-US" sz="2400">
                <a:latin typeface="Arial Unicode MS" pitchFamily="34" charset="-128"/>
                <a:ea typeface="Arial Unicode MS" pitchFamily="34" charset="-128"/>
                <a:cs typeface="Arial Unicode MS" pitchFamily="34" charset="-128"/>
              </a:rPr>
              <a:t>⇨ meaningless results</a:t>
            </a:r>
          </a:p>
        </p:txBody>
      </p:sp>
      <p:pic>
        <p:nvPicPr>
          <p:cNvPr id="1894405" name="Picture 5"/>
          <p:cNvPicPr>
            <a:picLocks noChangeAspect="1" noChangeArrowheads="1"/>
          </p:cNvPicPr>
          <p:nvPr/>
        </p:nvPicPr>
        <p:blipFill>
          <a:blip r:embed="rId3" cstate="print"/>
          <a:srcRect r="990" b="766"/>
          <a:stretch>
            <a:fillRect/>
          </a:stretch>
        </p:blipFill>
        <p:spPr bwMode="auto">
          <a:xfrm>
            <a:off x="4949825" y="1611313"/>
            <a:ext cx="3806825" cy="4935537"/>
          </a:xfrm>
          <a:prstGeom prst="rect">
            <a:avLst/>
          </a:prstGeom>
          <a:noFill/>
          <a:ln w="9525" algn="ctr">
            <a:solidFill>
              <a:schemeClr val="tx1"/>
            </a:solidFill>
            <a:miter lim="800000"/>
            <a:headEnd/>
            <a:tailEnd/>
          </a:ln>
          <a:effectLst/>
        </p:spPr>
      </p:pic>
    </p:spTree>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E26DC7A-165C-4E1D-AED2-99C7CC5AE3D7}" type="slidenum">
              <a:rPr lang="en-US"/>
              <a:pPr/>
              <a:t>44</a:t>
            </a:fld>
            <a:endParaRPr lang="en-US"/>
          </a:p>
        </p:txBody>
      </p:sp>
      <p:sp>
        <p:nvSpPr>
          <p:cNvPr id="1258498" name="Rectangle 2"/>
          <p:cNvSpPr>
            <a:spLocks noGrp="1" noChangeArrowheads="1"/>
          </p:cNvSpPr>
          <p:nvPr>
            <p:ph type="title"/>
          </p:nvPr>
        </p:nvSpPr>
        <p:spPr/>
        <p:txBody>
          <a:bodyPr/>
          <a:lstStyle/>
          <a:p>
            <a:r>
              <a:rPr lang="en-US"/>
              <a:t>UCL of the Mean:</a:t>
            </a:r>
            <a:br>
              <a:rPr lang="en-US"/>
            </a:br>
            <a:r>
              <a:rPr lang="en-US"/>
              <a:t>Other Alternatives</a:t>
            </a:r>
          </a:p>
        </p:txBody>
      </p:sp>
      <p:sp>
        <p:nvSpPr>
          <p:cNvPr id="1258499" name="Rectangle 3"/>
          <p:cNvSpPr>
            <a:spLocks noGrp="1" noChangeArrowheads="1"/>
          </p:cNvSpPr>
          <p:nvPr>
            <p:ph type="body" idx="1"/>
          </p:nvPr>
        </p:nvSpPr>
        <p:spPr/>
        <p:txBody>
          <a:bodyPr/>
          <a:lstStyle/>
          <a:p>
            <a:pPr>
              <a:lnSpc>
                <a:spcPct val="80000"/>
              </a:lnSpc>
            </a:pPr>
            <a:r>
              <a:rPr lang="en-US" sz="2000" dirty="0"/>
              <a:t>EPA’s </a:t>
            </a:r>
            <a:r>
              <a:rPr lang="en-US" sz="2000" b="1" i="1" dirty="0"/>
              <a:t>Pro-UCL</a:t>
            </a:r>
            <a:r>
              <a:rPr lang="en-US" sz="2000" dirty="0"/>
              <a:t> (EPA, </a:t>
            </a:r>
            <a:r>
              <a:rPr lang="en-US" sz="2000" dirty="0" smtClean="0"/>
              <a:t>2011):</a:t>
            </a:r>
            <a:endParaRPr lang="en-US" sz="2000" dirty="0"/>
          </a:p>
          <a:p>
            <a:pPr lvl="2">
              <a:lnSpc>
                <a:spcPct val="80000"/>
              </a:lnSpc>
            </a:pPr>
            <a:r>
              <a:rPr lang="en-US" sz="1800" dirty="0"/>
              <a:t>UCL of the Mean Based Upon Student’s-t Statistic</a:t>
            </a:r>
          </a:p>
          <a:p>
            <a:pPr lvl="2">
              <a:lnSpc>
                <a:spcPct val="80000"/>
              </a:lnSpc>
            </a:pPr>
            <a:r>
              <a:rPr lang="en-US" sz="1800" dirty="0"/>
              <a:t>UCL of the Mean of a Gamma, G(k,2) Distribution</a:t>
            </a:r>
          </a:p>
          <a:p>
            <a:pPr lvl="2">
              <a:lnSpc>
                <a:spcPct val="80000"/>
              </a:lnSpc>
            </a:pPr>
            <a:r>
              <a:rPr lang="en-US" sz="1800" dirty="0"/>
              <a:t>UCL of the Mean Based Upon H-Statistic (H-UCL)</a:t>
            </a:r>
          </a:p>
          <a:p>
            <a:pPr lvl="2">
              <a:lnSpc>
                <a:spcPct val="80000"/>
              </a:lnSpc>
            </a:pPr>
            <a:r>
              <a:rPr lang="en-US" sz="1800" dirty="0"/>
              <a:t>UCL of the Mean Based Upon Modified-t Statistic for Asymmetrical Populations</a:t>
            </a:r>
          </a:p>
          <a:p>
            <a:pPr lvl="2">
              <a:lnSpc>
                <a:spcPct val="80000"/>
              </a:lnSpc>
            </a:pPr>
            <a:r>
              <a:rPr lang="en-US" sz="1800" dirty="0"/>
              <a:t>UCL of the Mean Based Upon the Central Limit Theorem</a:t>
            </a:r>
          </a:p>
          <a:p>
            <a:pPr lvl="2">
              <a:lnSpc>
                <a:spcPct val="80000"/>
              </a:lnSpc>
            </a:pPr>
            <a:r>
              <a:rPr lang="en-US" sz="1800" dirty="0"/>
              <a:t>UCL of the Mean Based Upon the “Adjusted” Central Limit Theorem</a:t>
            </a:r>
          </a:p>
          <a:p>
            <a:pPr lvl="2">
              <a:lnSpc>
                <a:spcPct val="80000"/>
              </a:lnSpc>
            </a:pPr>
            <a:r>
              <a:rPr lang="en-US" sz="1800" dirty="0"/>
              <a:t>UCL of the Mean Based Upon the </a:t>
            </a:r>
            <a:r>
              <a:rPr lang="en-US" sz="1800" dirty="0" err="1"/>
              <a:t>Chebyshev</a:t>
            </a:r>
            <a:r>
              <a:rPr lang="en-US" sz="1800" dirty="0"/>
              <a:t> Theorem</a:t>
            </a:r>
          </a:p>
          <a:p>
            <a:pPr lvl="2">
              <a:lnSpc>
                <a:spcPct val="80000"/>
              </a:lnSpc>
            </a:pPr>
            <a:r>
              <a:rPr lang="en-US" sz="1800" dirty="0"/>
              <a:t>UCL of the Mean of a Lognormal Population Based Upon the </a:t>
            </a:r>
            <a:r>
              <a:rPr lang="en-US" sz="1800" dirty="0" err="1"/>
              <a:t>Chebyshev</a:t>
            </a:r>
            <a:r>
              <a:rPr lang="en-US" sz="1800" dirty="0"/>
              <a:t> Theorem </a:t>
            </a:r>
          </a:p>
          <a:p>
            <a:pPr lvl="2">
              <a:lnSpc>
                <a:spcPct val="80000"/>
              </a:lnSpc>
            </a:pPr>
            <a:r>
              <a:rPr lang="en-US" sz="1800" dirty="0"/>
              <a:t>UCL of the Mean Using the Jackknife and Bootstrap Methods</a:t>
            </a:r>
          </a:p>
          <a:p>
            <a:pPr>
              <a:lnSpc>
                <a:spcPct val="80000"/>
              </a:lnSpc>
            </a:pPr>
            <a:endParaRPr lang="en-US" sz="2000" dirty="0"/>
          </a:p>
          <a:p>
            <a:pPr>
              <a:lnSpc>
                <a:spcPct val="80000"/>
              </a:lnSpc>
            </a:pPr>
            <a:r>
              <a:rPr lang="en-US" sz="2000" dirty="0" smtClean="0"/>
              <a:t>Users</a:t>
            </a:r>
            <a:r>
              <a:rPr lang="en-US" sz="2000" dirty="0"/>
              <a:t>’ </a:t>
            </a:r>
            <a:r>
              <a:rPr lang="en-US" sz="2000" dirty="0" smtClean="0"/>
              <a:t>Guide and Software:</a:t>
            </a:r>
            <a:endParaRPr lang="en-US" sz="2000" dirty="0"/>
          </a:p>
          <a:p>
            <a:pPr lvl="1">
              <a:lnSpc>
                <a:spcPct val="80000"/>
              </a:lnSpc>
              <a:buNone/>
            </a:pPr>
            <a:r>
              <a:rPr lang="en-US" sz="1600" dirty="0" smtClean="0">
                <a:hlinkClick r:id="rId3"/>
              </a:rPr>
              <a:t>http://www.epa.gov/osp/hstl/tsc/software.htm</a:t>
            </a:r>
          </a:p>
          <a:p>
            <a:pPr>
              <a:lnSpc>
                <a:spcPct val="80000"/>
              </a:lnSpc>
            </a:pPr>
            <a:endParaRPr lang="en-US" sz="1800" dirty="0"/>
          </a:p>
        </p:txBody>
      </p:sp>
    </p:spTree>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110371CE-0BB0-4CD2-83B2-6730EBA0DF6B}" type="slidenum">
              <a:rPr lang="en-US"/>
              <a:pPr/>
              <a:t>45</a:t>
            </a:fld>
            <a:endParaRPr lang="en-US"/>
          </a:p>
        </p:txBody>
      </p:sp>
      <p:sp>
        <p:nvSpPr>
          <p:cNvPr id="1421314" name="Rectangle 2"/>
          <p:cNvSpPr>
            <a:spLocks noGrp="1" noChangeArrowheads="1"/>
          </p:cNvSpPr>
          <p:nvPr>
            <p:ph type="title"/>
          </p:nvPr>
        </p:nvSpPr>
        <p:spPr/>
        <p:txBody>
          <a:bodyPr/>
          <a:lstStyle/>
          <a:p>
            <a:r>
              <a:rPr lang="en-US"/>
              <a:t>Topics </a:t>
            </a:r>
          </a:p>
        </p:txBody>
      </p:sp>
      <p:sp>
        <p:nvSpPr>
          <p:cNvPr id="1421315" name="Rectangle 3"/>
          <p:cNvSpPr>
            <a:spLocks noGrp="1" noChangeArrowheads="1"/>
          </p:cNvSpPr>
          <p:nvPr>
            <p:ph type="body" idx="1"/>
          </p:nvPr>
        </p:nvSpPr>
        <p:spPr/>
        <p:txBody>
          <a:bodyPr/>
          <a:lstStyle/>
          <a:p>
            <a:r>
              <a:rPr lang="en-US"/>
              <a:t>Statistics in Environmental Applications</a:t>
            </a:r>
          </a:p>
          <a:p>
            <a:r>
              <a:rPr lang="en-US"/>
              <a:t>Statistical Modeling </a:t>
            </a:r>
          </a:p>
          <a:p>
            <a:r>
              <a:rPr lang="en-US"/>
              <a:t>Sample Statistics</a:t>
            </a:r>
          </a:p>
          <a:p>
            <a:r>
              <a:rPr lang="en-US"/>
              <a:t>Skewed Sample Data</a:t>
            </a:r>
          </a:p>
          <a:p>
            <a:r>
              <a:rPr lang="en-US"/>
              <a:t>Graphical Techniques</a:t>
            </a:r>
          </a:p>
          <a:p>
            <a:r>
              <a:rPr lang="en-US"/>
              <a:t>Hypothesis Testing</a:t>
            </a:r>
          </a:p>
          <a:p>
            <a:r>
              <a:rPr lang="en-US"/>
              <a:t>Field Challenges </a:t>
            </a:r>
          </a:p>
          <a:p>
            <a:r>
              <a:rPr lang="en-US"/>
              <a:t>Advanced Techniques</a:t>
            </a:r>
          </a:p>
        </p:txBody>
      </p:sp>
      <p:sp>
        <p:nvSpPr>
          <p:cNvPr id="1421316" name="Rectangle 4"/>
          <p:cNvSpPr>
            <a:spLocks noChangeArrowheads="1"/>
          </p:cNvSpPr>
          <p:nvPr/>
        </p:nvSpPr>
        <p:spPr bwMode="auto">
          <a:xfrm>
            <a:off x="423863" y="3576638"/>
            <a:ext cx="7150100" cy="571500"/>
          </a:xfrm>
          <a:prstGeom prst="rect">
            <a:avLst/>
          </a:prstGeom>
          <a:noFill/>
          <a:ln w="38100">
            <a:solidFill>
              <a:srgbClr val="A50021"/>
            </a:solidFill>
            <a:miter lim="800000"/>
            <a:headEnd type="none" w="sm" len="sm"/>
            <a:tailEnd type="none" w="sm" len="sm"/>
          </a:ln>
          <a:effectLst/>
        </p:spPr>
        <p:txBody>
          <a:bodyPr wrap="none" anchor="ctr"/>
          <a:lstStyle/>
          <a:p>
            <a:endParaRPr lang="en-US" sz="2400">
              <a:solidFill>
                <a:srgbClr val="A50021"/>
              </a:solidFill>
            </a:endParaRPr>
          </a:p>
        </p:txBody>
      </p:sp>
    </p:spTree>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38EE042-85B4-4CA2-816C-C000D1EADC0E}" type="slidenum">
              <a:rPr lang="en-US"/>
              <a:pPr/>
              <a:t>46</a:t>
            </a:fld>
            <a:endParaRPr lang="en-US"/>
          </a:p>
        </p:txBody>
      </p:sp>
      <p:sp>
        <p:nvSpPr>
          <p:cNvPr id="1274884" name="Rectangle 4"/>
          <p:cNvSpPr>
            <a:spLocks noGrp="1" noChangeArrowheads="1"/>
          </p:cNvSpPr>
          <p:nvPr>
            <p:ph type="title"/>
          </p:nvPr>
        </p:nvSpPr>
        <p:spPr/>
        <p:txBody>
          <a:bodyPr/>
          <a:lstStyle/>
          <a:p>
            <a:r>
              <a:rPr lang="en-US" dirty="0"/>
              <a:t>Use Graphical techniques to </a:t>
            </a:r>
            <a:r>
              <a:rPr lang="en-US" dirty="0" smtClean="0"/>
              <a:t>Visualize Sample Distribution</a:t>
            </a:r>
            <a:endParaRPr lang="en-US" dirty="0"/>
          </a:p>
        </p:txBody>
      </p:sp>
      <p:sp>
        <p:nvSpPr>
          <p:cNvPr id="1274885" name="Rectangle 5"/>
          <p:cNvSpPr>
            <a:spLocks noGrp="1" noChangeArrowheads="1"/>
          </p:cNvSpPr>
          <p:nvPr>
            <p:ph type="body" idx="1"/>
          </p:nvPr>
        </p:nvSpPr>
        <p:spPr/>
        <p:txBody>
          <a:bodyPr/>
          <a:lstStyle/>
          <a:p>
            <a:r>
              <a:rPr lang="en-US" dirty="0" smtClean="0"/>
              <a:t>Histograms</a:t>
            </a:r>
          </a:p>
          <a:p>
            <a:r>
              <a:rPr lang="en-US" dirty="0" smtClean="0"/>
              <a:t>Box Plots</a:t>
            </a:r>
          </a:p>
          <a:p>
            <a:r>
              <a:rPr lang="en-US" dirty="0" smtClean="0"/>
              <a:t>Probability Plots</a:t>
            </a:r>
            <a:endParaRPr lang="en-US" dirty="0"/>
          </a:p>
          <a:p>
            <a:endParaRPr lang="en-US" dirty="0"/>
          </a:p>
        </p:txBody>
      </p:sp>
    </p:spTree>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6" name="Slide Number Placeholder 2"/>
          <p:cNvSpPr>
            <a:spLocks noGrp="1"/>
          </p:cNvSpPr>
          <p:nvPr>
            <p:ph type="sldNum" sz="quarter" idx="10"/>
          </p:nvPr>
        </p:nvSpPr>
        <p:spPr/>
        <p:txBody>
          <a:bodyPr/>
          <a:lstStyle/>
          <a:p>
            <a:fld id="{E2271D52-3884-4571-A759-CCC741D74181}" type="slidenum">
              <a:rPr lang="en-US"/>
              <a:pPr/>
              <a:t>47</a:t>
            </a:fld>
            <a:endParaRPr lang="en-US"/>
          </a:p>
        </p:txBody>
      </p:sp>
      <p:sp>
        <p:nvSpPr>
          <p:cNvPr id="1278978" name="Rectangle 2"/>
          <p:cNvSpPr>
            <a:spLocks noGrp="1" noChangeArrowheads="1"/>
          </p:cNvSpPr>
          <p:nvPr>
            <p:ph type="title"/>
          </p:nvPr>
        </p:nvSpPr>
        <p:spPr>
          <a:noFill/>
          <a:ln/>
        </p:spPr>
        <p:txBody>
          <a:bodyPr lIns="92075" tIns="46038" rIns="92075" bIns="46038"/>
          <a:lstStyle/>
          <a:p>
            <a:r>
              <a:rPr lang="en-US"/>
              <a:t>Histogram</a:t>
            </a:r>
          </a:p>
        </p:txBody>
      </p:sp>
      <p:grpSp>
        <p:nvGrpSpPr>
          <p:cNvPr id="1278979" name="Group 3"/>
          <p:cNvGrpSpPr>
            <a:grpSpLocks/>
          </p:cNvGrpSpPr>
          <p:nvPr/>
        </p:nvGrpSpPr>
        <p:grpSpPr bwMode="auto">
          <a:xfrm>
            <a:off x="984794" y="1483859"/>
            <a:ext cx="7073900" cy="5003800"/>
            <a:chOff x="560" y="1017"/>
            <a:chExt cx="4456" cy="3152"/>
          </a:xfrm>
        </p:grpSpPr>
        <p:grpSp>
          <p:nvGrpSpPr>
            <p:cNvPr id="1278980" name="Group 4"/>
            <p:cNvGrpSpPr>
              <a:grpSpLocks/>
            </p:cNvGrpSpPr>
            <p:nvPr/>
          </p:nvGrpSpPr>
          <p:grpSpPr bwMode="auto">
            <a:xfrm>
              <a:off x="560" y="1017"/>
              <a:ext cx="4456" cy="3152"/>
              <a:chOff x="560" y="1017"/>
              <a:chExt cx="4456" cy="3152"/>
            </a:xfrm>
          </p:grpSpPr>
          <p:sp>
            <p:nvSpPr>
              <p:cNvPr id="1278981" name="Line 5"/>
              <p:cNvSpPr>
                <a:spLocks noChangeShapeType="1"/>
              </p:cNvSpPr>
              <p:nvPr/>
            </p:nvSpPr>
            <p:spPr bwMode="auto">
              <a:xfrm flipV="1">
                <a:off x="1060" y="1095"/>
                <a:ext cx="1" cy="2512"/>
              </a:xfrm>
              <a:prstGeom prst="line">
                <a:avLst/>
              </a:prstGeom>
              <a:noFill/>
              <a:ln w="25400">
                <a:solidFill>
                  <a:srgbClr val="000000"/>
                </a:solidFill>
                <a:round/>
                <a:headEnd/>
                <a:tailEnd/>
              </a:ln>
            </p:spPr>
            <p:txBody>
              <a:bodyPr/>
              <a:lstStyle/>
              <a:p>
                <a:endParaRPr lang="en-US"/>
              </a:p>
            </p:txBody>
          </p:sp>
          <p:sp>
            <p:nvSpPr>
              <p:cNvPr id="1278982" name="Line 6"/>
              <p:cNvSpPr>
                <a:spLocks noChangeShapeType="1"/>
              </p:cNvSpPr>
              <p:nvPr/>
            </p:nvSpPr>
            <p:spPr bwMode="auto">
              <a:xfrm flipH="1">
                <a:off x="1007" y="3607"/>
                <a:ext cx="53" cy="0"/>
              </a:xfrm>
              <a:prstGeom prst="line">
                <a:avLst/>
              </a:prstGeom>
              <a:noFill/>
              <a:ln w="25400">
                <a:solidFill>
                  <a:srgbClr val="000000"/>
                </a:solidFill>
                <a:round/>
                <a:headEnd/>
                <a:tailEnd/>
              </a:ln>
            </p:spPr>
            <p:txBody>
              <a:bodyPr/>
              <a:lstStyle/>
              <a:p>
                <a:endParaRPr lang="en-US"/>
              </a:p>
            </p:txBody>
          </p:sp>
          <p:sp>
            <p:nvSpPr>
              <p:cNvPr id="1278983" name="Line 7"/>
              <p:cNvSpPr>
                <a:spLocks noChangeShapeType="1"/>
              </p:cNvSpPr>
              <p:nvPr/>
            </p:nvSpPr>
            <p:spPr bwMode="auto">
              <a:xfrm>
                <a:off x="4855" y="3607"/>
                <a:ext cx="53" cy="0"/>
              </a:xfrm>
              <a:prstGeom prst="line">
                <a:avLst/>
              </a:prstGeom>
              <a:noFill/>
              <a:ln w="25400">
                <a:solidFill>
                  <a:srgbClr val="000000"/>
                </a:solidFill>
                <a:round/>
                <a:headEnd/>
                <a:tailEnd/>
              </a:ln>
            </p:spPr>
            <p:txBody>
              <a:bodyPr/>
              <a:lstStyle/>
              <a:p>
                <a:endParaRPr lang="en-US"/>
              </a:p>
            </p:txBody>
          </p:sp>
          <p:sp>
            <p:nvSpPr>
              <p:cNvPr id="1278984" name="Line 8"/>
              <p:cNvSpPr>
                <a:spLocks noChangeShapeType="1"/>
              </p:cNvSpPr>
              <p:nvPr/>
            </p:nvSpPr>
            <p:spPr bwMode="auto">
              <a:xfrm flipH="1">
                <a:off x="1032" y="3449"/>
                <a:ext cx="28" cy="1"/>
              </a:xfrm>
              <a:prstGeom prst="line">
                <a:avLst/>
              </a:prstGeom>
              <a:noFill/>
              <a:ln w="25400">
                <a:solidFill>
                  <a:srgbClr val="000000"/>
                </a:solidFill>
                <a:round/>
                <a:headEnd/>
                <a:tailEnd/>
              </a:ln>
            </p:spPr>
            <p:txBody>
              <a:bodyPr/>
              <a:lstStyle/>
              <a:p>
                <a:endParaRPr lang="en-US"/>
              </a:p>
            </p:txBody>
          </p:sp>
          <p:sp>
            <p:nvSpPr>
              <p:cNvPr id="1278985" name="Line 9"/>
              <p:cNvSpPr>
                <a:spLocks noChangeShapeType="1"/>
              </p:cNvSpPr>
              <p:nvPr/>
            </p:nvSpPr>
            <p:spPr bwMode="auto">
              <a:xfrm>
                <a:off x="4855" y="3449"/>
                <a:ext cx="26" cy="1"/>
              </a:xfrm>
              <a:prstGeom prst="line">
                <a:avLst/>
              </a:prstGeom>
              <a:noFill/>
              <a:ln w="25400">
                <a:solidFill>
                  <a:srgbClr val="000000"/>
                </a:solidFill>
                <a:round/>
                <a:headEnd/>
                <a:tailEnd/>
              </a:ln>
            </p:spPr>
            <p:txBody>
              <a:bodyPr/>
              <a:lstStyle/>
              <a:p>
                <a:endParaRPr lang="en-US"/>
              </a:p>
            </p:txBody>
          </p:sp>
          <p:sp>
            <p:nvSpPr>
              <p:cNvPr id="1278986" name="Rectangle 10"/>
              <p:cNvSpPr>
                <a:spLocks noChangeArrowheads="1"/>
              </p:cNvSpPr>
              <p:nvPr/>
            </p:nvSpPr>
            <p:spPr bwMode="auto">
              <a:xfrm>
                <a:off x="862" y="3527"/>
                <a:ext cx="8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0</a:t>
                </a:r>
                <a:endParaRPr kumimoji="0" lang="en-US" sz="1800"/>
              </a:p>
            </p:txBody>
          </p:sp>
          <p:sp>
            <p:nvSpPr>
              <p:cNvPr id="1278987" name="Line 11"/>
              <p:cNvSpPr>
                <a:spLocks noChangeShapeType="1"/>
              </p:cNvSpPr>
              <p:nvPr/>
            </p:nvSpPr>
            <p:spPr bwMode="auto">
              <a:xfrm flipH="1">
                <a:off x="1007" y="3292"/>
                <a:ext cx="53" cy="1"/>
              </a:xfrm>
              <a:prstGeom prst="line">
                <a:avLst/>
              </a:prstGeom>
              <a:noFill/>
              <a:ln w="25400">
                <a:solidFill>
                  <a:srgbClr val="000000"/>
                </a:solidFill>
                <a:round/>
                <a:headEnd/>
                <a:tailEnd/>
              </a:ln>
            </p:spPr>
            <p:txBody>
              <a:bodyPr/>
              <a:lstStyle/>
              <a:p>
                <a:endParaRPr lang="en-US"/>
              </a:p>
            </p:txBody>
          </p:sp>
          <p:sp>
            <p:nvSpPr>
              <p:cNvPr id="1278988" name="Line 12"/>
              <p:cNvSpPr>
                <a:spLocks noChangeShapeType="1"/>
              </p:cNvSpPr>
              <p:nvPr/>
            </p:nvSpPr>
            <p:spPr bwMode="auto">
              <a:xfrm>
                <a:off x="4855" y="3292"/>
                <a:ext cx="53" cy="1"/>
              </a:xfrm>
              <a:prstGeom prst="line">
                <a:avLst/>
              </a:prstGeom>
              <a:noFill/>
              <a:ln w="25400">
                <a:solidFill>
                  <a:srgbClr val="000000"/>
                </a:solidFill>
                <a:round/>
                <a:headEnd/>
                <a:tailEnd/>
              </a:ln>
            </p:spPr>
            <p:txBody>
              <a:bodyPr/>
              <a:lstStyle/>
              <a:p>
                <a:endParaRPr lang="en-US"/>
              </a:p>
            </p:txBody>
          </p:sp>
          <p:sp>
            <p:nvSpPr>
              <p:cNvPr id="1278989" name="Line 13"/>
              <p:cNvSpPr>
                <a:spLocks noChangeShapeType="1"/>
              </p:cNvSpPr>
              <p:nvPr/>
            </p:nvSpPr>
            <p:spPr bwMode="auto">
              <a:xfrm flipH="1">
                <a:off x="1032" y="3135"/>
                <a:ext cx="28" cy="1"/>
              </a:xfrm>
              <a:prstGeom prst="line">
                <a:avLst/>
              </a:prstGeom>
              <a:noFill/>
              <a:ln w="25400">
                <a:solidFill>
                  <a:srgbClr val="000000"/>
                </a:solidFill>
                <a:round/>
                <a:headEnd/>
                <a:tailEnd/>
              </a:ln>
            </p:spPr>
            <p:txBody>
              <a:bodyPr/>
              <a:lstStyle/>
              <a:p>
                <a:endParaRPr lang="en-US"/>
              </a:p>
            </p:txBody>
          </p:sp>
          <p:sp>
            <p:nvSpPr>
              <p:cNvPr id="1278990" name="Line 14"/>
              <p:cNvSpPr>
                <a:spLocks noChangeShapeType="1"/>
              </p:cNvSpPr>
              <p:nvPr/>
            </p:nvSpPr>
            <p:spPr bwMode="auto">
              <a:xfrm>
                <a:off x="4855" y="3135"/>
                <a:ext cx="26" cy="1"/>
              </a:xfrm>
              <a:prstGeom prst="line">
                <a:avLst/>
              </a:prstGeom>
              <a:noFill/>
              <a:ln w="25400">
                <a:solidFill>
                  <a:srgbClr val="000000"/>
                </a:solidFill>
                <a:round/>
                <a:headEnd/>
                <a:tailEnd/>
              </a:ln>
            </p:spPr>
            <p:txBody>
              <a:bodyPr/>
              <a:lstStyle/>
              <a:p>
                <a:endParaRPr lang="en-US"/>
              </a:p>
            </p:txBody>
          </p:sp>
          <p:sp>
            <p:nvSpPr>
              <p:cNvPr id="1278991" name="Rectangle 15"/>
              <p:cNvSpPr>
                <a:spLocks noChangeArrowheads="1"/>
              </p:cNvSpPr>
              <p:nvPr/>
            </p:nvSpPr>
            <p:spPr bwMode="auto">
              <a:xfrm>
                <a:off x="862" y="3214"/>
                <a:ext cx="8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2</a:t>
                </a:r>
                <a:endParaRPr kumimoji="0" lang="en-US" sz="1800"/>
              </a:p>
            </p:txBody>
          </p:sp>
          <p:sp>
            <p:nvSpPr>
              <p:cNvPr id="1278992" name="Line 16"/>
              <p:cNvSpPr>
                <a:spLocks noChangeShapeType="1"/>
              </p:cNvSpPr>
              <p:nvPr/>
            </p:nvSpPr>
            <p:spPr bwMode="auto">
              <a:xfrm flipH="1">
                <a:off x="1007" y="2978"/>
                <a:ext cx="53" cy="1"/>
              </a:xfrm>
              <a:prstGeom prst="line">
                <a:avLst/>
              </a:prstGeom>
              <a:noFill/>
              <a:ln w="25400">
                <a:solidFill>
                  <a:srgbClr val="000000"/>
                </a:solidFill>
                <a:round/>
                <a:headEnd/>
                <a:tailEnd/>
              </a:ln>
            </p:spPr>
            <p:txBody>
              <a:bodyPr/>
              <a:lstStyle/>
              <a:p>
                <a:endParaRPr lang="en-US"/>
              </a:p>
            </p:txBody>
          </p:sp>
          <p:sp>
            <p:nvSpPr>
              <p:cNvPr id="1278993" name="Line 17"/>
              <p:cNvSpPr>
                <a:spLocks noChangeShapeType="1"/>
              </p:cNvSpPr>
              <p:nvPr/>
            </p:nvSpPr>
            <p:spPr bwMode="auto">
              <a:xfrm>
                <a:off x="4855" y="2978"/>
                <a:ext cx="53" cy="1"/>
              </a:xfrm>
              <a:prstGeom prst="line">
                <a:avLst/>
              </a:prstGeom>
              <a:noFill/>
              <a:ln w="25400">
                <a:solidFill>
                  <a:srgbClr val="000000"/>
                </a:solidFill>
                <a:round/>
                <a:headEnd/>
                <a:tailEnd/>
              </a:ln>
            </p:spPr>
            <p:txBody>
              <a:bodyPr/>
              <a:lstStyle/>
              <a:p>
                <a:endParaRPr lang="en-US"/>
              </a:p>
            </p:txBody>
          </p:sp>
          <p:sp>
            <p:nvSpPr>
              <p:cNvPr id="1278994" name="Line 18"/>
              <p:cNvSpPr>
                <a:spLocks noChangeShapeType="1"/>
              </p:cNvSpPr>
              <p:nvPr/>
            </p:nvSpPr>
            <p:spPr bwMode="auto">
              <a:xfrm flipH="1">
                <a:off x="1032" y="2822"/>
                <a:ext cx="28" cy="0"/>
              </a:xfrm>
              <a:prstGeom prst="line">
                <a:avLst/>
              </a:prstGeom>
              <a:noFill/>
              <a:ln w="25400">
                <a:solidFill>
                  <a:srgbClr val="000000"/>
                </a:solidFill>
                <a:round/>
                <a:headEnd/>
                <a:tailEnd/>
              </a:ln>
            </p:spPr>
            <p:txBody>
              <a:bodyPr/>
              <a:lstStyle/>
              <a:p>
                <a:endParaRPr lang="en-US"/>
              </a:p>
            </p:txBody>
          </p:sp>
          <p:sp>
            <p:nvSpPr>
              <p:cNvPr id="1278995" name="Line 19"/>
              <p:cNvSpPr>
                <a:spLocks noChangeShapeType="1"/>
              </p:cNvSpPr>
              <p:nvPr/>
            </p:nvSpPr>
            <p:spPr bwMode="auto">
              <a:xfrm>
                <a:off x="4855" y="2822"/>
                <a:ext cx="26" cy="0"/>
              </a:xfrm>
              <a:prstGeom prst="line">
                <a:avLst/>
              </a:prstGeom>
              <a:noFill/>
              <a:ln w="25400">
                <a:solidFill>
                  <a:srgbClr val="000000"/>
                </a:solidFill>
                <a:round/>
                <a:headEnd/>
                <a:tailEnd/>
              </a:ln>
            </p:spPr>
            <p:txBody>
              <a:bodyPr/>
              <a:lstStyle/>
              <a:p>
                <a:endParaRPr lang="en-US"/>
              </a:p>
            </p:txBody>
          </p:sp>
          <p:sp>
            <p:nvSpPr>
              <p:cNvPr id="1278996" name="Rectangle 20"/>
              <p:cNvSpPr>
                <a:spLocks noChangeArrowheads="1"/>
              </p:cNvSpPr>
              <p:nvPr/>
            </p:nvSpPr>
            <p:spPr bwMode="auto">
              <a:xfrm>
                <a:off x="862" y="2900"/>
                <a:ext cx="8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4</a:t>
                </a:r>
                <a:endParaRPr kumimoji="0" lang="en-US" sz="1800"/>
              </a:p>
            </p:txBody>
          </p:sp>
          <p:sp>
            <p:nvSpPr>
              <p:cNvPr id="1278997" name="Line 21"/>
              <p:cNvSpPr>
                <a:spLocks noChangeShapeType="1"/>
              </p:cNvSpPr>
              <p:nvPr/>
            </p:nvSpPr>
            <p:spPr bwMode="auto">
              <a:xfrm flipH="1">
                <a:off x="1007" y="2665"/>
                <a:ext cx="53" cy="1"/>
              </a:xfrm>
              <a:prstGeom prst="line">
                <a:avLst/>
              </a:prstGeom>
              <a:noFill/>
              <a:ln w="25400">
                <a:solidFill>
                  <a:srgbClr val="000000"/>
                </a:solidFill>
                <a:round/>
                <a:headEnd/>
                <a:tailEnd/>
              </a:ln>
            </p:spPr>
            <p:txBody>
              <a:bodyPr/>
              <a:lstStyle/>
              <a:p>
                <a:endParaRPr lang="en-US"/>
              </a:p>
            </p:txBody>
          </p:sp>
          <p:sp>
            <p:nvSpPr>
              <p:cNvPr id="1278998" name="Line 22"/>
              <p:cNvSpPr>
                <a:spLocks noChangeShapeType="1"/>
              </p:cNvSpPr>
              <p:nvPr/>
            </p:nvSpPr>
            <p:spPr bwMode="auto">
              <a:xfrm>
                <a:off x="4855" y="2665"/>
                <a:ext cx="53" cy="1"/>
              </a:xfrm>
              <a:prstGeom prst="line">
                <a:avLst/>
              </a:prstGeom>
              <a:noFill/>
              <a:ln w="25400">
                <a:solidFill>
                  <a:srgbClr val="000000"/>
                </a:solidFill>
                <a:round/>
                <a:headEnd/>
                <a:tailEnd/>
              </a:ln>
            </p:spPr>
            <p:txBody>
              <a:bodyPr/>
              <a:lstStyle/>
              <a:p>
                <a:endParaRPr lang="en-US"/>
              </a:p>
            </p:txBody>
          </p:sp>
          <p:sp>
            <p:nvSpPr>
              <p:cNvPr id="1278999" name="Line 23"/>
              <p:cNvSpPr>
                <a:spLocks noChangeShapeType="1"/>
              </p:cNvSpPr>
              <p:nvPr/>
            </p:nvSpPr>
            <p:spPr bwMode="auto">
              <a:xfrm flipH="1">
                <a:off x="1032" y="2508"/>
                <a:ext cx="28" cy="1"/>
              </a:xfrm>
              <a:prstGeom prst="line">
                <a:avLst/>
              </a:prstGeom>
              <a:noFill/>
              <a:ln w="25400">
                <a:solidFill>
                  <a:srgbClr val="000000"/>
                </a:solidFill>
                <a:round/>
                <a:headEnd/>
                <a:tailEnd/>
              </a:ln>
            </p:spPr>
            <p:txBody>
              <a:bodyPr/>
              <a:lstStyle/>
              <a:p>
                <a:endParaRPr lang="en-US"/>
              </a:p>
            </p:txBody>
          </p:sp>
          <p:sp>
            <p:nvSpPr>
              <p:cNvPr id="1279000" name="Line 24"/>
              <p:cNvSpPr>
                <a:spLocks noChangeShapeType="1"/>
              </p:cNvSpPr>
              <p:nvPr/>
            </p:nvSpPr>
            <p:spPr bwMode="auto">
              <a:xfrm>
                <a:off x="4855" y="2508"/>
                <a:ext cx="26" cy="1"/>
              </a:xfrm>
              <a:prstGeom prst="line">
                <a:avLst/>
              </a:prstGeom>
              <a:noFill/>
              <a:ln w="25400">
                <a:solidFill>
                  <a:srgbClr val="000000"/>
                </a:solidFill>
                <a:round/>
                <a:headEnd/>
                <a:tailEnd/>
              </a:ln>
            </p:spPr>
            <p:txBody>
              <a:bodyPr/>
              <a:lstStyle/>
              <a:p>
                <a:endParaRPr lang="en-US"/>
              </a:p>
            </p:txBody>
          </p:sp>
          <p:sp>
            <p:nvSpPr>
              <p:cNvPr id="1279001" name="Rectangle 25"/>
              <p:cNvSpPr>
                <a:spLocks noChangeArrowheads="1"/>
              </p:cNvSpPr>
              <p:nvPr/>
            </p:nvSpPr>
            <p:spPr bwMode="auto">
              <a:xfrm>
                <a:off x="862" y="2586"/>
                <a:ext cx="8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6</a:t>
                </a:r>
                <a:endParaRPr kumimoji="0" lang="en-US" sz="1800"/>
              </a:p>
            </p:txBody>
          </p:sp>
          <p:sp>
            <p:nvSpPr>
              <p:cNvPr id="1279002" name="Line 26"/>
              <p:cNvSpPr>
                <a:spLocks noChangeShapeType="1"/>
              </p:cNvSpPr>
              <p:nvPr/>
            </p:nvSpPr>
            <p:spPr bwMode="auto">
              <a:xfrm flipH="1">
                <a:off x="1007" y="2351"/>
                <a:ext cx="53" cy="1"/>
              </a:xfrm>
              <a:prstGeom prst="line">
                <a:avLst/>
              </a:prstGeom>
              <a:noFill/>
              <a:ln w="25400">
                <a:solidFill>
                  <a:srgbClr val="000000"/>
                </a:solidFill>
                <a:round/>
                <a:headEnd/>
                <a:tailEnd/>
              </a:ln>
            </p:spPr>
            <p:txBody>
              <a:bodyPr/>
              <a:lstStyle/>
              <a:p>
                <a:endParaRPr lang="en-US"/>
              </a:p>
            </p:txBody>
          </p:sp>
          <p:sp>
            <p:nvSpPr>
              <p:cNvPr id="1279003" name="Line 27"/>
              <p:cNvSpPr>
                <a:spLocks noChangeShapeType="1"/>
              </p:cNvSpPr>
              <p:nvPr/>
            </p:nvSpPr>
            <p:spPr bwMode="auto">
              <a:xfrm>
                <a:off x="4855" y="2351"/>
                <a:ext cx="53" cy="1"/>
              </a:xfrm>
              <a:prstGeom prst="line">
                <a:avLst/>
              </a:prstGeom>
              <a:noFill/>
              <a:ln w="25400">
                <a:solidFill>
                  <a:srgbClr val="000000"/>
                </a:solidFill>
                <a:round/>
                <a:headEnd/>
                <a:tailEnd/>
              </a:ln>
            </p:spPr>
            <p:txBody>
              <a:bodyPr/>
              <a:lstStyle/>
              <a:p>
                <a:endParaRPr lang="en-US"/>
              </a:p>
            </p:txBody>
          </p:sp>
          <p:sp>
            <p:nvSpPr>
              <p:cNvPr id="1279004" name="Line 28"/>
              <p:cNvSpPr>
                <a:spLocks noChangeShapeType="1"/>
              </p:cNvSpPr>
              <p:nvPr/>
            </p:nvSpPr>
            <p:spPr bwMode="auto">
              <a:xfrm flipH="1">
                <a:off x="1032" y="2193"/>
                <a:ext cx="28" cy="1"/>
              </a:xfrm>
              <a:prstGeom prst="line">
                <a:avLst/>
              </a:prstGeom>
              <a:noFill/>
              <a:ln w="25400">
                <a:solidFill>
                  <a:srgbClr val="000000"/>
                </a:solidFill>
                <a:round/>
                <a:headEnd/>
                <a:tailEnd/>
              </a:ln>
            </p:spPr>
            <p:txBody>
              <a:bodyPr/>
              <a:lstStyle/>
              <a:p>
                <a:endParaRPr lang="en-US"/>
              </a:p>
            </p:txBody>
          </p:sp>
          <p:sp>
            <p:nvSpPr>
              <p:cNvPr id="1279005" name="Line 29"/>
              <p:cNvSpPr>
                <a:spLocks noChangeShapeType="1"/>
              </p:cNvSpPr>
              <p:nvPr/>
            </p:nvSpPr>
            <p:spPr bwMode="auto">
              <a:xfrm>
                <a:off x="4855" y="2193"/>
                <a:ext cx="26" cy="1"/>
              </a:xfrm>
              <a:prstGeom prst="line">
                <a:avLst/>
              </a:prstGeom>
              <a:noFill/>
              <a:ln w="25400">
                <a:solidFill>
                  <a:srgbClr val="000000"/>
                </a:solidFill>
                <a:round/>
                <a:headEnd/>
                <a:tailEnd/>
              </a:ln>
            </p:spPr>
            <p:txBody>
              <a:bodyPr/>
              <a:lstStyle/>
              <a:p>
                <a:endParaRPr lang="en-US"/>
              </a:p>
            </p:txBody>
          </p:sp>
          <p:sp>
            <p:nvSpPr>
              <p:cNvPr id="1279006" name="Rectangle 30"/>
              <p:cNvSpPr>
                <a:spLocks noChangeArrowheads="1"/>
              </p:cNvSpPr>
              <p:nvPr/>
            </p:nvSpPr>
            <p:spPr bwMode="auto">
              <a:xfrm>
                <a:off x="862" y="2272"/>
                <a:ext cx="8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8</a:t>
                </a:r>
                <a:endParaRPr kumimoji="0" lang="en-US" sz="1800"/>
              </a:p>
            </p:txBody>
          </p:sp>
          <p:sp>
            <p:nvSpPr>
              <p:cNvPr id="1279007" name="Line 31"/>
              <p:cNvSpPr>
                <a:spLocks noChangeShapeType="1"/>
              </p:cNvSpPr>
              <p:nvPr/>
            </p:nvSpPr>
            <p:spPr bwMode="auto">
              <a:xfrm flipH="1">
                <a:off x="1007" y="2037"/>
                <a:ext cx="53" cy="1"/>
              </a:xfrm>
              <a:prstGeom prst="line">
                <a:avLst/>
              </a:prstGeom>
              <a:noFill/>
              <a:ln w="25400">
                <a:solidFill>
                  <a:srgbClr val="000000"/>
                </a:solidFill>
                <a:round/>
                <a:headEnd/>
                <a:tailEnd/>
              </a:ln>
            </p:spPr>
            <p:txBody>
              <a:bodyPr/>
              <a:lstStyle/>
              <a:p>
                <a:endParaRPr lang="en-US"/>
              </a:p>
            </p:txBody>
          </p:sp>
          <p:sp>
            <p:nvSpPr>
              <p:cNvPr id="1279008" name="Line 32"/>
              <p:cNvSpPr>
                <a:spLocks noChangeShapeType="1"/>
              </p:cNvSpPr>
              <p:nvPr/>
            </p:nvSpPr>
            <p:spPr bwMode="auto">
              <a:xfrm>
                <a:off x="4855" y="2037"/>
                <a:ext cx="53" cy="1"/>
              </a:xfrm>
              <a:prstGeom prst="line">
                <a:avLst/>
              </a:prstGeom>
              <a:noFill/>
              <a:ln w="25400">
                <a:solidFill>
                  <a:srgbClr val="000000"/>
                </a:solidFill>
                <a:round/>
                <a:headEnd/>
                <a:tailEnd/>
              </a:ln>
            </p:spPr>
            <p:txBody>
              <a:bodyPr/>
              <a:lstStyle/>
              <a:p>
                <a:endParaRPr lang="en-US"/>
              </a:p>
            </p:txBody>
          </p:sp>
          <p:sp>
            <p:nvSpPr>
              <p:cNvPr id="1279009" name="Line 33"/>
              <p:cNvSpPr>
                <a:spLocks noChangeShapeType="1"/>
              </p:cNvSpPr>
              <p:nvPr/>
            </p:nvSpPr>
            <p:spPr bwMode="auto">
              <a:xfrm flipH="1">
                <a:off x="1032" y="1879"/>
                <a:ext cx="28" cy="1"/>
              </a:xfrm>
              <a:prstGeom prst="line">
                <a:avLst/>
              </a:prstGeom>
              <a:noFill/>
              <a:ln w="25400">
                <a:solidFill>
                  <a:srgbClr val="000000"/>
                </a:solidFill>
                <a:round/>
                <a:headEnd/>
                <a:tailEnd/>
              </a:ln>
            </p:spPr>
            <p:txBody>
              <a:bodyPr/>
              <a:lstStyle/>
              <a:p>
                <a:endParaRPr lang="en-US"/>
              </a:p>
            </p:txBody>
          </p:sp>
          <p:sp>
            <p:nvSpPr>
              <p:cNvPr id="1279010" name="Line 34"/>
              <p:cNvSpPr>
                <a:spLocks noChangeShapeType="1"/>
              </p:cNvSpPr>
              <p:nvPr/>
            </p:nvSpPr>
            <p:spPr bwMode="auto">
              <a:xfrm>
                <a:off x="4855" y="1879"/>
                <a:ext cx="26" cy="1"/>
              </a:xfrm>
              <a:prstGeom prst="line">
                <a:avLst/>
              </a:prstGeom>
              <a:noFill/>
              <a:ln w="25400">
                <a:solidFill>
                  <a:srgbClr val="000000"/>
                </a:solidFill>
                <a:round/>
                <a:headEnd/>
                <a:tailEnd/>
              </a:ln>
            </p:spPr>
            <p:txBody>
              <a:bodyPr/>
              <a:lstStyle/>
              <a:p>
                <a:endParaRPr lang="en-US"/>
              </a:p>
            </p:txBody>
          </p:sp>
          <p:sp>
            <p:nvSpPr>
              <p:cNvPr id="1279011" name="Rectangle 35"/>
              <p:cNvSpPr>
                <a:spLocks noChangeArrowheads="1"/>
              </p:cNvSpPr>
              <p:nvPr/>
            </p:nvSpPr>
            <p:spPr bwMode="auto">
              <a:xfrm>
                <a:off x="783" y="1958"/>
                <a:ext cx="16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10</a:t>
                </a:r>
                <a:endParaRPr kumimoji="0" lang="en-US" sz="1800"/>
              </a:p>
            </p:txBody>
          </p:sp>
          <p:sp>
            <p:nvSpPr>
              <p:cNvPr id="1279012" name="Line 36"/>
              <p:cNvSpPr>
                <a:spLocks noChangeShapeType="1"/>
              </p:cNvSpPr>
              <p:nvPr/>
            </p:nvSpPr>
            <p:spPr bwMode="auto">
              <a:xfrm flipH="1">
                <a:off x="1007" y="1724"/>
                <a:ext cx="53" cy="0"/>
              </a:xfrm>
              <a:prstGeom prst="line">
                <a:avLst/>
              </a:prstGeom>
              <a:noFill/>
              <a:ln w="25400">
                <a:solidFill>
                  <a:srgbClr val="000000"/>
                </a:solidFill>
                <a:round/>
                <a:headEnd/>
                <a:tailEnd/>
              </a:ln>
            </p:spPr>
            <p:txBody>
              <a:bodyPr/>
              <a:lstStyle/>
              <a:p>
                <a:endParaRPr lang="en-US"/>
              </a:p>
            </p:txBody>
          </p:sp>
          <p:sp>
            <p:nvSpPr>
              <p:cNvPr id="1279013" name="Line 37"/>
              <p:cNvSpPr>
                <a:spLocks noChangeShapeType="1"/>
              </p:cNvSpPr>
              <p:nvPr/>
            </p:nvSpPr>
            <p:spPr bwMode="auto">
              <a:xfrm>
                <a:off x="4855" y="1724"/>
                <a:ext cx="53" cy="0"/>
              </a:xfrm>
              <a:prstGeom prst="line">
                <a:avLst/>
              </a:prstGeom>
              <a:noFill/>
              <a:ln w="25400">
                <a:solidFill>
                  <a:srgbClr val="000000"/>
                </a:solidFill>
                <a:round/>
                <a:headEnd/>
                <a:tailEnd/>
              </a:ln>
            </p:spPr>
            <p:txBody>
              <a:bodyPr/>
              <a:lstStyle/>
              <a:p>
                <a:endParaRPr lang="en-US"/>
              </a:p>
            </p:txBody>
          </p:sp>
          <p:sp>
            <p:nvSpPr>
              <p:cNvPr id="1279014" name="Line 38"/>
              <p:cNvSpPr>
                <a:spLocks noChangeShapeType="1"/>
              </p:cNvSpPr>
              <p:nvPr/>
            </p:nvSpPr>
            <p:spPr bwMode="auto">
              <a:xfrm flipH="1">
                <a:off x="1032" y="1566"/>
                <a:ext cx="28" cy="1"/>
              </a:xfrm>
              <a:prstGeom prst="line">
                <a:avLst/>
              </a:prstGeom>
              <a:noFill/>
              <a:ln w="25400">
                <a:solidFill>
                  <a:srgbClr val="000000"/>
                </a:solidFill>
                <a:round/>
                <a:headEnd/>
                <a:tailEnd/>
              </a:ln>
            </p:spPr>
            <p:txBody>
              <a:bodyPr/>
              <a:lstStyle/>
              <a:p>
                <a:endParaRPr lang="en-US"/>
              </a:p>
            </p:txBody>
          </p:sp>
          <p:sp>
            <p:nvSpPr>
              <p:cNvPr id="1279015" name="Line 39"/>
              <p:cNvSpPr>
                <a:spLocks noChangeShapeType="1"/>
              </p:cNvSpPr>
              <p:nvPr/>
            </p:nvSpPr>
            <p:spPr bwMode="auto">
              <a:xfrm>
                <a:off x="4855" y="1566"/>
                <a:ext cx="26" cy="1"/>
              </a:xfrm>
              <a:prstGeom prst="line">
                <a:avLst/>
              </a:prstGeom>
              <a:noFill/>
              <a:ln w="25400">
                <a:solidFill>
                  <a:srgbClr val="000000"/>
                </a:solidFill>
                <a:round/>
                <a:headEnd/>
                <a:tailEnd/>
              </a:ln>
            </p:spPr>
            <p:txBody>
              <a:bodyPr/>
              <a:lstStyle/>
              <a:p>
                <a:endParaRPr lang="en-US"/>
              </a:p>
            </p:txBody>
          </p:sp>
          <p:sp>
            <p:nvSpPr>
              <p:cNvPr id="1279016" name="Rectangle 40"/>
              <p:cNvSpPr>
                <a:spLocks noChangeArrowheads="1"/>
              </p:cNvSpPr>
              <p:nvPr/>
            </p:nvSpPr>
            <p:spPr bwMode="auto">
              <a:xfrm>
                <a:off x="783" y="1644"/>
                <a:ext cx="16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12</a:t>
                </a:r>
                <a:endParaRPr kumimoji="0" lang="en-US" sz="1800"/>
              </a:p>
            </p:txBody>
          </p:sp>
          <p:sp>
            <p:nvSpPr>
              <p:cNvPr id="1279017" name="Line 41"/>
              <p:cNvSpPr>
                <a:spLocks noChangeShapeType="1"/>
              </p:cNvSpPr>
              <p:nvPr/>
            </p:nvSpPr>
            <p:spPr bwMode="auto">
              <a:xfrm flipH="1">
                <a:off x="1007" y="1409"/>
                <a:ext cx="53" cy="1"/>
              </a:xfrm>
              <a:prstGeom prst="line">
                <a:avLst/>
              </a:prstGeom>
              <a:noFill/>
              <a:ln w="25400">
                <a:solidFill>
                  <a:srgbClr val="000000"/>
                </a:solidFill>
                <a:round/>
                <a:headEnd/>
                <a:tailEnd/>
              </a:ln>
            </p:spPr>
            <p:txBody>
              <a:bodyPr/>
              <a:lstStyle/>
              <a:p>
                <a:endParaRPr lang="en-US"/>
              </a:p>
            </p:txBody>
          </p:sp>
          <p:sp>
            <p:nvSpPr>
              <p:cNvPr id="1279018" name="Line 42"/>
              <p:cNvSpPr>
                <a:spLocks noChangeShapeType="1"/>
              </p:cNvSpPr>
              <p:nvPr/>
            </p:nvSpPr>
            <p:spPr bwMode="auto">
              <a:xfrm>
                <a:off x="4855" y="1409"/>
                <a:ext cx="53" cy="1"/>
              </a:xfrm>
              <a:prstGeom prst="line">
                <a:avLst/>
              </a:prstGeom>
              <a:noFill/>
              <a:ln w="25400">
                <a:solidFill>
                  <a:srgbClr val="000000"/>
                </a:solidFill>
                <a:round/>
                <a:headEnd/>
                <a:tailEnd/>
              </a:ln>
            </p:spPr>
            <p:txBody>
              <a:bodyPr/>
              <a:lstStyle/>
              <a:p>
                <a:endParaRPr lang="en-US"/>
              </a:p>
            </p:txBody>
          </p:sp>
          <p:sp>
            <p:nvSpPr>
              <p:cNvPr id="1279019" name="Line 43"/>
              <p:cNvSpPr>
                <a:spLocks noChangeShapeType="1"/>
              </p:cNvSpPr>
              <p:nvPr/>
            </p:nvSpPr>
            <p:spPr bwMode="auto">
              <a:xfrm flipH="1">
                <a:off x="1032" y="1252"/>
                <a:ext cx="28" cy="1"/>
              </a:xfrm>
              <a:prstGeom prst="line">
                <a:avLst/>
              </a:prstGeom>
              <a:noFill/>
              <a:ln w="25400">
                <a:solidFill>
                  <a:srgbClr val="000000"/>
                </a:solidFill>
                <a:round/>
                <a:headEnd/>
                <a:tailEnd/>
              </a:ln>
            </p:spPr>
            <p:txBody>
              <a:bodyPr/>
              <a:lstStyle/>
              <a:p>
                <a:endParaRPr lang="en-US"/>
              </a:p>
            </p:txBody>
          </p:sp>
          <p:sp>
            <p:nvSpPr>
              <p:cNvPr id="1279020" name="Line 44"/>
              <p:cNvSpPr>
                <a:spLocks noChangeShapeType="1"/>
              </p:cNvSpPr>
              <p:nvPr/>
            </p:nvSpPr>
            <p:spPr bwMode="auto">
              <a:xfrm>
                <a:off x="4855" y="1252"/>
                <a:ext cx="26" cy="1"/>
              </a:xfrm>
              <a:prstGeom prst="line">
                <a:avLst/>
              </a:prstGeom>
              <a:noFill/>
              <a:ln w="25400">
                <a:solidFill>
                  <a:srgbClr val="000000"/>
                </a:solidFill>
                <a:round/>
                <a:headEnd/>
                <a:tailEnd/>
              </a:ln>
            </p:spPr>
            <p:txBody>
              <a:bodyPr/>
              <a:lstStyle/>
              <a:p>
                <a:endParaRPr lang="en-US"/>
              </a:p>
            </p:txBody>
          </p:sp>
          <p:sp>
            <p:nvSpPr>
              <p:cNvPr id="1279021" name="Rectangle 45"/>
              <p:cNvSpPr>
                <a:spLocks noChangeArrowheads="1"/>
              </p:cNvSpPr>
              <p:nvPr/>
            </p:nvSpPr>
            <p:spPr bwMode="auto">
              <a:xfrm>
                <a:off x="783" y="1330"/>
                <a:ext cx="16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14</a:t>
                </a:r>
                <a:endParaRPr kumimoji="0" lang="en-US" sz="1800"/>
              </a:p>
            </p:txBody>
          </p:sp>
          <p:sp>
            <p:nvSpPr>
              <p:cNvPr id="1279022" name="Line 46"/>
              <p:cNvSpPr>
                <a:spLocks noChangeShapeType="1"/>
              </p:cNvSpPr>
              <p:nvPr/>
            </p:nvSpPr>
            <p:spPr bwMode="auto">
              <a:xfrm flipH="1">
                <a:off x="1007" y="1095"/>
                <a:ext cx="53" cy="1"/>
              </a:xfrm>
              <a:prstGeom prst="line">
                <a:avLst/>
              </a:prstGeom>
              <a:noFill/>
              <a:ln w="25400">
                <a:solidFill>
                  <a:srgbClr val="000000"/>
                </a:solidFill>
                <a:round/>
                <a:headEnd/>
                <a:tailEnd/>
              </a:ln>
            </p:spPr>
            <p:txBody>
              <a:bodyPr/>
              <a:lstStyle/>
              <a:p>
                <a:endParaRPr lang="en-US"/>
              </a:p>
            </p:txBody>
          </p:sp>
          <p:sp>
            <p:nvSpPr>
              <p:cNvPr id="1279023" name="Line 47"/>
              <p:cNvSpPr>
                <a:spLocks noChangeShapeType="1"/>
              </p:cNvSpPr>
              <p:nvPr/>
            </p:nvSpPr>
            <p:spPr bwMode="auto">
              <a:xfrm>
                <a:off x="4855" y="1095"/>
                <a:ext cx="53" cy="1"/>
              </a:xfrm>
              <a:prstGeom prst="line">
                <a:avLst/>
              </a:prstGeom>
              <a:noFill/>
              <a:ln w="25400">
                <a:solidFill>
                  <a:srgbClr val="000000"/>
                </a:solidFill>
                <a:round/>
                <a:headEnd/>
                <a:tailEnd/>
              </a:ln>
            </p:spPr>
            <p:txBody>
              <a:bodyPr/>
              <a:lstStyle/>
              <a:p>
                <a:endParaRPr lang="en-US"/>
              </a:p>
            </p:txBody>
          </p:sp>
          <p:sp>
            <p:nvSpPr>
              <p:cNvPr id="1279024" name="Rectangle 48"/>
              <p:cNvSpPr>
                <a:spLocks noChangeArrowheads="1"/>
              </p:cNvSpPr>
              <p:nvPr/>
            </p:nvSpPr>
            <p:spPr bwMode="auto">
              <a:xfrm>
                <a:off x="783" y="1017"/>
                <a:ext cx="16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16</a:t>
                </a:r>
                <a:endParaRPr kumimoji="0" lang="en-US" sz="1800"/>
              </a:p>
            </p:txBody>
          </p:sp>
          <p:sp>
            <p:nvSpPr>
              <p:cNvPr id="1279025" name="Rectangle 49"/>
              <p:cNvSpPr>
                <a:spLocks noChangeArrowheads="1"/>
              </p:cNvSpPr>
              <p:nvPr/>
            </p:nvSpPr>
            <p:spPr bwMode="auto">
              <a:xfrm rot="16200000">
                <a:off x="-268" y="2292"/>
                <a:ext cx="1847" cy="192"/>
              </a:xfrm>
              <a:prstGeom prst="rect">
                <a:avLst/>
              </a:prstGeom>
              <a:noFill/>
              <a:ln w="9525">
                <a:noFill/>
                <a:miter lim="800000"/>
                <a:headEnd/>
                <a:tailEnd/>
              </a:ln>
            </p:spPr>
            <p:txBody>
              <a:bodyPr wrap="none" lIns="0" tIns="0" rIns="0" bIns="0">
                <a:spAutoFit/>
              </a:bodyPr>
              <a:lstStyle/>
              <a:p>
                <a:pPr algn="l"/>
                <a:r>
                  <a:rPr kumimoji="0" lang="en-US" sz="2000">
                    <a:solidFill>
                      <a:srgbClr val="000000"/>
                    </a:solidFill>
                  </a:rPr>
                  <a:t>Number of measurements</a:t>
                </a:r>
                <a:endParaRPr kumimoji="0" lang="en-US" sz="2000"/>
              </a:p>
            </p:txBody>
          </p:sp>
          <p:sp>
            <p:nvSpPr>
              <p:cNvPr id="1279026" name="Line 50"/>
              <p:cNvSpPr>
                <a:spLocks noChangeShapeType="1"/>
              </p:cNvSpPr>
              <p:nvPr/>
            </p:nvSpPr>
            <p:spPr bwMode="auto">
              <a:xfrm>
                <a:off x="1060" y="3607"/>
                <a:ext cx="3795" cy="0"/>
              </a:xfrm>
              <a:prstGeom prst="line">
                <a:avLst/>
              </a:prstGeom>
              <a:noFill/>
              <a:ln w="25400">
                <a:solidFill>
                  <a:srgbClr val="000000"/>
                </a:solidFill>
                <a:round/>
                <a:headEnd/>
                <a:tailEnd/>
              </a:ln>
            </p:spPr>
            <p:txBody>
              <a:bodyPr/>
              <a:lstStyle/>
              <a:p>
                <a:endParaRPr lang="en-US"/>
              </a:p>
            </p:txBody>
          </p:sp>
          <p:sp>
            <p:nvSpPr>
              <p:cNvPr id="1279027" name="Line 51"/>
              <p:cNvSpPr>
                <a:spLocks noChangeShapeType="1"/>
              </p:cNvSpPr>
              <p:nvPr/>
            </p:nvSpPr>
            <p:spPr bwMode="auto">
              <a:xfrm>
                <a:off x="1060" y="3607"/>
                <a:ext cx="1" cy="51"/>
              </a:xfrm>
              <a:prstGeom prst="line">
                <a:avLst/>
              </a:prstGeom>
              <a:noFill/>
              <a:ln w="25400">
                <a:solidFill>
                  <a:srgbClr val="000000"/>
                </a:solidFill>
                <a:round/>
                <a:headEnd/>
                <a:tailEnd/>
              </a:ln>
            </p:spPr>
            <p:txBody>
              <a:bodyPr/>
              <a:lstStyle/>
              <a:p>
                <a:endParaRPr lang="en-US"/>
              </a:p>
            </p:txBody>
          </p:sp>
          <p:sp>
            <p:nvSpPr>
              <p:cNvPr id="1279028" name="Line 52"/>
              <p:cNvSpPr>
                <a:spLocks noChangeShapeType="1"/>
              </p:cNvSpPr>
              <p:nvPr/>
            </p:nvSpPr>
            <p:spPr bwMode="auto">
              <a:xfrm flipV="1">
                <a:off x="1060" y="1044"/>
                <a:ext cx="1" cy="51"/>
              </a:xfrm>
              <a:prstGeom prst="line">
                <a:avLst/>
              </a:prstGeom>
              <a:noFill/>
              <a:ln w="25400">
                <a:solidFill>
                  <a:srgbClr val="000000"/>
                </a:solidFill>
                <a:round/>
                <a:headEnd/>
                <a:tailEnd/>
              </a:ln>
            </p:spPr>
            <p:txBody>
              <a:bodyPr/>
              <a:lstStyle/>
              <a:p>
                <a:endParaRPr lang="en-US"/>
              </a:p>
            </p:txBody>
          </p:sp>
          <p:sp>
            <p:nvSpPr>
              <p:cNvPr id="1279029" name="Line 53"/>
              <p:cNvSpPr>
                <a:spLocks noChangeShapeType="1"/>
              </p:cNvSpPr>
              <p:nvPr/>
            </p:nvSpPr>
            <p:spPr bwMode="auto">
              <a:xfrm>
                <a:off x="1191" y="3607"/>
                <a:ext cx="0" cy="25"/>
              </a:xfrm>
              <a:prstGeom prst="line">
                <a:avLst/>
              </a:prstGeom>
              <a:noFill/>
              <a:ln w="25400">
                <a:solidFill>
                  <a:srgbClr val="000000"/>
                </a:solidFill>
                <a:round/>
                <a:headEnd/>
                <a:tailEnd/>
              </a:ln>
            </p:spPr>
            <p:txBody>
              <a:bodyPr/>
              <a:lstStyle/>
              <a:p>
                <a:endParaRPr lang="en-US"/>
              </a:p>
            </p:txBody>
          </p:sp>
          <p:sp>
            <p:nvSpPr>
              <p:cNvPr id="1279030" name="Line 54"/>
              <p:cNvSpPr>
                <a:spLocks noChangeShapeType="1"/>
              </p:cNvSpPr>
              <p:nvPr/>
            </p:nvSpPr>
            <p:spPr bwMode="auto">
              <a:xfrm flipV="1">
                <a:off x="1191" y="1068"/>
                <a:ext cx="0" cy="27"/>
              </a:xfrm>
              <a:prstGeom prst="line">
                <a:avLst/>
              </a:prstGeom>
              <a:noFill/>
              <a:ln w="25400">
                <a:solidFill>
                  <a:srgbClr val="000000"/>
                </a:solidFill>
                <a:round/>
                <a:headEnd/>
                <a:tailEnd/>
              </a:ln>
            </p:spPr>
            <p:txBody>
              <a:bodyPr/>
              <a:lstStyle/>
              <a:p>
                <a:endParaRPr lang="en-US"/>
              </a:p>
            </p:txBody>
          </p:sp>
          <p:sp>
            <p:nvSpPr>
              <p:cNvPr id="1279031" name="Line 55"/>
              <p:cNvSpPr>
                <a:spLocks noChangeShapeType="1"/>
              </p:cNvSpPr>
              <p:nvPr/>
            </p:nvSpPr>
            <p:spPr bwMode="auto">
              <a:xfrm>
                <a:off x="1309" y="3607"/>
                <a:ext cx="1" cy="25"/>
              </a:xfrm>
              <a:prstGeom prst="line">
                <a:avLst/>
              </a:prstGeom>
              <a:noFill/>
              <a:ln w="25400">
                <a:solidFill>
                  <a:srgbClr val="000000"/>
                </a:solidFill>
                <a:round/>
                <a:headEnd/>
                <a:tailEnd/>
              </a:ln>
            </p:spPr>
            <p:txBody>
              <a:bodyPr/>
              <a:lstStyle/>
              <a:p>
                <a:endParaRPr lang="en-US"/>
              </a:p>
            </p:txBody>
          </p:sp>
          <p:sp>
            <p:nvSpPr>
              <p:cNvPr id="1279032" name="Line 56"/>
              <p:cNvSpPr>
                <a:spLocks noChangeShapeType="1"/>
              </p:cNvSpPr>
              <p:nvPr/>
            </p:nvSpPr>
            <p:spPr bwMode="auto">
              <a:xfrm flipV="1">
                <a:off x="1309" y="1068"/>
                <a:ext cx="1" cy="27"/>
              </a:xfrm>
              <a:prstGeom prst="line">
                <a:avLst/>
              </a:prstGeom>
              <a:noFill/>
              <a:ln w="25400">
                <a:solidFill>
                  <a:srgbClr val="000000"/>
                </a:solidFill>
                <a:round/>
                <a:headEnd/>
                <a:tailEnd/>
              </a:ln>
            </p:spPr>
            <p:txBody>
              <a:bodyPr/>
              <a:lstStyle/>
              <a:p>
                <a:endParaRPr lang="en-US"/>
              </a:p>
            </p:txBody>
          </p:sp>
          <p:sp>
            <p:nvSpPr>
              <p:cNvPr id="1279033" name="Line 57"/>
              <p:cNvSpPr>
                <a:spLocks noChangeShapeType="1"/>
              </p:cNvSpPr>
              <p:nvPr/>
            </p:nvSpPr>
            <p:spPr bwMode="auto">
              <a:xfrm>
                <a:off x="1441" y="3607"/>
                <a:ext cx="1" cy="25"/>
              </a:xfrm>
              <a:prstGeom prst="line">
                <a:avLst/>
              </a:prstGeom>
              <a:noFill/>
              <a:ln w="25400">
                <a:solidFill>
                  <a:srgbClr val="000000"/>
                </a:solidFill>
                <a:round/>
                <a:headEnd/>
                <a:tailEnd/>
              </a:ln>
            </p:spPr>
            <p:txBody>
              <a:bodyPr/>
              <a:lstStyle/>
              <a:p>
                <a:endParaRPr lang="en-US"/>
              </a:p>
            </p:txBody>
          </p:sp>
          <p:sp>
            <p:nvSpPr>
              <p:cNvPr id="1279034" name="Line 58"/>
              <p:cNvSpPr>
                <a:spLocks noChangeShapeType="1"/>
              </p:cNvSpPr>
              <p:nvPr/>
            </p:nvSpPr>
            <p:spPr bwMode="auto">
              <a:xfrm flipV="1">
                <a:off x="1441" y="1068"/>
                <a:ext cx="1" cy="27"/>
              </a:xfrm>
              <a:prstGeom prst="line">
                <a:avLst/>
              </a:prstGeom>
              <a:noFill/>
              <a:ln w="25400">
                <a:solidFill>
                  <a:srgbClr val="000000"/>
                </a:solidFill>
                <a:round/>
                <a:headEnd/>
                <a:tailEnd/>
              </a:ln>
            </p:spPr>
            <p:txBody>
              <a:bodyPr/>
              <a:lstStyle/>
              <a:p>
                <a:endParaRPr lang="en-US"/>
              </a:p>
            </p:txBody>
          </p:sp>
          <p:sp>
            <p:nvSpPr>
              <p:cNvPr id="1279035" name="Line 59"/>
              <p:cNvSpPr>
                <a:spLocks noChangeShapeType="1"/>
              </p:cNvSpPr>
              <p:nvPr/>
            </p:nvSpPr>
            <p:spPr bwMode="auto">
              <a:xfrm>
                <a:off x="1560" y="3607"/>
                <a:ext cx="1" cy="25"/>
              </a:xfrm>
              <a:prstGeom prst="line">
                <a:avLst/>
              </a:prstGeom>
              <a:noFill/>
              <a:ln w="25400">
                <a:solidFill>
                  <a:srgbClr val="000000"/>
                </a:solidFill>
                <a:round/>
                <a:headEnd/>
                <a:tailEnd/>
              </a:ln>
            </p:spPr>
            <p:txBody>
              <a:bodyPr/>
              <a:lstStyle/>
              <a:p>
                <a:endParaRPr lang="en-US"/>
              </a:p>
            </p:txBody>
          </p:sp>
          <p:sp>
            <p:nvSpPr>
              <p:cNvPr id="1279036" name="Line 60"/>
              <p:cNvSpPr>
                <a:spLocks noChangeShapeType="1"/>
              </p:cNvSpPr>
              <p:nvPr/>
            </p:nvSpPr>
            <p:spPr bwMode="auto">
              <a:xfrm flipV="1">
                <a:off x="1560" y="1068"/>
                <a:ext cx="1" cy="27"/>
              </a:xfrm>
              <a:prstGeom prst="line">
                <a:avLst/>
              </a:prstGeom>
              <a:noFill/>
              <a:ln w="25400">
                <a:solidFill>
                  <a:srgbClr val="000000"/>
                </a:solidFill>
                <a:round/>
                <a:headEnd/>
                <a:tailEnd/>
              </a:ln>
            </p:spPr>
            <p:txBody>
              <a:bodyPr/>
              <a:lstStyle/>
              <a:p>
                <a:endParaRPr lang="en-US"/>
              </a:p>
            </p:txBody>
          </p:sp>
          <p:sp>
            <p:nvSpPr>
              <p:cNvPr id="1279037" name="Rectangle 61"/>
              <p:cNvSpPr>
                <a:spLocks noChangeArrowheads="1"/>
              </p:cNvSpPr>
              <p:nvPr/>
            </p:nvSpPr>
            <p:spPr bwMode="auto">
              <a:xfrm>
                <a:off x="900" y="3723"/>
                <a:ext cx="32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1500</a:t>
                </a:r>
                <a:endParaRPr kumimoji="0" lang="en-US" sz="1800"/>
              </a:p>
            </p:txBody>
          </p:sp>
          <p:sp>
            <p:nvSpPr>
              <p:cNvPr id="1279038" name="Line 62"/>
              <p:cNvSpPr>
                <a:spLocks noChangeShapeType="1"/>
              </p:cNvSpPr>
              <p:nvPr/>
            </p:nvSpPr>
            <p:spPr bwMode="auto">
              <a:xfrm>
                <a:off x="1692" y="3607"/>
                <a:ext cx="1" cy="51"/>
              </a:xfrm>
              <a:prstGeom prst="line">
                <a:avLst/>
              </a:prstGeom>
              <a:noFill/>
              <a:ln w="25400">
                <a:solidFill>
                  <a:srgbClr val="000000"/>
                </a:solidFill>
                <a:round/>
                <a:headEnd/>
                <a:tailEnd/>
              </a:ln>
            </p:spPr>
            <p:txBody>
              <a:bodyPr/>
              <a:lstStyle/>
              <a:p>
                <a:endParaRPr lang="en-US"/>
              </a:p>
            </p:txBody>
          </p:sp>
          <p:sp>
            <p:nvSpPr>
              <p:cNvPr id="1279039" name="Line 63"/>
              <p:cNvSpPr>
                <a:spLocks noChangeShapeType="1"/>
              </p:cNvSpPr>
              <p:nvPr/>
            </p:nvSpPr>
            <p:spPr bwMode="auto">
              <a:xfrm flipV="1">
                <a:off x="1692" y="1044"/>
                <a:ext cx="1" cy="51"/>
              </a:xfrm>
              <a:prstGeom prst="line">
                <a:avLst/>
              </a:prstGeom>
              <a:noFill/>
              <a:ln w="25400">
                <a:solidFill>
                  <a:srgbClr val="000000"/>
                </a:solidFill>
                <a:round/>
                <a:headEnd/>
                <a:tailEnd/>
              </a:ln>
            </p:spPr>
            <p:txBody>
              <a:bodyPr/>
              <a:lstStyle/>
              <a:p>
                <a:endParaRPr lang="en-US"/>
              </a:p>
            </p:txBody>
          </p:sp>
          <p:sp>
            <p:nvSpPr>
              <p:cNvPr id="1279040" name="Line 64"/>
              <p:cNvSpPr>
                <a:spLocks noChangeShapeType="1"/>
              </p:cNvSpPr>
              <p:nvPr/>
            </p:nvSpPr>
            <p:spPr bwMode="auto">
              <a:xfrm>
                <a:off x="1823" y="3607"/>
                <a:ext cx="1" cy="25"/>
              </a:xfrm>
              <a:prstGeom prst="line">
                <a:avLst/>
              </a:prstGeom>
              <a:noFill/>
              <a:ln w="25400">
                <a:solidFill>
                  <a:srgbClr val="000000"/>
                </a:solidFill>
                <a:round/>
                <a:headEnd/>
                <a:tailEnd/>
              </a:ln>
            </p:spPr>
            <p:txBody>
              <a:bodyPr/>
              <a:lstStyle/>
              <a:p>
                <a:endParaRPr lang="en-US"/>
              </a:p>
            </p:txBody>
          </p:sp>
          <p:sp>
            <p:nvSpPr>
              <p:cNvPr id="1279041" name="Line 65"/>
              <p:cNvSpPr>
                <a:spLocks noChangeShapeType="1"/>
              </p:cNvSpPr>
              <p:nvPr/>
            </p:nvSpPr>
            <p:spPr bwMode="auto">
              <a:xfrm flipV="1">
                <a:off x="1823" y="1068"/>
                <a:ext cx="1" cy="27"/>
              </a:xfrm>
              <a:prstGeom prst="line">
                <a:avLst/>
              </a:prstGeom>
              <a:noFill/>
              <a:ln w="25400">
                <a:solidFill>
                  <a:srgbClr val="000000"/>
                </a:solidFill>
                <a:round/>
                <a:headEnd/>
                <a:tailEnd/>
              </a:ln>
            </p:spPr>
            <p:txBody>
              <a:bodyPr/>
              <a:lstStyle/>
              <a:p>
                <a:endParaRPr lang="en-US"/>
              </a:p>
            </p:txBody>
          </p:sp>
          <p:sp>
            <p:nvSpPr>
              <p:cNvPr id="1279042" name="Line 66"/>
              <p:cNvSpPr>
                <a:spLocks noChangeShapeType="1"/>
              </p:cNvSpPr>
              <p:nvPr/>
            </p:nvSpPr>
            <p:spPr bwMode="auto">
              <a:xfrm>
                <a:off x="1942" y="3607"/>
                <a:ext cx="1" cy="25"/>
              </a:xfrm>
              <a:prstGeom prst="line">
                <a:avLst/>
              </a:prstGeom>
              <a:noFill/>
              <a:ln w="25400">
                <a:solidFill>
                  <a:srgbClr val="000000"/>
                </a:solidFill>
                <a:round/>
                <a:headEnd/>
                <a:tailEnd/>
              </a:ln>
            </p:spPr>
            <p:txBody>
              <a:bodyPr/>
              <a:lstStyle/>
              <a:p>
                <a:endParaRPr lang="en-US"/>
              </a:p>
            </p:txBody>
          </p:sp>
          <p:sp>
            <p:nvSpPr>
              <p:cNvPr id="1279043" name="Line 67"/>
              <p:cNvSpPr>
                <a:spLocks noChangeShapeType="1"/>
              </p:cNvSpPr>
              <p:nvPr/>
            </p:nvSpPr>
            <p:spPr bwMode="auto">
              <a:xfrm flipV="1">
                <a:off x="1942" y="1068"/>
                <a:ext cx="1" cy="27"/>
              </a:xfrm>
              <a:prstGeom prst="line">
                <a:avLst/>
              </a:prstGeom>
              <a:noFill/>
              <a:ln w="25400">
                <a:solidFill>
                  <a:srgbClr val="000000"/>
                </a:solidFill>
                <a:round/>
                <a:headEnd/>
                <a:tailEnd/>
              </a:ln>
            </p:spPr>
            <p:txBody>
              <a:bodyPr/>
              <a:lstStyle/>
              <a:p>
                <a:endParaRPr lang="en-US"/>
              </a:p>
            </p:txBody>
          </p:sp>
          <p:sp>
            <p:nvSpPr>
              <p:cNvPr id="1279044" name="Line 68"/>
              <p:cNvSpPr>
                <a:spLocks noChangeShapeType="1"/>
              </p:cNvSpPr>
              <p:nvPr/>
            </p:nvSpPr>
            <p:spPr bwMode="auto">
              <a:xfrm>
                <a:off x="2074" y="3607"/>
                <a:ext cx="1" cy="25"/>
              </a:xfrm>
              <a:prstGeom prst="line">
                <a:avLst/>
              </a:prstGeom>
              <a:noFill/>
              <a:ln w="25400">
                <a:solidFill>
                  <a:srgbClr val="000000"/>
                </a:solidFill>
                <a:round/>
                <a:headEnd/>
                <a:tailEnd/>
              </a:ln>
            </p:spPr>
            <p:txBody>
              <a:bodyPr/>
              <a:lstStyle/>
              <a:p>
                <a:endParaRPr lang="en-US"/>
              </a:p>
            </p:txBody>
          </p:sp>
          <p:sp>
            <p:nvSpPr>
              <p:cNvPr id="1279045" name="Line 69"/>
              <p:cNvSpPr>
                <a:spLocks noChangeShapeType="1"/>
              </p:cNvSpPr>
              <p:nvPr/>
            </p:nvSpPr>
            <p:spPr bwMode="auto">
              <a:xfrm flipV="1">
                <a:off x="2074" y="1068"/>
                <a:ext cx="1" cy="27"/>
              </a:xfrm>
              <a:prstGeom prst="line">
                <a:avLst/>
              </a:prstGeom>
              <a:noFill/>
              <a:ln w="25400">
                <a:solidFill>
                  <a:srgbClr val="000000"/>
                </a:solidFill>
                <a:round/>
                <a:headEnd/>
                <a:tailEnd/>
              </a:ln>
            </p:spPr>
            <p:txBody>
              <a:bodyPr/>
              <a:lstStyle/>
              <a:p>
                <a:endParaRPr lang="en-US"/>
              </a:p>
            </p:txBody>
          </p:sp>
          <p:sp>
            <p:nvSpPr>
              <p:cNvPr id="1279046" name="Line 70"/>
              <p:cNvSpPr>
                <a:spLocks noChangeShapeType="1"/>
              </p:cNvSpPr>
              <p:nvPr/>
            </p:nvSpPr>
            <p:spPr bwMode="auto">
              <a:xfrm>
                <a:off x="2193" y="3607"/>
                <a:ext cx="1" cy="25"/>
              </a:xfrm>
              <a:prstGeom prst="line">
                <a:avLst/>
              </a:prstGeom>
              <a:noFill/>
              <a:ln w="25400">
                <a:solidFill>
                  <a:srgbClr val="000000"/>
                </a:solidFill>
                <a:round/>
                <a:headEnd/>
                <a:tailEnd/>
              </a:ln>
            </p:spPr>
            <p:txBody>
              <a:bodyPr/>
              <a:lstStyle/>
              <a:p>
                <a:endParaRPr lang="en-US"/>
              </a:p>
            </p:txBody>
          </p:sp>
          <p:sp>
            <p:nvSpPr>
              <p:cNvPr id="1279047" name="Line 71"/>
              <p:cNvSpPr>
                <a:spLocks noChangeShapeType="1"/>
              </p:cNvSpPr>
              <p:nvPr/>
            </p:nvSpPr>
            <p:spPr bwMode="auto">
              <a:xfrm flipV="1">
                <a:off x="2193" y="1068"/>
                <a:ext cx="1" cy="27"/>
              </a:xfrm>
              <a:prstGeom prst="line">
                <a:avLst/>
              </a:prstGeom>
              <a:noFill/>
              <a:ln w="25400">
                <a:solidFill>
                  <a:srgbClr val="000000"/>
                </a:solidFill>
                <a:round/>
                <a:headEnd/>
                <a:tailEnd/>
              </a:ln>
            </p:spPr>
            <p:txBody>
              <a:bodyPr/>
              <a:lstStyle/>
              <a:p>
                <a:endParaRPr lang="en-US"/>
              </a:p>
            </p:txBody>
          </p:sp>
          <p:sp>
            <p:nvSpPr>
              <p:cNvPr id="1279048" name="Rectangle 72"/>
              <p:cNvSpPr>
                <a:spLocks noChangeArrowheads="1"/>
              </p:cNvSpPr>
              <p:nvPr/>
            </p:nvSpPr>
            <p:spPr bwMode="auto">
              <a:xfrm>
                <a:off x="1533" y="3723"/>
                <a:ext cx="32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2000</a:t>
                </a:r>
                <a:endParaRPr kumimoji="0" lang="en-US" sz="1800"/>
              </a:p>
            </p:txBody>
          </p:sp>
          <p:sp>
            <p:nvSpPr>
              <p:cNvPr id="1279049" name="Line 73"/>
              <p:cNvSpPr>
                <a:spLocks noChangeShapeType="1"/>
              </p:cNvSpPr>
              <p:nvPr/>
            </p:nvSpPr>
            <p:spPr bwMode="auto">
              <a:xfrm>
                <a:off x="2324" y="3607"/>
                <a:ext cx="0" cy="51"/>
              </a:xfrm>
              <a:prstGeom prst="line">
                <a:avLst/>
              </a:prstGeom>
              <a:noFill/>
              <a:ln w="25400">
                <a:solidFill>
                  <a:srgbClr val="000000"/>
                </a:solidFill>
                <a:round/>
                <a:headEnd/>
                <a:tailEnd/>
              </a:ln>
            </p:spPr>
            <p:txBody>
              <a:bodyPr/>
              <a:lstStyle/>
              <a:p>
                <a:endParaRPr lang="en-US"/>
              </a:p>
            </p:txBody>
          </p:sp>
          <p:sp>
            <p:nvSpPr>
              <p:cNvPr id="1279050" name="Line 74"/>
              <p:cNvSpPr>
                <a:spLocks noChangeShapeType="1"/>
              </p:cNvSpPr>
              <p:nvPr/>
            </p:nvSpPr>
            <p:spPr bwMode="auto">
              <a:xfrm flipV="1">
                <a:off x="2324" y="1044"/>
                <a:ext cx="0" cy="51"/>
              </a:xfrm>
              <a:prstGeom prst="line">
                <a:avLst/>
              </a:prstGeom>
              <a:noFill/>
              <a:ln w="25400">
                <a:solidFill>
                  <a:srgbClr val="000000"/>
                </a:solidFill>
                <a:round/>
                <a:headEnd/>
                <a:tailEnd/>
              </a:ln>
            </p:spPr>
            <p:txBody>
              <a:bodyPr/>
              <a:lstStyle/>
              <a:p>
                <a:endParaRPr lang="en-US"/>
              </a:p>
            </p:txBody>
          </p:sp>
          <p:sp>
            <p:nvSpPr>
              <p:cNvPr id="1279051" name="Line 75"/>
              <p:cNvSpPr>
                <a:spLocks noChangeShapeType="1"/>
              </p:cNvSpPr>
              <p:nvPr/>
            </p:nvSpPr>
            <p:spPr bwMode="auto">
              <a:xfrm>
                <a:off x="2456" y="3607"/>
                <a:ext cx="1" cy="25"/>
              </a:xfrm>
              <a:prstGeom prst="line">
                <a:avLst/>
              </a:prstGeom>
              <a:noFill/>
              <a:ln w="25400">
                <a:solidFill>
                  <a:srgbClr val="000000"/>
                </a:solidFill>
                <a:round/>
                <a:headEnd/>
                <a:tailEnd/>
              </a:ln>
            </p:spPr>
            <p:txBody>
              <a:bodyPr/>
              <a:lstStyle/>
              <a:p>
                <a:endParaRPr lang="en-US"/>
              </a:p>
            </p:txBody>
          </p:sp>
          <p:sp>
            <p:nvSpPr>
              <p:cNvPr id="1279052" name="Line 76"/>
              <p:cNvSpPr>
                <a:spLocks noChangeShapeType="1"/>
              </p:cNvSpPr>
              <p:nvPr/>
            </p:nvSpPr>
            <p:spPr bwMode="auto">
              <a:xfrm flipV="1">
                <a:off x="2456" y="1068"/>
                <a:ext cx="1" cy="27"/>
              </a:xfrm>
              <a:prstGeom prst="line">
                <a:avLst/>
              </a:prstGeom>
              <a:noFill/>
              <a:ln w="25400">
                <a:solidFill>
                  <a:srgbClr val="000000"/>
                </a:solidFill>
                <a:round/>
                <a:headEnd/>
                <a:tailEnd/>
              </a:ln>
            </p:spPr>
            <p:txBody>
              <a:bodyPr/>
              <a:lstStyle/>
              <a:p>
                <a:endParaRPr lang="en-US"/>
              </a:p>
            </p:txBody>
          </p:sp>
          <p:sp>
            <p:nvSpPr>
              <p:cNvPr id="1279053" name="Line 77"/>
              <p:cNvSpPr>
                <a:spLocks noChangeShapeType="1"/>
              </p:cNvSpPr>
              <p:nvPr/>
            </p:nvSpPr>
            <p:spPr bwMode="auto">
              <a:xfrm>
                <a:off x="2575" y="3607"/>
                <a:ext cx="1" cy="25"/>
              </a:xfrm>
              <a:prstGeom prst="line">
                <a:avLst/>
              </a:prstGeom>
              <a:noFill/>
              <a:ln w="25400">
                <a:solidFill>
                  <a:srgbClr val="000000"/>
                </a:solidFill>
                <a:round/>
                <a:headEnd/>
                <a:tailEnd/>
              </a:ln>
            </p:spPr>
            <p:txBody>
              <a:bodyPr/>
              <a:lstStyle/>
              <a:p>
                <a:endParaRPr lang="en-US"/>
              </a:p>
            </p:txBody>
          </p:sp>
          <p:sp>
            <p:nvSpPr>
              <p:cNvPr id="1279054" name="Line 78"/>
              <p:cNvSpPr>
                <a:spLocks noChangeShapeType="1"/>
              </p:cNvSpPr>
              <p:nvPr/>
            </p:nvSpPr>
            <p:spPr bwMode="auto">
              <a:xfrm flipV="1">
                <a:off x="2575" y="1068"/>
                <a:ext cx="1" cy="27"/>
              </a:xfrm>
              <a:prstGeom prst="line">
                <a:avLst/>
              </a:prstGeom>
              <a:noFill/>
              <a:ln w="25400">
                <a:solidFill>
                  <a:srgbClr val="000000"/>
                </a:solidFill>
                <a:round/>
                <a:headEnd/>
                <a:tailEnd/>
              </a:ln>
            </p:spPr>
            <p:txBody>
              <a:bodyPr/>
              <a:lstStyle/>
              <a:p>
                <a:endParaRPr lang="en-US"/>
              </a:p>
            </p:txBody>
          </p:sp>
          <p:sp>
            <p:nvSpPr>
              <p:cNvPr id="1279055" name="Line 79"/>
              <p:cNvSpPr>
                <a:spLocks noChangeShapeType="1"/>
              </p:cNvSpPr>
              <p:nvPr/>
            </p:nvSpPr>
            <p:spPr bwMode="auto">
              <a:xfrm>
                <a:off x="2706" y="3607"/>
                <a:ext cx="1" cy="25"/>
              </a:xfrm>
              <a:prstGeom prst="line">
                <a:avLst/>
              </a:prstGeom>
              <a:noFill/>
              <a:ln w="25400">
                <a:solidFill>
                  <a:srgbClr val="000000"/>
                </a:solidFill>
                <a:round/>
                <a:headEnd/>
                <a:tailEnd/>
              </a:ln>
            </p:spPr>
            <p:txBody>
              <a:bodyPr/>
              <a:lstStyle/>
              <a:p>
                <a:endParaRPr lang="en-US"/>
              </a:p>
            </p:txBody>
          </p:sp>
          <p:sp>
            <p:nvSpPr>
              <p:cNvPr id="1279056" name="Line 80"/>
              <p:cNvSpPr>
                <a:spLocks noChangeShapeType="1"/>
              </p:cNvSpPr>
              <p:nvPr/>
            </p:nvSpPr>
            <p:spPr bwMode="auto">
              <a:xfrm flipV="1">
                <a:off x="2706" y="1068"/>
                <a:ext cx="1" cy="27"/>
              </a:xfrm>
              <a:prstGeom prst="line">
                <a:avLst/>
              </a:prstGeom>
              <a:noFill/>
              <a:ln w="25400">
                <a:solidFill>
                  <a:srgbClr val="000000"/>
                </a:solidFill>
                <a:round/>
                <a:headEnd/>
                <a:tailEnd/>
              </a:ln>
            </p:spPr>
            <p:txBody>
              <a:bodyPr/>
              <a:lstStyle/>
              <a:p>
                <a:endParaRPr lang="en-US"/>
              </a:p>
            </p:txBody>
          </p:sp>
          <p:sp>
            <p:nvSpPr>
              <p:cNvPr id="1279057" name="Line 81"/>
              <p:cNvSpPr>
                <a:spLocks noChangeShapeType="1"/>
              </p:cNvSpPr>
              <p:nvPr/>
            </p:nvSpPr>
            <p:spPr bwMode="auto">
              <a:xfrm>
                <a:off x="2826" y="3607"/>
                <a:ext cx="0" cy="25"/>
              </a:xfrm>
              <a:prstGeom prst="line">
                <a:avLst/>
              </a:prstGeom>
              <a:noFill/>
              <a:ln w="25400">
                <a:solidFill>
                  <a:srgbClr val="000000"/>
                </a:solidFill>
                <a:round/>
                <a:headEnd/>
                <a:tailEnd/>
              </a:ln>
            </p:spPr>
            <p:txBody>
              <a:bodyPr/>
              <a:lstStyle/>
              <a:p>
                <a:endParaRPr lang="en-US"/>
              </a:p>
            </p:txBody>
          </p:sp>
          <p:sp>
            <p:nvSpPr>
              <p:cNvPr id="1279058" name="Line 82"/>
              <p:cNvSpPr>
                <a:spLocks noChangeShapeType="1"/>
              </p:cNvSpPr>
              <p:nvPr/>
            </p:nvSpPr>
            <p:spPr bwMode="auto">
              <a:xfrm flipV="1">
                <a:off x="2826" y="1068"/>
                <a:ext cx="0" cy="27"/>
              </a:xfrm>
              <a:prstGeom prst="line">
                <a:avLst/>
              </a:prstGeom>
              <a:noFill/>
              <a:ln w="25400">
                <a:solidFill>
                  <a:srgbClr val="000000"/>
                </a:solidFill>
                <a:round/>
                <a:headEnd/>
                <a:tailEnd/>
              </a:ln>
            </p:spPr>
            <p:txBody>
              <a:bodyPr/>
              <a:lstStyle/>
              <a:p>
                <a:endParaRPr lang="en-US"/>
              </a:p>
            </p:txBody>
          </p:sp>
          <p:sp>
            <p:nvSpPr>
              <p:cNvPr id="1279059" name="Rectangle 83"/>
              <p:cNvSpPr>
                <a:spLocks noChangeArrowheads="1"/>
              </p:cNvSpPr>
              <p:nvPr/>
            </p:nvSpPr>
            <p:spPr bwMode="auto">
              <a:xfrm>
                <a:off x="2166" y="3723"/>
                <a:ext cx="32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2500</a:t>
                </a:r>
                <a:endParaRPr kumimoji="0" lang="en-US" sz="1800"/>
              </a:p>
            </p:txBody>
          </p:sp>
          <p:sp>
            <p:nvSpPr>
              <p:cNvPr id="1279060" name="Line 84"/>
              <p:cNvSpPr>
                <a:spLocks noChangeShapeType="1"/>
              </p:cNvSpPr>
              <p:nvPr/>
            </p:nvSpPr>
            <p:spPr bwMode="auto">
              <a:xfrm>
                <a:off x="2957" y="3607"/>
                <a:ext cx="1" cy="51"/>
              </a:xfrm>
              <a:prstGeom prst="line">
                <a:avLst/>
              </a:prstGeom>
              <a:noFill/>
              <a:ln w="25400">
                <a:solidFill>
                  <a:srgbClr val="000000"/>
                </a:solidFill>
                <a:round/>
                <a:headEnd/>
                <a:tailEnd/>
              </a:ln>
            </p:spPr>
            <p:txBody>
              <a:bodyPr/>
              <a:lstStyle/>
              <a:p>
                <a:endParaRPr lang="en-US"/>
              </a:p>
            </p:txBody>
          </p:sp>
          <p:sp>
            <p:nvSpPr>
              <p:cNvPr id="1279061" name="Line 85"/>
              <p:cNvSpPr>
                <a:spLocks noChangeShapeType="1"/>
              </p:cNvSpPr>
              <p:nvPr/>
            </p:nvSpPr>
            <p:spPr bwMode="auto">
              <a:xfrm flipV="1">
                <a:off x="2957" y="1044"/>
                <a:ext cx="1" cy="51"/>
              </a:xfrm>
              <a:prstGeom prst="line">
                <a:avLst/>
              </a:prstGeom>
              <a:noFill/>
              <a:ln w="25400">
                <a:solidFill>
                  <a:srgbClr val="000000"/>
                </a:solidFill>
                <a:round/>
                <a:headEnd/>
                <a:tailEnd/>
              </a:ln>
            </p:spPr>
            <p:txBody>
              <a:bodyPr/>
              <a:lstStyle/>
              <a:p>
                <a:endParaRPr lang="en-US"/>
              </a:p>
            </p:txBody>
          </p:sp>
          <p:sp>
            <p:nvSpPr>
              <p:cNvPr id="1279062" name="Line 86"/>
              <p:cNvSpPr>
                <a:spLocks noChangeShapeType="1"/>
              </p:cNvSpPr>
              <p:nvPr/>
            </p:nvSpPr>
            <p:spPr bwMode="auto">
              <a:xfrm>
                <a:off x="3089" y="3607"/>
                <a:ext cx="0" cy="25"/>
              </a:xfrm>
              <a:prstGeom prst="line">
                <a:avLst/>
              </a:prstGeom>
              <a:noFill/>
              <a:ln w="25400">
                <a:solidFill>
                  <a:srgbClr val="000000"/>
                </a:solidFill>
                <a:round/>
                <a:headEnd/>
                <a:tailEnd/>
              </a:ln>
            </p:spPr>
            <p:txBody>
              <a:bodyPr/>
              <a:lstStyle/>
              <a:p>
                <a:endParaRPr lang="en-US"/>
              </a:p>
            </p:txBody>
          </p:sp>
          <p:sp>
            <p:nvSpPr>
              <p:cNvPr id="1279063" name="Line 87"/>
              <p:cNvSpPr>
                <a:spLocks noChangeShapeType="1"/>
              </p:cNvSpPr>
              <p:nvPr/>
            </p:nvSpPr>
            <p:spPr bwMode="auto">
              <a:xfrm flipV="1">
                <a:off x="3089" y="1068"/>
                <a:ext cx="0" cy="27"/>
              </a:xfrm>
              <a:prstGeom prst="line">
                <a:avLst/>
              </a:prstGeom>
              <a:noFill/>
              <a:ln w="25400">
                <a:solidFill>
                  <a:srgbClr val="000000"/>
                </a:solidFill>
                <a:round/>
                <a:headEnd/>
                <a:tailEnd/>
              </a:ln>
            </p:spPr>
            <p:txBody>
              <a:bodyPr/>
              <a:lstStyle/>
              <a:p>
                <a:endParaRPr lang="en-US"/>
              </a:p>
            </p:txBody>
          </p:sp>
          <p:sp>
            <p:nvSpPr>
              <p:cNvPr id="1279064" name="Line 88"/>
              <p:cNvSpPr>
                <a:spLocks noChangeShapeType="1"/>
              </p:cNvSpPr>
              <p:nvPr/>
            </p:nvSpPr>
            <p:spPr bwMode="auto">
              <a:xfrm>
                <a:off x="3208" y="3607"/>
                <a:ext cx="1" cy="25"/>
              </a:xfrm>
              <a:prstGeom prst="line">
                <a:avLst/>
              </a:prstGeom>
              <a:noFill/>
              <a:ln w="25400">
                <a:solidFill>
                  <a:srgbClr val="000000"/>
                </a:solidFill>
                <a:round/>
                <a:headEnd/>
                <a:tailEnd/>
              </a:ln>
            </p:spPr>
            <p:txBody>
              <a:bodyPr/>
              <a:lstStyle/>
              <a:p>
                <a:endParaRPr lang="en-US"/>
              </a:p>
            </p:txBody>
          </p:sp>
          <p:sp>
            <p:nvSpPr>
              <p:cNvPr id="1279065" name="Line 89"/>
              <p:cNvSpPr>
                <a:spLocks noChangeShapeType="1"/>
              </p:cNvSpPr>
              <p:nvPr/>
            </p:nvSpPr>
            <p:spPr bwMode="auto">
              <a:xfrm flipV="1">
                <a:off x="3208" y="1068"/>
                <a:ext cx="1" cy="27"/>
              </a:xfrm>
              <a:prstGeom prst="line">
                <a:avLst/>
              </a:prstGeom>
              <a:noFill/>
              <a:ln w="25400">
                <a:solidFill>
                  <a:srgbClr val="000000"/>
                </a:solidFill>
                <a:round/>
                <a:headEnd/>
                <a:tailEnd/>
              </a:ln>
            </p:spPr>
            <p:txBody>
              <a:bodyPr/>
              <a:lstStyle/>
              <a:p>
                <a:endParaRPr lang="en-US"/>
              </a:p>
            </p:txBody>
          </p:sp>
          <p:sp>
            <p:nvSpPr>
              <p:cNvPr id="1279066" name="Line 90"/>
              <p:cNvSpPr>
                <a:spLocks noChangeShapeType="1"/>
              </p:cNvSpPr>
              <p:nvPr/>
            </p:nvSpPr>
            <p:spPr bwMode="auto">
              <a:xfrm>
                <a:off x="3339" y="3607"/>
                <a:ext cx="1" cy="25"/>
              </a:xfrm>
              <a:prstGeom prst="line">
                <a:avLst/>
              </a:prstGeom>
              <a:noFill/>
              <a:ln w="25400">
                <a:solidFill>
                  <a:srgbClr val="000000"/>
                </a:solidFill>
                <a:round/>
                <a:headEnd/>
                <a:tailEnd/>
              </a:ln>
            </p:spPr>
            <p:txBody>
              <a:bodyPr/>
              <a:lstStyle/>
              <a:p>
                <a:endParaRPr lang="en-US"/>
              </a:p>
            </p:txBody>
          </p:sp>
          <p:sp>
            <p:nvSpPr>
              <p:cNvPr id="1279067" name="Line 91"/>
              <p:cNvSpPr>
                <a:spLocks noChangeShapeType="1"/>
              </p:cNvSpPr>
              <p:nvPr/>
            </p:nvSpPr>
            <p:spPr bwMode="auto">
              <a:xfrm flipV="1">
                <a:off x="3339" y="1068"/>
                <a:ext cx="1" cy="27"/>
              </a:xfrm>
              <a:prstGeom prst="line">
                <a:avLst/>
              </a:prstGeom>
              <a:noFill/>
              <a:ln w="25400">
                <a:solidFill>
                  <a:srgbClr val="000000"/>
                </a:solidFill>
                <a:round/>
                <a:headEnd/>
                <a:tailEnd/>
              </a:ln>
            </p:spPr>
            <p:txBody>
              <a:bodyPr/>
              <a:lstStyle/>
              <a:p>
                <a:endParaRPr lang="en-US"/>
              </a:p>
            </p:txBody>
          </p:sp>
          <p:sp>
            <p:nvSpPr>
              <p:cNvPr id="1279068" name="Line 92"/>
              <p:cNvSpPr>
                <a:spLocks noChangeShapeType="1"/>
              </p:cNvSpPr>
              <p:nvPr/>
            </p:nvSpPr>
            <p:spPr bwMode="auto">
              <a:xfrm>
                <a:off x="3457" y="3607"/>
                <a:ext cx="1" cy="25"/>
              </a:xfrm>
              <a:prstGeom prst="line">
                <a:avLst/>
              </a:prstGeom>
              <a:noFill/>
              <a:ln w="25400">
                <a:solidFill>
                  <a:srgbClr val="000000"/>
                </a:solidFill>
                <a:round/>
                <a:headEnd/>
                <a:tailEnd/>
              </a:ln>
            </p:spPr>
            <p:txBody>
              <a:bodyPr/>
              <a:lstStyle/>
              <a:p>
                <a:endParaRPr lang="en-US"/>
              </a:p>
            </p:txBody>
          </p:sp>
          <p:sp>
            <p:nvSpPr>
              <p:cNvPr id="1279069" name="Line 93"/>
              <p:cNvSpPr>
                <a:spLocks noChangeShapeType="1"/>
              </p:cNvSpPr>
              <p:nvPr/>
            </p:nvSpPr>
            <p:spPr bwMode="auto">
              <a:xfrm flipV="1">
                <a:off x="3457" y="1068"/>
                <a:ext cx="1" cy="27"/>
              </a:xfrm>
              <a:prstGeom prst="line">
                <a:avLst/>
              </a:prstGeom>
              <a:noFill/>
              <a:ln w="25400">
                <a:solidFill>
                  <a:srgbClr val="000000"/>
                </a:solidFill>
                <a:round/>
                <a:headEnd/>
                <a:tailEnd/>
              </a:ln>
            </p:spPr>
            <p:txBody>
              <a:bodyPr/>
              <a:lstStyle/>
              <a:p>
                <a:endParaRPr lang="en-US"/>
              </a:p>
            </p:txBody>
          </p:sp>
          <p:sp>
            <p:nvSpPr>
              <p:cNvPr id="1279070" name="Rectangle 94"/>
              <p:cNvSpPr>
                <a:spLocks noChangeArrowheads="1"/>
              </p:cNvSpPr>
              <p:nvPr/>
            </p:nvSpPr>
            <p:spPr bwMode="auto">
              <a:xfrm>
                <a:off x="2799" y="3723"/>
                <a:ext cx="32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3000</a:t>
                </a:r>
                <a:endParaRPr kumimoji="0" lang="en-US" sz="1800"/>
              </a:p>
            </p:txBody>
          </p:sp>
          <p:sp>
            <p:nvSpPr>
              <p:cNvPr id="1279071" name="Line 95"/>
              <p:cNvSpPr>
                <a:spLocks noChangeShapeType="1"/>
              </p:cNvSpPr>
              <p:nvPr/>
            </p:nvSpPr>
            <p:spPr bwMode="auto">
              <a:xfrm>
                <a:off x="3589" y="3607"/>
                <a:ext cx="1" cy="51"/>
              </a:xfrm>
              <a:prstGeom prst="line">
                <a:avLst/>
              </a:prstGeom>
              <a:noFill/>
              <a:ln w="25400">
                <a:solidFill>
                  <a:srgbClr val="000000"/>
                </a:solidFill>
                <a:round/>
                <a:headEnd/>
                <a:tailEnd/>
              </a:ln>
            </p:spPr>
            <p:txBody>
              <a:bodyPr/>
              <a:lstStyle/>
              <a:p>
                <a:endParaRPr lang="en-US"/>
              </a:p>
            </p:txBody>
          </p:sp>
          <p:sp>
            <p:nvSpPr>
              <p:cNvPr id="1279072" name="Line 96"/>
              <p:cNvSpPr>
                <a:spLocks noChangeShapeType="1"/>
              </p:cNvSpPr>
              <p:nvPr/>
            </p:nvSpPr>
            <p:spPr bwMode="auto">
              <a:xfrm flipV="1">
                <a:off x="3589" y="1044"/>
                <a:ext cx="1" cy="51"/>
              </a:xfrm>
              <a:prstGeom prst="line">
                <a:avLst/>
              </a:prstGeom>
              <a:noFill/>
              <a:ln w="25400">
                <a:solidFill>
                  <a:srgbClr val="000000"/>
                </a:solidFill>
                <a:round/>
                <a:headEnd/>
                <a:tailEnd/>
              </a:ln>
            </p:spPr>
            <p:txBody>
              <a:bodyPr/>
              <a:lstStyle/>
              <a:p>
                <a:endParaRPr lang="en-US"/>
              </a:p>
            </p:txBody>
          </p:sp>
          <p:sp>
            <p:nvSpPr>
              <p:cNvPr id="1279073" name="Line 97"/>
              <p:cNvSpPr>
                <a:spLocks noChangeShapeType="1"/>
              </p:cNvSpPr>
              <p:nvPr/>
            </p:nvSpPr>
            <p:spPr bwMode="auto">
              <a:xfrm>
                <a:off x="3722" y="3607"/>
                <a:ext cx="1" cy="25"/>
              </a:xfrm>
              <a:prstGeom prst="line">
                <a:avLst/>
              </a:prstGeom>
              <a:noFill/>
              <a:ln w="25400">
                <a:solidFill>
                  <a:srgbClr val="000000"/>
                </a:solidFill>
                <a:round/>
                <a:headEnd/>
                <a:tailEnd/>
              </a:ln>
            </p:spPr>
            <p:txBody>
              <a:bodyPr/>
              <a:lstStyle/>
              <a:p>
                <a:endParaRPr lang="en-US"/>
              </a:p>
            </p:txBody>
          </p:sp>
          <p:sp>
            <p:nvSpPr>
              <p:cNvPr id="1279074" name="Line 98"/>
              <p:cNvSpPr>
                <a:spLocks noChangeShapeType="1"/>
              </p:cNvSpPr>
              <p:nvPr/>
            </p:nvSpPr>
            <p:spPr bwMode="auto">
              <a:xfrm flipV="1">
                <a:off x="3722" y="1068"/>
                <a:ext cx="1" cy="27"/>
              </a:xfrm>
              <a:prstGeom prst="line">
                <a:avLst/>
              </a:prstGeom>
              <a:noFill/>
              <a:ln w="25400">
                <a:solidFill>
                  <a:srgbClr val="000000"/>
                </a:solidFill>
                <a:round/>
                <a:headEnd/>
                <a:tailEnd/>
              </a:ln>
            </p:spPr>
            <p:txBody>
              <a:bodyPr/>
              <a:lstStyle/>
              <a:p>
                <a:endParaRPr lang="en-US"/>
              </a:p>
            </p:txBody>
          </p:sp>
          <p:sp>
            <p:nvSpPr>
              <p:cNvPr id="1279075" name="Line 99"/>
              <p:cNvSpPr>
                <a:spLocks noChangeShapeType="1"/>
              </p:cNvSpPr>
              <p:nvPr/>
            </p:nvSpPr>
            <p:spPr bwMode="auto">
              <a:xfrm>
                <a:off x="3840" y="3607"/>
                <a:ext cx="1" cy="25"/>
              </a:xfrm>
              <a:prstGeom prst="line">
                <a:avLst/>
              </a:prstGeom>
              <a:noFill/>
              <a:ln w="25400">
                <a:solidFill>
                  <a:srgbClr val="000000"/>
                </a:solidFill>
                <a:round/>
                <a:headEnd/>
                <a:tailEnd/>
              </a:ln>
            </p:spPr>
            <p:txBody>
              <a:bodyPr/>
              <a:lstStyle/>
              <a:p>
                <a:endParaRPr lang="en-US"/>
              </a:p>
            </p:txBody>
          </p:sp>
          <p:sp>
            <p:nvSpPr>
              <p:cNvPr id="1279076" name="Line 100"/>
              <p:cNvSpPr>
                <a:spLocks noChangeShapeType="1"/>
              </p:cNvSpPr>
              <p:nvPr/>
            </p:nvSpPr>
            <p:spPr bwMode="auto">
              <a:xfrm flipV="1">
                <a:off x="3840" y="1068"/>
                <a:ext cx="1" cy="27"/>
              </a:xfrm>
              <a:prstGeom prst="line">
                <a:avLst/>
              </a:prstGeom>
              <a:noFill/>
              <a:ln w="25400">
                <a:solidFill>
                  <a:srgbClr val="000000"/>
                </a:solidFill>
                <a:round/>
                <a:headEnd/>
                <a:tailEnd/>
              </a:ln>
            </p:spPr>
            <p:txBody>
              <a:bodyPr/>
              <a:lstStyle/>
              <a:p>
                <a:endParaRPr lang="en-US"/>
              </a:p>
            </p:txBody>
          </p:sp>
          <p:sp>
            <p:nvSpPr>
              <p:cNvPr id="1279077" name="Line 101"/>
              <p:cNvSpPr>
                <a:spLocks noChangeShapeType="1"/>
              </p:cNvSpPr>
              <p:nvPr/>
            </p:nvSpPr>
            <p:spPr bwMode="auto">
              <a:xfrm>
                <a:off x="3971" y="3607"/>
                <a:ext cx="1" cy="25"/>
              </a:xfrm>
              <a:prstGeom prst="line">
                <a:avLst/>
              </a:prstGeom>
              <a:noFill/>
              <a:ln w="25400">
                <a:solidFill>
                  <a:srgbClr val="000000"/>
                </a:solidFill>
                <a:round/>
                <a:headEnd/>
                <a:tailEnd/>
              </a:ln>
            </p:spPr>
            <p:txBody>
              <a:bodyPr/>
              <a:lstStyle/>
              <a:p>
                <a:endParaRPr lang="en-US"/>
              </a:p>
            </p:txBody>
          </p:sp>
          <p:sp>
            <p:nvSpPr>
              <p:cNvPr id="1279078" name="Line 102"/>
              <p:cNvSpPr>
                <a:spLocks noChangeShapeType="1"/>
              </p:cNvSpPr>
              <p:nvPr/>
            </p:nvSpPr>
            <p:spPr bwMode="auto">
              <a:xfrm flipV="1">
                <a:off x="3971" y="1068"/>
                <a:ext cx="1" cy="27"/>
              </a:xfrm>
              <a:prstGeom prst="line">
                <a:avLst/>
              </a:prstGeom>
              <a:noFill/>
              <a:ln w="25400">
                <a:solidFill>
                  <a:srgbClr val="000000"/>
                </a:solidFill>
                <a:round/>
                <a:headEnd/>
                <a:tailEnd/>
              </a:ln>
            </p:spPr>
            <p:txBody>
              <a:bodyPr/>
              <a:lstStyle/>
              <a:p>
                <a:endParaRPr lang="en-US"/>
              </a:p>
            </p:txBody>
          </p:sp>
          <p:sp>
            <p:nvSpPr>
              <p:cNvPr id="1279079" name="Line 103"/>
              <p:cNvSpPr>
                <a:spLocks noChangeShapeType="1"/>
              </p:cNvSpPr>
              <p:nvPr/>
            </p:nvSpPr>
            <p:spPr bwMode="auto">
              <a:xfrm>
                <a:off x="4091" y="3607"/>
                <a:ext cx="1" cy="25"/>
              </a:xfrm>
              <a:prstGeom prst="line">
                <a:avLst/>
              </a:prstGeom>
              <a:noFill/>
              <a:ln w="25400">
                <a:solidFill>
                  <a:srgbClr val="000000"/>
                </a:solidFill>
                <a:round/>
                <a:headEnd/>
                <a:tailEnd/>
              </a:ln>
            </p:spPr>
            <p:txBody>
              <a:bodyPr/>
              <a:lstStyle/>
              <a:p>
                <a:endParaRPr lang="en-US"/>
              </a:p>
            </p:txBody>
          </p:sp>
          <p:sp>
            <p:nvSpPr>
              <p:cNvPr id="1279080" name="Line 104"/>
              <p:cNvSpPr>
                <a:spLocks noChangeShapeType="1"/>
              </p:cNvSpPr>
              <p:nvPr/>
            </p:nvSpPr>
            <p:spPr bwMode="auto">
              <a:xfrm flipV="1">
                <a:off x="4091" y="1068"/>
                <a:ext cx="1" cy="27"/>
              </a:xfrm>
              <a:prstGeom prst="line">
                <a:avLst/>
              </a:prstGeom>
              <a:noFill/>
              <a:ln w="25400">
                <a:solidFill>
                  <a:srgbClr val="000000"/>
                </a:solidFill>
                <a:round/>
                <a:headEnd/>
                <a:tailEnd/>
              </a:ln>
            </p:spPr>
            <p:txBody>
              <a:bodyPr/>
              <a:lstStyle/>
              <a:p>
                <a:endParaRPr lang="en-US"/>
              </a:p>
            </p:txBody>
          </p:sp>
          <p:sp>
            <p:nvSpPr>
              <p:cNvPr id="1279081" name="Rectangle 105"/>
              <p:cNvSpPr>
                <a:spLocks noChangeArrowheads="1"/>
              </p:cNvSpPr>
              <p:nvPr/>
            </p:nvSpPr>
            <p:spPr bwMode="auto">
              <a:xfrm>
                <a:off x="3432" y="3723"/>
                <a:ext cx="32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3500</a:t>
                </a:r>
                <a:endParaRPr kumimoji="0" lang="en-US" sz="1800"/>
              </a:p>
            </p:txBody>
          </p:sp>
          <p:sp>
            <p:nvSpPr>
              <p:cNvPr id="1279082" name="Line 106"/>
              <p:cNvSpPr>
                <a:spLocks noChangeShapeType="1"/>
              </p:cNvSpPr>
              <p:nvPr/>
            </p:nvSpPr>
            <p:spPr bwMode="auto">
              <a:xfrm>
                <a:off x="4222" y="3607"/>
                <a:ext cx="1" cy="51"/>
              </a:xfrm>
              <a:prstGeom prst="line">
                <a:avLst/>
              </a:prstGeom>
              <a:noFill/>
              <a:ln w="25400">
                <a:solidFill>
                  <a:srgbClr val="000000"/>
                </a:solidFill>
                <a:round/>
                <a:headEnd/>
                <a:tailEnd/>
              </a:ln>
            </p:spPr>
            <p:txBody>
              <a:bodyPr/>
              <a:lstStyle/>
              <a:p>
                <a:endParaRPr lang="en-US"/>
              </a:p>
            </p:txBody>
          </p:sp>
          <p:sp>
            <p:nvSpPr>
              <p:cNvPr id="1279083" name="Line 107"/>
              <p:cNvSpPr>
                <a:spLocks noChangeShapeType="1"/>
              </p:cNvSpPr>
              <p:nvPr/>
            </p:nvSpPr>
            <p:spPr bwMode="auto">
              <a:xfrm flipV="1">
                <a:off x="4222" y="1044"/>
                <a:ext cx="1" cy="51"/>
              </a:xfrm>
              <a:prstGeom prst="line">
                <a:avLst/>
              </a:prstGeom>
              <a:noFill/>
              <a:ln w="25400">
                <a:solidFill>
                  <a:srgbClr val="000000"/>
                </a:solidFill>
                <a:round/>
                <a:headEnd/>
                <a:tailEnd/>
              </a:ln>
            </p:spPr>
            <p:txBody>
              <a:bodyPr/>
              <a:lstStyle/>
              <a:p>
                <a:endParaRPr lang="en-US"/>
              </a:p>
            </p:txBody>
          </p:sp>
          <p:sp>
            <p:nvSpPr>
              <p:cNvPr id="1279084" name="Line 108"/>
              <p:cNvSpPr>
                <a:spLocks noChangeShapeType="1"/>
              </p:cNvSpPr>
              <p:nvPr/>
            </p:nvSpPr>
            <p:spPr bwMode="auto">
              <a:xfrm>
                <a:off x="4354" y="3607"/>
                <a:ext cx="0" cy="25"/>
              </a:xfrm>
              <a:prstGeom prst="line">
                <a:avLst/>
              </a:prstGeom>
              <a:noFill/>
              <a:ln w="25400">
                <a:solidFill>
                  <a:srgbClr val="000000"/>
                </a:solidFill>
                <a:round/>
                <a:headEnd/>
                <a:tailEnd/>
              </a:ln>
            </p:spPr>
            <p:txBody>
              <a:bodyPr/>
              <a:lstStyle/>
              <a:p>
                <a:endParaRPr lang="en-US"/>
              </a:p>
            </p:txBody>
          </p:sp>
          <p:sp>
            <p:nvSpPr>
              <p:cNvPr id="1279085" name="Line 109"/>
              <p:cNvSpPr>
                <a:spLocks noChangeShapeType="1"/>
              </p:cNvSpPr>
              <p:nvPr/>
            </p:nvSpPr>
            <p:spPr bwMode="auto">
              <a:xfrm flipV="1">
                <a:off x="4354" y="1068"/>
                <a:ext cx="0" cy="27"/>
              </a:xfrm>
              <a:prstGeom prst="line">
                <a:avLst/>
              </a:prstGeom>
              <a:noFill/>
              <a:ln w="25400">
                <a:solidFill>
                  <a:srgbClr val="000000"/>
                </a:solidFill>
                <a:round/>
                <a:headEnd/>
                <a:tailEnd/>
              </a:ln>
            </p:spPr>
            <p:txBody>
              <a:bodyPr/>
              <a:lstStyle/>
              <a:p>
                <a:endParaRPr lang="en-US"/>
              </a:p>
            </p:txBody>
          </p:sp>
          <p:sp>
            <p:nvSpPr>
              <p:cNvPr id="1279086" name="Line 110"/>
              <p:cNvSpPr>
                <a:spLocks noChangeShapeType="1"/>
              </p:cNvSpPr>
              <p:nvPr/>
            </p:nvSpPr>
            <p:spPr bwMode="auto">
              <a:xfrm>
                <a:off x="4472" y="3607"/>
                <a:ext cx="1" cy="25"/>
              </a:xfrm>
              <a:prstGeom prst="line">
                <a:avLst/>
              </a:prstGeom>
              <a:noFill/>
              <a:ln w="25400">
                <a:solidFill>
                  <a:srgbClr val="000000"/>
                </a:solidFill>
                <a:round/>
                <a:headEnd/>
                <a:tailEnd/>
              </a:ln>
            </p:spPr>
            <p:txBody>
              <a:bodyPr/>
              <a:lstStyle/>
              <a:p>
                <a:endParaRPr lang="en-US"/>
              </a:p>
            </p:txBody>
          </p:sp>
          <p:sp>
            <p:nvSpPr>
              <p:cNvPr id="1279087" name="Line 111"/>
              <p:cNvSpPr>
                <a:spLocks noChangeShapeType="1"/>
              </p:cNvSpPr>
              <p:nvPr/>
            </p:nvSpPr>
            <p:spPr bwMode="auto">
              <a:xfrm flipV="1">
                <a:off x="4472" y="1068"/>
                <a:ext cx="1" cy="27"/>
              </a:xfrm>
              <a:prstGeom prst="line">
                <a:avLst/>
              </a:prstGeom>
              <a:noFill/>
              <a:ln w="25400">
                <a:solidFill>
                  <a:srgbClr val="000000"/>
                </a:solidFill>
                <a:round/>
                <a:headEnd/>
                <a:tailEnd/>
              </a:ln>
            </p:spPr>
            <p:txBody>
              <a:bodyPr/>
              <a:lstStyle/>
              <a:p>
                <a:endParaRPr lang="en-US"/>
              </a:p>
            </p:txBody>
          </p:sp>
          <p:sp>
            <p:nvSpPr>
              <p:cNvPr id="1279088" name="Line 112"/>
              <p:cNvSpPr>
                <a:spLocks noChangeShapeType="1"/>
              </p:cNvSpPr>
              <p:nvPr/>
            </p:nvSpPr>
            <p:spPr bwMode="auto">
              <a:xfrm>
                <a:off x="4604" y="3607"/>
                <a:ext cx="1" cy="25"/>
              </a:xfrm>
              <a:prstGeom prst="line">
                <a:avLst/>
              </a:prstGeom>
              <a:noFill/>
              <a:ln w="25400">
                <a:solidFill>
                  <a:srgbClr val="000000"/>
                </a:solidFill>
                <a:round/>
                <a:headEnd/>
                <a:tailEnd/>
              </a:ln>
            </p:spPr>
            <p:txBody>
              <a:bodyPr/>
              <a:lstStyle/>
              <a:p>
                <a:endParaRPr lang="en-US"/>
              </a:p>
            </p:txBody>
          </p:sp>
          <p:sp>
            <p:nvSpPr>
              <p:cNvPr id="1279089" name="Line 113"/>
              <p:cNvSpPr>
                <a:spLocks noChangeShapeType="1"/>
              </p:cNvSpPr>
              <p:nvPr/>
            </p:nvSpPr>
            <p:spPr bwMode="auto">
              <a:xfrm flipV="1">
                <a:off x="4604" y="1068"/>
                <a:ext cx="1" cy="27"/>
              </a:xfrm>
              <a:prstGeom prst="line">
                <a:avLst/>
              </a:prstGeom>
              <a:noFill/>
              <a:ln w="25400">
                <a:solidFill>
                  <a:srgbClr val="000000"/>
                </a:solidFill>
                <a:round/>
                <a:headEnd/>
                <a:tailEnd/>
              </a:ln>
            </p:spPr>
            <p:txBody>
              <a:bodyPr/>
              <a:lstStyle/>
              <a:p>
                <a:endParaRPr lang="en-US"/>
              </a:p>
            </p:txBody>
          </p:sp>
          <p:sp>
            <p:nvSpPr>
              <p:cNvPr id="1279090" name="Line 114"/>
              <p:cNvSpPr>
                <a:spLocks noChangeShapeType="1"/>
              </p:cNvSpPr>
              <p:nvPr/>
            </p:nvSpPr>
            <p:spPr bwMode="auto">
              <a:xfrm>
                <a:off x="4723" y="3607"/>
                <a:ext cx="1" cy="25"/>
              </a:xfrm>
              <a:prstGeom prst="line">
                <a:avLst/>
              </a:prstGeom>
              <a:noFill/>
              <a:ln w="25400">
                <a:solidFill>
                  <a:srgbClr val="000000"/>
                </a:solidFill>
                <a:round/>
                <a:headEnd/>
                <a:tailEnd/>
              </a:ln>
            </p:spPr>
            <p:txBody>
              <a:bodyPr/>
              <a:lstStyle/>
              <a:p>
                <a:endParaRPr lang="en-US"/>
              </a:p>
            </p:txBody>
          </p:sp>
          <p:sp>
            <p:nvSpPr>
              <p:cNvPr id="1279091" name="Line 115"/>
              <p:cNvSpPr>
                <a:spLocks noChangeShapeType="1"/>
              </p:cNvSpPr>
              <p:nvPr/>
            </p:nvSpPr>
            <p:spPr bwMode="auto">
              <a:xfrm flipV="1">
                <a:off x="4723" y="1068"/>
                <a:ext cx="1" cy="27"/>
              </a:xfrm>
              <a:prstGeom prst="line">
                <a:avLst/>
              </a:prstGeom>
              <a:noFill/>
              <a:ln w="25400">
                <a:solidFill>
                  <a:srgbClr val="000000"/>
                </a:solidFill>
                <a:round/>
                <a:headEnd/>
                <a:tailEnd/>
              </a:ln>
            </p:spPr>
            <p:txBody>
              <a:bodyPr/>
              <a:lstStyle/>
              <a:p>
                <a:endParaRPr lang="en-US"/>
              </a:p>
            </p:txBody>
          </p:sp>
          <p:sp>
            <p:nvSpPr>
              <p:cNvPr id="1279092" name="Rectangle 116"/>
              <p:cNvSpPr>
                <a:spLocks noChangeArrowheads="1"/>
              </p:cNvSpPr>
              <p:nvPr/>
            </p:nvSpPr>
            <p:spPr bwMode="auto">
              <a:xfrm>
                <a:off x="4063" y="3723"/>
                <a:ext cx="32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4000</a:t>
                </a:r>
                <a:endParaRPr kumimoji="0" lang="en-US" sz="1800"/>
              </a:p>
            </p:txBody>
          </p:sp>
          <p:sp>
            <p:nvSpPr>
              <p:cNvPr id="1279093" name="Line 117"/>
              <p:cNvSpPr>
                <a:spLocks noChangeShapeType="1"/>
              </p:cNvSpPr>
              <p:nvPr/>
            </p:nvSpPr>
            <p:spPr bwMode="auto">
              <a:xfrm>
                <a:off x="4855" y="3607"/>
                <a:ext cx="1" cy="51"/>
              </a:xfrm>
              <a:prstGeom prst="line">
                <a:avLst/>
              </a:prstGeom>
              <a:noFill/>
              <a:ln w="25400">
                <a:solidFill>
                  <a:srgbClr val="000000"/>
                </a:solidFill>
                <a:round/>
                <a:headEnd/>
                <a:tailEnd/>
              </a:ln>
            </p:spPr>
            <p:txBody>
              <a:bodyPr/>
              <a:lstStyle/>
              <a:p>
                <a:endParaRPr lang="en-US"/>
              </a:p>
            </p:txBody>
          </p:sp>
          <p:sp>
            <p:nvSpPr>
              <p:cNvPr id="1279094" name="Line 118"/>
              <p:cNvSpPr>
                <a:spLocks noChangeShapeType="1"/>
              </p:cNvSpPr>
              <p:nvPr/>
            </p:nvSpPr>
            <p:spPr bwMode="auto">
              <a:xfrm flipV="1">
                <a:off x="4855" y="1044"/>
                <a:ext cx="1" cy="51"/>
              </a:xfrm>
              <a:prstGeom prst="line">
                <a:avLst/>
              </a:prstGeom>
              <a:noFill/>
              <a:ln w="25400">
                <a:solidFill>
                  <a:srgbClr val="000000"/>
                </a:solidFill>
                <a:round/>
                <a:headEnd/>
                <a:tailEnd/>
              </a:ln>
            </p:spPr>
            <p:txBody>
              <a:bodyPr/>
              <a:lstStyle/>
              <a:p>
                <a:endParaRPr lang="en-US"/>
              </a:p>
            </p:txBody>
          </p:sp>
          <p:sp>
            <p:nvSpPr>
              <p:cNvPr id="1279095" name="Rectangle 119"/>
              <p:cNvSpPr>
                <a:spLocks noChangeArrowheads="1"/>
              </p:cNvSpPr>
              <p:nvPr/>
            </p:nvSpPr>
            <p:spPr bwMode="auto">
              <a:xfrm>
                <a:off x="4696" y="3723"/>
                <a:ext cx="320" cy="173"/>
              </a:xfrm>
              <a:prstGeom prst="rect">
                <a:avLst/>
              </a:prstGeom>
              <a:noFill/>
              <a:ln w="9525">
                <a:noFill/>
                <a:miter lim="800000"/>
                <a:headEnd/>
                <a:tailEnd/>
              </a:ln>
            </p:spPr>
            <p:txBody>
              <a:bodyPr wrap="none" lIns="0" tIns="0" rIns="0" bIns="0">
                <a:spAutoFit/>
              </a:bodyPr>
              <a:lstStyle/>
              <a:p>
                <a:pPr algn="l"/>
                <a:r>
                  <a:rPr kumimoji="0" lang="en-US" sz="1800">
                    <a:solidFill>
                      <a:srgbClr val="000000"/>
                    </a:solidFill>
                  </a:rPr>
                  <a:t>4500</a:t>
                </a:r>
                <a:endParaRPr kumimoji="0" lang="en-US" sz="1800"/>
              </a:p>
            </p:txBody>
          </p:sp>
          <p:sp>
            <p:nvSpPr>
              <p:cNvPr id="1279096" name="Rectangle 120"/>
              <p:cNvSpPr>
                <a:spLocks noChangeArrowheads="1"/>
              </p:cNvSpPr>
              <p:nvPr/>
            </p:nvSpPr>
            <p:spPr bwMode="auto">
              <a:xfrm>
                <a:off x="2597" y="3977"/>
                <a:ext cx="713" cy="192"/>
              </a:xfrm>
              <a:prstGeom prst="rect">
                <a:avLst/>
              </a:prstGeom>
              <a:noFill/>
              <a:ln w="9525">
                <a:noFill/>
                <a:miter lim="800000"/>
                <a:headEnd/>
                <a:tailEnd/>
              </a:ln>
            </p:spPr>
            <p:txBody>
              <a:bodyPr wrap="none" lIns="0" tIns="0" rIns="0" bIns="0">
                <a:spAutoFit/>
              </a:bodyPr>
              <a:lstStyle/>
              <a:p>
                <a:pPr algn="l"/>
                <a:r>
                  <a:rPr kumimoji="0" lang="en-US" sz="2000">
                    <a:solidFill>
                      <a:srgbClr val="000000"/>
                    </a:solidFill>
                  </a:rPr>
                  <a:t>Aluminum</a:t>
                </a:r>
                <a:endParaRPr kumimoji="0" lang="en-US" sz="2000"/>
              </a:p>
            </p:txBody>
          </p:sp>
          <p:sp>
            <p:nvSpPr>
              <p:cNvPr id="1279097" name="Line 121"/>
              <p:cNvSpPr>
                <a:spLocks noChangeShapeType="1"/>
              </p:cNvSpPr>
              <p:nvPr/>
            </p:nvSpPr>
            <p:spPr bwMode="auto">
              <a:xfrm>
                <a:off x="1073" y="1095"/>
                <a:ext cx="3782" cy="1"/>
              </a:xfrm>
              <a:prstGeom prst="line">
                <a:avLst/>
              </a:prstGeom>
              <a:noFill/>
              <a:ln w="25400">
                <a:solidFill>
                  <a:srgbClr val="000000"/>
                </a:solidFill>
                <a:round/>
                <a:headEnd/>
                <a:tailEnd/>
              </a:ln>
            </p:spPr>
            <p:txBody>
              <a:bodyPr/>
              <a:lstStyle/>
              <a:p>
                <a:endParaRPr lang="en-US"/>
              </a:p>
            </p:txBody>
          </p:sp>
          <p:sp>
            <p:nvSpPr>
              <p:cNvPr id="1279098" name="Line 122"/>
              <p:cNvSpPr>
                <a:spLocks noChangeShapeType="1"/>
              </p:cNvSpPr>
              <p:nvPr/>
            </p:nvSpPr>
            <p:spPr bwMode="auto">
              <a:xfrm flipV="1">
                <a:off x="4855" y="1095"/>
                <a:ext cx="1" cy="2512"/>
              </a:xfrm>
              <a:prstGeom prst="line">
                <a:avLst/>
              </a:prstGeom>
              <a:noFill/>
              <a:ln w="25400">
                <a:solidFill>
                  <a:srgbClr val="000000"/>
                </a:solidFill>
                <a:round/>
                <a:headEnd/>
                <a:tailEnd/>
              </a:ln>
            </p:spPr>
            <p:txBody>
              <a:bodyPr/>
              <a:lstStyle/>
              <a:p>
                <a:endParaRPr lang="en-US"/>
              </a:p>
            </p:txBody>
          </p:sp>
          <p:sp>
            <p:nvSpPr>
              <p:cNvPr id="1279099" name="Rectangle 123"/>
              <p:cNvSpPr>
                <a:spLocks noChangeArrowheads="1"/>
              </p:cNvSpPr>
              <p:nvPr/>
            </p:nvSpPr>
            <p:spPr bwMode="auto">
              <a:xfrm>
                <a:off x="1309" y="3449"/>
                <a:ext cx="172" cy="171"/>
              </a:xfrm>
              <a:prstGeom prst="rect">
                <a:avLst/>
              </a:prstGeom>
              <a:solidFill>
                <a:schemeClr val="tx2"/>
              </a:solidFill>
              <a:ln w="9525">
                <a:noFill/>
                <a:miter lim="800000"/>
                <a:headEnd/>
                <a:tailEnd/>
              </a:ln>
            </p:spPr>
            <p:txBody>
              <a:bodyPr/>
              <a:lstStyle/>
              <a:p>
                <a:endParaRPr lang="en-US"/>
              </a:p>
            </p:txBody>
          </p:sp>
          <p:sp>
            <p:nvSpPr>
              <p:cNvPr id="1279100" name="Rectangle 124"/>
              <p:cNvSpPr>
                <a:spLocks noChangeArrowheads="1"/>
              </p:cNvSpPr>
              <p:nvPr/>
            </p:nvSpPr>
            <p:spPr bwMode="auto">
              <a:xfrm>
                <a:off x="1309" y="3449"/>
                <a:ext cx="159" cy="158"/>
              </a:xfrm>
              <a:prstGeom prst="rect">
                <a:avLst/>
              </a:prstGeom>
              <a:noFill/>
              <a:ln w="25400">
                <a:solidFill>
                  <a:srgbClr val="000000"/>
                </a:solidFill>
                <a:miter lim="800000"/>
                <a:headEnd/>
                <a:tailEnd/>
              </a:ln>
            </p:spPr>
            <p:txBody>
              <a:bodyPr/>
              <a:lstStyle/>
              <a:p>
                <a:endParaRPr lang="en-US"/>
              </a:p>
            </p:txBody>
          </p:sp>
          <p:sp>
            <p:nvSpPr>
              <p:cNvPr id="1279101" name="Rectangle 125"/>
              <p:cNvSpPr>
                <a:spLocks noChangeArrowheads="1"/>
              </p:cNvSpPr>
              <p:nvPr/>
            </p:nvSpPr>
            <p:spPr bwMode="auto">
              <a:xfrm>
                <a:off x="1468" y="3292"/>
                <a:ext cx="184" cy="328"/>
              </a:xfrm>
              <a:prstGeom prst="rect">
                <a:avLst/>
              </a:prstGeom>
              <a:solidFill>
                <a:schemeClr val="tx2"/>
              </a:solidFill>
              <a:ln w="9525">
                <a:noFill/>
                <a:miter lim="800000"/>
                <a:headEnd/>
                <a:tailEnd/>
              </a:ln>
            </p:spPr>
            <p:txBody>
              <a:bodyPr/>
              <a:lstStyle/>
              <a:p>
                <a:endParaRPr lang="en-US"/>
              </a:p>
            </p:txBody>
          </p:sp>
          <p:sp>
            <p:nvSpPr>
              <p:cNvPr id="1279102" name="Rectangle 126"/>
              <p:cNvSpPr>
                <a:spLocks noChangeArrowheads="1"/>
              </p:cNvSpPr>
              <p:nvPr/>
            </p:nvSpPr>
            <p:spPr bwMode="auto">
              <a:xfrm>
                <a:off x="1468" y="3292"/>
                <a:ext cx="172" cy="315"/>
              </a:xfrm>
              <a:prstGeom prst="rect">
                <a:avLst/>
              </a:prstGeom>
              <a:noFill/>
              <a:ln w="25400">
                <a:solidFill>
                  <a:srgbClr val="000000"/>
                </a:solidFill>
                <a:miter lim="800000"/>
                <a:headEnd/>
                <a:tailEnd/>
              </a:ln>
            </p:spPr>
            <p:txBody>
              <a:bodyPr/>
              <a:lstStyle/>
              <a:p>
                <a:endParaRPr lang="en-US"/>
              </a:p>
            </p:txBody>
          </p:sp>
          <p:sp>
            <p:nvSpPr>
              <p:cNvPr id="1279103" name="Rectangle 127"/>
              <p:cNvSpPr>
                <a:spLocks noChangeArrowheads="1"/>
              </p:cNvSpPr>
              <p:nvPr/>
            </p:nvSpPr>
            <p:spPr bwMode="auto">
              <a:xfrm>
                <a:off x="1640" y="3449"/>
                <a:ext cx="171" cy="171"/>
              </a:xfrm>
              <a:prstGeom prst="rect">
                <a:avLst/>
              </a:prstGeom>
              <a:solidFill>
                <a:schemeClr val="tx2"/>
              </a:solidFill>
              <a:ln w="9525">
                <a:noFill/>
                <a:miter lim="800000"/>
                <a:headEnd/>
                <a:tailEnd/>
              </a:ln>
            </p:spPr>
            <p:txBody>
              <a:bodyPr/>
              <a:lstStyle/>
              <a:p>
                <a:endParaRPr lang="en-US"/>
              </a:p>
            </p:txBody>
          </p:sp>
          <p:sp>
            <p:nvSpPr>
              <p:cNvPr id="1279104" name="Rectangle 128"/>
              <p:cNvSpPr>
                <a:spLocks noChangeArrowheads="1"/>
              </p:cNvSpPr>
              <p:nvPr/>
            </p:nvSpPr>
            <p:spPr bwMode="auto">
              <a:xfrm>
                <a:off x="1640" y="3449"/>
                <a:ext cx="157" cy="158"/>
              </a:xfrm>
              <a:prstGeom prst="rect">
                <a:avLst/>
              </a:prstGeom>
              <a:noFill/>
              <a:ln w="25400">
                <a:solidFill>
                  <a:srgbClr val="000000"/>
                </a:solidFill>
                <a:miter lim="800000"/>
                <a:headEnd/>
                <a:tailEnd/>
              </a:ln>
            </p:spPr>
            <p:txBody>
              <a:bodyPr/>
              <a:lstStyle/>
              <a:p>
                <a:endParaRPr lang="en-US"/>
              </a:p>
            </p:txBody>
          </p:sp>
          <p:sp>
            <p:nvSpPr>
              <p:cNvPr id="1279105" name="Rectangle 129"/>
              <p:cNvSpPr>
                <a:spLocks noChangeArrowheads="1"/>
              </p:cNvSpPr>
              <p:nvPr/>
            </p:nvSpPr>
            <p:spPr bwMode="auto">
              <a:xfrm>
                <a:off x="1797" y="2978"/>
                <a:ext cx="172" cy="642"/>
              </a:xfrm>
              <a:prstGeom prst="rect">
                <a:avLst/>
              </a:prstGeom>
              <a:solidFill>
                <a:schemeClr val="tx2"/>
              </a:solidFill>
              <a:ln w="9525">
                <a:noFill/>
                <a:miter lim="800000"/>
                <a:headEnd/>
                <a:tailEnd/>
              </a:ln>
            </p:spPr>
            <p:txBody>
              <a:bodyPr/>
              <a:lstStyle/>
              <a:p>
                <a:endParaRPr lang="en-US"/>
              </a:p>
            </p:txBody>
          </p:sp>
          <p:sp>
            <p:nvSpPr>
              <p:cNvPr id="1279106" name="Rectangle 130"/>
              <p:cNvSpPr>
                <a:spLocks noChangeArrowheads="1"/>
              </p:cNvSpPr>
              <p:nvPr/>
            </p:nvSpPr>
            <p:spPr bwMode="auto">
              <a:xfrm>
                <a:off x="1797" y="2978"/>
                <a:ext cx="159" cy="629"/>
              </a:xfrm>
              <a:prstGeom prst="rect">
                <a:avLst/>
              </a:prstGeom>
              <a:noFill/>
              <a:ln w="25400">
                <a:solidFill>
                  <a:srgbClr val="000000"/>
                </a:solidFill>
                <a:miter lim="800000"/>
                <a:headEnd/>
                <a:tailEnd/>
              </a:ln>
            </p:spPr>
            <p:txBody>
              <a:bodyPr/>
              <a:lstStyle/>
              <a:p>
                <a:endParaRPr lang="en-US"/>
              </a:p>
            </p:txBody>
          </p:sp>
          <p:sp>
            <p:nvSpPr>
              <p:cNvPr id="1279107" name="Rectangle 131"/>
              <p:cNvSpPr>
                <a:spLocks noChangeArrowheads="1"/>
              </p:cNvSpPr>
              <p:nvPr/>
            </p:nvSpPr>
            <p:spPr bwMode="auto">
              <a:xfrm>
                <a:off x="1956" y="2037"/>
                <a:ext cx="184" cy="1583"/>
              </a:xfrm>
              <a:prstGeom prst="rect">
                <a:avLst/>
              </a:prstGeom>
              <a:solidFill>
                <a:schemeClr val="tx2"/>
              </a:solidFill>
              <a:ln w="9525">
                <a:noFill/>
                <a:miter lim="800000"/>
                <a:headEnd/>
                <a:tailEnd/>
              </a:ln>
            </p:spPr>
            <p:txBody>
              <a:bodyPr/>
              <a:lstStyle/>
              <a:p>
                <a:endParaRPr lang="en-US"/>
              </a:p>
            </p:txBody>
          </p:sp>
          <p:sp>
            <p:nvSpPr>
              <p:cNvPr id="1279108" name="Rectangle 132"/>
              <p:cNvSpPr>
                <a:spLocks noChangeArrowheads="1"/>
              </p:cNvSpPr>
              <p:nvPr/>
            </p:nvSpPr>
            <p:spPr bwMode="auto">
              <a:xfrm>
                <a:off x="1956" y="2037"/>
                <a:ext cx="170" cy="1570"/>
              </a:xfrm>
              <a:prstGeom prst="rect">
                <a:avLst/>
              </a:prstGeom>
              <a:noFill/>
              <a:ln w="25400">
                <a:solidFill>
                  <a:srgbClr val="000000"/>
                </a:solidFill>
                <a:miter lim="800000"/>
                <a:headEnd/>
                <a:tailEnd/>
              </a:ln>
            </p:spPr>
            <p:txBody>
              <a:bodyPr/>
              <a:lstStyle/>
              <a:p>
                <a:endParaRPr lang="en-US"/>
              </a:p>
            </p:txBody>
          </p:sp>
          <p:sp>
            <p:nvSpPr>
              <p:cNvPr id="1279109" name="Rectangle 133"/>
              <p:cNvSpPr>
                <a:spLocks noChangeArrowheads="1"/>
              </p:cNvSpPr>
              <p:nvPr/>
            </p:nvSpPr>
            <p:spPr bwMode="auto">
              <a:xfrm>
                <a:off x="2126" y="2508"/>
                <a:ext cx="172" cy="1112"/>
              </a:xfrm>
              <a:prstGeom prst="rect">
                <a:avLst/>
              </a:prstGeom>
              <a:solidFill>
                <a:schemeClr val="tx2"/>
              </a:solidFill>
              <a:ln w="9525">
                <a:noFill/>
                <a:miter lim="800000"/>
                <a:headEnd/>
                <a:tailEnd/>
              </a:ln>
            </p:spPr>
            <p:txBody>
              <a:bodyPr/>
              <a:lstStyle/>
              <a:p>
                <a:endParaRPr lang="en-US"/>
              </a:p>
            </p:txBody>
          </p:sp>
          <p:sp>
            <p:nvSpPr>
              <p:cNvPr id="1279110" name="Rectangle 134"/>
              <p:cNvSpPr>
                <a:spLocks noChangeArrowheads="1"/>
              </p:cNvSpPr>
              <p:nvPr/>
            </p:nvSpPr>
            <p:spPr bwMode="auto">
              <a:xfrm>
                <a:off x="2126" y="2508"/>
                <a:ext cx="159" cy="1099"/>
              </a:xfrm>
              <a:prstGeom prst="rect">
                <a:avLst/>
              </a:prstGeom>
              <a:noFill/>
              <a:ln w="25400">
                <a:solidFill>
                  <a:srgbClr val="000000"/>
                </a:solidFill>
                <a:miter lim="800000"/>
                <a:headEnd/>
                <a:tailEnd/>
              </a:ln>
            </p:spPr>
            <p:txBody>
              <a:bodyPr/>
              <a:lstStyle/>
              <a:p>
                <a:endParaRPr lang="en-US"/>
              </a:p>
            </p:txBody>
          </p:sp>
          <p:sp>
            <p:nvSpPr>
              <p:cNvPr id="1279111" name="Rectangle 135"/>
              <p:cNvSpPr>
                <a:spLocks noChangeArrowheads="1"/>
              </p:cNvSpPr>
              <p:nvPr/>
            </p:nvSpPr>
            <p:spPr bwMode="auto">
              <a:xfrm>
                <a:off x="2285" y="2978"/>
                <a:ext cx="184" cy="642"/>
              </a:xfrm>
              <a:prstGeom prst="rect">
                <a:avLst/>
              </a:prstGeom>
              <a:solidFill>
                <a:schemeClr val="tx2"/>
              </a:solidFill>
              <a:ln w="9525">
                <a:noFill/>
                <a:miter lim="800000"/>
                <a:headEnd/>
                <a:tailEnd/>
              </a:ln>
            </p:spPr>
            <p:txBody>
              <a:bodyPr/>
              <a:lstStyle/>
              <a:p>
                <a:endParaRPr lang="en-US"/>
              </a:p>
            </p:txBody>
          </p:sp>
          <p:sp>
            <p:nvSpPr>
              <p:cNvPr id="1279112" name="Rectangle 136"/>
              <p:cNvSpPr>
                <a:spLocks noChangeArrowheads="1"/>
              </p:cNvSpPr>
              <p:nvPr/>
            </p:nvSpPr>
            <p:spPr bwMode="auto">
              <a:xfrm>
                <a:off x="2285" y="2978"/>
                <a:ext cx="171" cy="629"/>
              </a:xfrm>
              <a:prstGeom prst="rect">
                <a:avLst/>
              </a:prstGeom>
              <a:noFill/>
              <a:ln w="25400">
                <a:solidFill>
                  <a:srgbClr val="000000"/>
                </a:solidFill>
                <a:miter lim="800000"/>
                <a:headEnd/>
                <a:tailEnd/>
              </a:ln>
            </p:spPr>
            <p:txBody>
              <a:bodyPr/>
              <a:lstStyle/>
              <a:p>
                <a:endParaRPr lang="en-US"/>
              </a:p>
            </p:txBody>
          </p:sp>
          <p:sp>
            <p:nvSpPr>
              <p:cNvPr id="1279113" name="Rectangle 137"/>
              <p:cNvSpPr>
                <a:spLocks noChangeArrowheads="1"/>
              </p:cNvSpPr>
              <p:nvPr/>
            </p:nvSpPr>
            <p:spPr bwMode="auto">
              <a:xfrm>
                <a:off x="2456" y="2037"/>
                <a:ext cx="172" cy="1583"/>
              </a:xfrm>
              <a:prstGeom prst="rect">
                <a:avLst/>
              </a:prstGeom>
              <a:solidFill>
                <a:schemeClr val="tx2"/>
              </a:solidFill>
              <a:ln w="9525">
                <a:noFill/>
                <a:miter lim="800000"/>
                <a:headEnd/>
                <a:tailEnd/>
              </a:ln>
            </p:spPr>
            <p:txBody>
              <a:bodyPr/>
              <a:lstStyle/>
              <a:p>
                <a:endParaRPr lang="en-US"/>
              </a:p>
            </p:txBody>
          </p:sp>
          <p:sp>
            <p:nvSpPr>
              <p:cNvPr id="1279114" name="Rectangle 138"/>
              <p:cNvSpPr>
                <a:spLocks noChangeArrowheads="1"/>
              </p:cNvSpPr>
              <p:nvPr/>
            </p:nvSpPr>
            <p:spPr bwMode="auto">
              <a:xfrm>
                <a:off x="2456" y="2037"/>
                <a:ext cx="158" cy="1570"/>
              </a:xfrm>
              <a:prstGeom prst="rect">
                <a:avLst/>
              </a:prstGeom>
              <a:noFill/>
              <a:ln w="25400">
                <a:solidFill>
                  <a:srgbClr val="000000"/>
                </a:solidFill>
                <a:miter lim="800000"/>
                <a:headEnd/>
                <a:tailEnd/>
              </a:ln>
            </p:spPr>
            <p:txBody>
              <a:bodyPr/>
              <a:lstStyle/>
              <a:p>
                <a:endParaRPr lang="en-US"/>
              </a:p>
            </p:txBody>
          </p:sp>
          <p:sp>
            <p:nvSpPr>
              <p:cNvPr id="1279115" name="Rectangle 139"/>
              <p:cNvSpPr>
                <a:spLocks noChangeArrowheads="1"/>
              </p:cNvSpPr>
              <p:nvPr/>
            </p:nvSpPr>
            <p:spPr bwMode="auto">
              <a:xfrm>
                <a:off x="2614" y="2037"/>
                <a:ext cx="184" cy="1583"/>
              </a:xfrm>
              <a:prstGeom prst="rect">
                <a:avLst/>
              </a:prstGeom>
              <a:solidFill>
                <a:schemeClr val="tx2"/>
              </a:solidFill>
              <a:ln w="9525">
                <a:noFill/>
                <a:miter lim="800000"/>
                <a:headEnd/>
                <a:tailEnd/>
              </a:ln>
            </p:spPr>
            <p:txBody>
              <a:bodyPr/>
              <a:lstStyle/>
              <a:p>
                <a:endParaRPr lang="en-US"/>
              </a:p>
            </p:txBody>
          </p:sp>
          <p:sp>
            <p:nvSpPr>
              <p:cNvPr id="1279116" name="Rectangle 140"/>
              <p:cNvSpPr>
                <a:spLocks noChangeArrowheads="1"/>
              </p:cNvSpPr>
              <p:nvPr/>
            </p:nvSpPr>
            <p:spPr bwMode="auto">
              <a:xfrm>
                <a:off x="2614" y="2037"/>
                <a:ext cx="171" cy="1570"/>
              </a:xfrm>
              <a:prstGeom prst="rect">
                <a:avLst/>
              </a:prstGeom>
              <a:noFill/>
              <a:ln w="25400">
                <a:solidFill>
                  <a:srgbClr val="000000"/>
                </a:solidFill>
                <a:miter lim="800000"/>
                <a:headEnd/>
                <a:tailEnd/>
              </a:ln>
            </p:spPr>
            <p:txBody>
              <a:bodyPr/>
              <a:lstStyle/>
              <a:p>
                <a:endParaRPr lang="en-US"/>
              </a:p>
            </p:txBody>
          </p:sp>
          <p:sp>
            <p:nvSpPr>
              <p:cNvPr id="1279117" name="Rectangle 141"/>
              <p:cNvSpPr>
                <a:spLocks noChangeArrowheads="1"/>
              </p:cNvSpPr>
              <p:nvPr/>
            </p:nvSpPr>
            <p:spPr bwMode="auto">
              <a:xfrm>
                <a:off x="2785" y="1252"/>
                <a:ext cx="172" cy="2368"/>
              </a:xfrm>
              <a:prstGeom prst="rect">
                <a:avLst/>
              </a:prstGeom>
              <a:solidFill>
                <a:schemeClr val="tx2"/>
              </a:solidFill>
              <a:ln w="9525">
                <a:noFill/>
                <a:miter lim="800000"/>
                <a:headEnd/>
                <a:tailEnd/>
              </a:ln>
            </p:spPr>
            <p:txBody>
              <a:bodyPr/>
              <a:lstStyle/>
              <a:p>
                <a:endParaRPr lang="en-US"/>
              </a:p>
            </p:txBody>
          </p:sp>
          <p:sp>
            <p:nvSpPr>
              <p:cNvPr id="1279118" name="Rectangle 142"/>
              <p:cNvSpPr>
                <a:spLocks noChangeArrowheads="1"/>
              </p:cNvSpPr>
              <p:nvPr/>
            </p:nvSpPr>
            <p:spPr bwMode="auto">
              <a:xfrm>
                <a:off x="2785" y="1252"/>
                <a:ext cx="159" cy="2355"/>
              </a:xfrm>
              <a:prstGeom prst="rect">
                <a:avLst/>
              </a:prstGeom>
              <a:noFill/>
              <a:ln w="25400">
                <a:solidFill>
                  <a:srgbClr val="000000"/>
                </a:solidFill>
                <a:miter lim="800000"/>
                <a:headEnd/>
                <a:tailEnd/>
              </a:ln>
            </p:spPr>
            <p:txBody>
              <a:bodyPr/>
              <a:lstStyle/>
              <a:p>
                <a:endParaRPr lang="en-US"/>
              </a:p>
            </p:txBody>
          </p:sp>
          <p:sp>
            <p:nvSpPr>
              <p:cNvPr id="1279119" name="Rectangle 143"/>
              <p:cNvSpPr>
                <a:spLocks noChangeArrowheads="1"/>
              </p:cNvSpPr>
              <p:nvPr/>
            </p:nvSpPr>
            <p:spPr bwMode="auto">
              <a:xfrm>
                <a:off x="2944" y="2193"/>
                <a:ext cx="171" cy="1427"/>
              </a:xfrm>
              <a:prstGeom prst="rect">
                <a:avLst/>
              </a:prstGeom>
              <a:solidFill>
                <a:schemeClr val="tx2"/>
              </a:solidFill>
              <a:ln w="9525">
                <a:noFill/>
                <a:miter lim="800000"/>
                <a:headEnd/>
                <a:tailEnd/>
              </a:ln>
            </p:spPr>
            <p:txBody>
              <a:bodyPr/>
              <a:lstStyle/>
              <a:p>
                <a:endParaRPr lang="en-US"/>
              </a:p>
            </p:txBody>
          </p:sp>
          <p:sp>
            <p:nvSpPr>
              <p:cNvPr id="1279120" name="Rectangle 144"/>
              <p:cNvSpPr>
                <a:spLocks noChangeArrowheads="1"/>
              </p:cNvSpPr>
              <p:nvPr/>
            </p:nvSpPr>
            <p:spPr bwMode="auto">
              <a:xfrm>
                <a:off x="2944" y="2193"/>
                <a:ext cx="158" cy="1414"/>
              </a:xfrm>
              <a:prstGeom prst="rect">
                <a:avLst/>
              </a:prstGeom>
              <a:noFill/>
              <a:ln w="25400">
                <a:solidFill>
                  <a:srgbClr val="000000"/>
                </a:solidFill>
                <a:miter lim="800000"/>
                <a:headEnd/>
                <a:tailEnd/>
              </a:ln>
            </p:spPr>
            <p:txBody>
              <a:bodyPr/>
              <a:lstStyle/>
              <a:p>
                <a:endParaRPr lang="en-US"/>
              </a:p>
            </p:txBody>
          </p:sp>
          <p:sp>
            <p:nvSpPr>
              <p:cNvPr id="1279121" name="Rectangle 145"/>
              <p:cNvSpPr>
                <a:spLocks noChangeArrowheads="1"/>
              </p:cNvSpPr>
              <p:nvPr/>
            </p:nvSpPr>
            <p:spPr bwMode="auto">
              <a:xfrm>
                <a:off x="3102" y="2508"/>
                <a:ext cx="184" cy="1112"/>
              </a:xfrm>
              <a:prstGeom prst="rect">
                <a:avLst/>
              </a:prstGeom>
              <a:solidFill>
                <a:schemeClr val="tx2"/>
              </a:solidFill>
              <a:ln w="9525">
                <a:noFill/>
                <a:miter lim="800000"/>
                <a:headEnd/>
                <a:tailEnd/>
              </a:ln>
            </p:spPr>
            <p:txBody>
              <a:bodyPr/>
              <a:lstStyle/>
              <a:p>
                <a:endParaRPr lang="en-US"/>
              </a:p>
            </p:txBody>
          </p:sp>
          <p:sp>
            <p:nvSpPr>
              <p:cNvPr id="1279122" name="Rectangle 146"/>
              <p:cNvSpPr>
                <a:spLocks noChangeArrowheads="1"/>
              </p:cNvSpPr>
              <p:nvPr/>
            </p:nvSpPr>
            <p:spPr bwMode="auto">
              <a:xfrm>
                <a:off x="3102" y="2508"/>
                <a:ext cx="171" cy="1099"/>
              </a:xfrm>
              <a:prstGeom prst="rect">
                <a:avLst/>
              </a:prstGeom>
              <a:noFill/>
              <a:ln w="25400">
                <a:solidFill>
                  <a:srgbClr val="000000"/>
                </a:solidFill>
                <a:miter lim="800000"/>
                <a:headEnd/>
                <a:tailEnd/>
              </a:ln>
            </p:spPr>
            <p:txBody>
              <a:bodyPr/>
              <a:lstStyle/>
              <a:p>
                <a:endParaRPr lang="en-US"/>
              </a:p>
            </p:txBody>
          </p:sp>
          <p:sp>
            <p:nvSpPr>
              <p:cNvPr id="1279123" name="Rectangle 147"/>
              <p:cNvSpPr>
                <a:spLocks noChangeArrowheads="1"/>
              </p:cNvSpPr>
              <p:nvPr/>
            </p:nvSpPr>
            <p:spPr bwMode="auto">
              <a:xfrm>
                <a:off x="3273" y="2193"/>
                <a:ext cx="172" cy="1427"/>
              </a:xfrm>
              <a:prstGeom prst="rect">
                <a:avLst/>
              </a:prstGeom>
              <a:solidFill>
                <a:schemeClr val="tx2"/>
              </a:solidFill>
              <a:ln w="9525">
                <a:noFill/>
                <a:miter lim="800000"/>
                <a:headEnd/>
                <a:tailEnd/>
              </a:ln>
            </p:spPr>
            <p:txBody>
              <a:bodyPr/>
              <a:lstStyle/>
              <a:p>
                <a:endParaRPr lang="en-US"/>
              </a:p>
            </p:txBody>
          </p:sp>
          <p:sp>
            <p:nvSpPr>
              <p:cNvPr id="1279124" name="Rectangle 148"/>
              <p:cNvSpPr>
                <a:spLocks noChangeArrowheads="1"/>
              </p:cNvSpPr>
              <p:nvPr/>
            </p:nvSpPr>
            <p:spPr bwMode="auto">
              <a:xfrm>
                <a:off x="3273" y="2193"/>
                <a:ext cx="159" cy="1414"/>
              </a:xfrm>
              <a:prstGeom prst="rect">
                <a:avLst/>
              </a:prstGeom>
              <a:noFill/>
              <a:ln w="25400">
                <a:solidFill>
                  <a:srgbClr val="000000"/>
                </a:solidFill>
                <a:miter lim="800000"/>
                <a:headEnd/>
                <a:tailEnd/>
              </a:ln>
            </p:spPr>
            <p:txBody>
              <a:bodyPr/>
              <a:lstStyle/>
              <a:p>
                <a:endParaRPr lang="en-US"/>
              </a:p>
            </p:txBody>
          </p:sp>
          <p:sp>
            <p:nvSpPr>
              <p:cNvPr id="1279125" name="Rectangle 149"/>
              <p:cNvSpPr>
                <a:spLocks noChangeArrowheads="1"/>
              </p:cNvSpPr>
              <p:nvPr/>
            </p:nvSpPr>
            <p:spPr bwMode="auto">
              <a:xfrm>
                <a:off x="3432" y="2193"/>
                <a:ext cx="185" cy="1427"/>
              </a:xfrm>
              <a:prstGeom prst="rect">
                <a:avLst/>
              </a:prstGeom>
              <a:solidFill>
                <a:schemeClr val="tx2"/>
              </a:solidFill>
              <a:ln w="9525">
                <a:noFill/>
                <a:miter lim="800000"/>
                <a:headEnd/>
                <a:tailEnd/>
              </a:ln>
            </p:spPr>
            <p:txBody>
              <a:bodyPr/>
              <a:lstStyle/>
              <a:p>
                <a:endParaRPr lang="en-US"/>
              </a:p>
            </p:txBody>
          </p:sp>
          <p:sp>
            <p:nvSpPr>
              <p:cNvPr id="1279126" name="Rectangle 150"/>
              <p:cNvSpPr>
                <a:spLocks noChangeArrowheads="1"/>
              </p:cNvSpPr>
              <p:nvPr/>
            </p:nvSpPr>
            <p:spPr bwMode="auto">
              <a:xfrm>
                <a:off x="3432" y="2193"/>
                <a:ext cx="171" cy="1414"/>
              </a:xfrm>
              <a:prstGeom prst="rect">
                <a:avLst/>
              </a:prstGeom>
              <a:noFill/>
              <a:ln w="25400">
                <a:solidFill>
                  <a:srgbClr val="000000"/>
                </a:solidFill>
                <a:miter lim="800000"/>
                <a:headEnd/>
                <a:tailEnd/>
              </a:ln>
            </p:spPr>
            <p:txBody>
              <a:bodyPr/>
              <a:lstStyle/>
              <a:p>
                <a:endParaRPr lang="en-US"/>
              </a:p>
            </p:txBody>
          </p:sp>
          <p:sp>
            <p:nvSpPr>
              <p:cNvPr id="1279127" name="Rectangle 151"/>
              <p:cNvSpPr>
                <a:spLocks noChangeArrowheads="1"/>
              </p:cNvSpPr>
              <p:nvPr/>
            </p:nvSpPr>
            <p:spPr bwMode="auto">
              <a:xfrm>
                <a:off x="3603" y="2978"/>
                <a:ext cx="171" cy="642"/>
              </a:xfrm>
              <a:prstGeom prst="rect">
                <a:avLst/>
              </a:prstGeom>
              <a:solidFill>
                <a:schemeClr val="tx2"/>
              </a:solidFill>
              <a:ln w="9525">
                <a:noFill/>
                <a:miter lim="800000"/>
                <a:headEnd/>
                <a:tailEnd/>
              </a:ln>
            </p:spPr>
            <p:txBody>
              <a:bodyPr/>
              <a:lstStyle/>
              <a:p>
                <a:endParaRPr lang="en-US"/>
              </a:p>
            </p:txBody>
          </p:sp>
          <p:sp>
            <p:nvSpPr>
              <p:cNvPr id="1279128" name="Rectangle 152"/>
              <p:cNvSpPr>
                <a:spLocks noChangeArrowheads="1"/>
              </p:cNvSpPr>
              <p:nvPr/>
            </p:nvSpPr>
            <p:spPr bwMode="auto">
              <a:xfrm>
                <a:off x="3603" y="2978"/>
                <a:ext cx="158" cy="629"/>
              </a:xfrm>
              <a:prstGeom prst="rect">
                <a:avLst/>
              </a:prstGeom>
              <a:noFill/>
              <a:ln w="25400">
                <a:solidFill>
                  <a:srgbClr val="000000"/>
                </a:solidFill>
                <a:miter lim="800000"/>
                <a:headEnd/>
                <a:tailEnd/>
              </a:ln>
            </p:spPr>
            <p:txBody>
              <a:bodyPr/>
              <a:lstStyle/>
              <a:p>
                <a:endParaRPr lang="en-US"/>
              </a:p>
            </p:txBody>
          </p:sp>
          <p:sp>
            <p:nvSpPr>
              <p:cNvPr id="1279129" name="Rectangle 153"/>
              <p:cNvSpPr>
                <a:spLocks noChangeArrowheads="1"/>
              </p:cNvSpPr>
              <p:nvPr/>
            </p:nvSpPr>
            <p:spPr bwMode="auto">
              <a:xfrm>
                <a:off x="3761" y="2665"/>
                <a:ext cx="185" cy="955"/>
              </a:xfrm>
              <a:prstGeom prst="rect">
                <a:avLst/>
              </a:prstGeom>
              <a:solidFill>
                <a:schemeClr val="tx2"/>
              </a:solidFill>
              <a:ln w="9525">
                <a:noFill/>
                <a:miter lim="800000"/>
                <a:headEnd/>
                <a:tailEnd/>
              </a:ln>
            </p:spPr>
            <p:txBody>
              <a:bodyPr/>
              <a:lstStyle/>
              <a:p>
                <a:endParaRPr lang="en-US"/>
              </a:p>
            </p:txBody>
          </p:sp>
          <p:sp>
            <p:nvSpPr>
              <p:cNvPr id="1279130" name="Rectangle 154"/>
              <p:cNvSpPr>
                <a:spLocks noChangeArrowheads="1"/>
              </p:cNvSpPr>
              <p:nvPr/>
            </p:nvSpPr>
            <p:spPr bwMode="auto">
              <a:xfrm>
                <a:off x="3761" y="2665"/>
                <a:ext cx="171" cy="942"/>
              </a:xfrm>
              <a:prstGeom prst="rect">
                <a:avLst/>
              </a:prstGeom>
              <a:noFill/>
              <a:ln w="25400">
                <a:solidFill>
                  <a:srgbClr val="000000"/>
                </a:solidFill>
                <a:miter lim="800000"/>
                <a:headEnd/>
                <a:tailEnd/>
              </a:ln>
            </p:spPr>
            <p:txBody>
              <a:bodyPr/>
              <a:lstStyle/>
              <a:p>
                <a:endParaRPr lang="en-US"/>
              </a:p>
            </p:txBody>
          </p:sp>
          <p:sp>
            <p:nvSpPr>
              <p:cNvPr id="1279131" name="Rectangle 155"/>
              <p:cNvSpPr>
                <a:spLocks noChangeArrowheads="1"/>
              </p:cNvSpPr>
              <p:nvPr/>
            </p:nvSpPr>
            <p:spPr bwMode="auto">
              <a:xfrm>
                <a:off x="3932" y="3135"/>
                <a:ext cx="172" cy="485"/>
              </a:xfrm>
              <a:prstGeom prst="rect">
                <a:avLst/>
              </a:prstGeom>
              <a:solidFill>
                <a:schemeClr val="tx2"/>
              </a:solidFill>
              <a:ln w="9525">
                <a:noFill/>
                <a:miter lim="800000"/>
                <a:headEnd/>
                <a:tailEnd/>
              </a:ln>
            </p:spPr>
            <p:txBody>
              <a:bodyPr/>
              <a:lstStyle/>
              <a:p>
                <a:endParaRPr lang="en-US"/>
              </a:p>
            </p:txBody>
          </p:sp>
          <p:sp>
            <p:nvSpPr>
              <p:cNvPr id="1279132" name="Rectangle 156"/>
              <p:cNvSpPr>
                <a:spLocks noChangeArrowheads="1"/>
              </p:cNvSpPr>
              <p:nvPr/>
            </p:nvSpPr>
            <p:spPr bwMode="auto">
              <a:xfrm>
                <a:off x="3932" y="3135"/>
                <a:ext cx="159" cy="472"/>
              </a:xfrm>
              <a:prstGeom prst="rect">
                <a:avLst/>
              </a:prstGeom>
              <a:noFill/>
              <a:ln w="25400">
                <a:solidFill>
                  <a:srgbClr val="000000"/>
                </a:solidFill>
                <a:miter lim="800000"/>
                <a:headEnd/>
                <a:tailEnd/>
              </a:ln>
            </p:spPr>
            <p:txBody>
              <a:bodyPr/>
              <a:lstStyle/>
              <a:p>
                <a:endParaRPr lang="en-US"/>
              </a:p>
            </p:txBody>
          </p:sp>
          <p:sp>
            <p:nvSpPr>
              <p:cNvPr id="1279133" name="Rectangle 157"/>
              <p:cNvSpPr>
                <a:spLocks noChangeArrowheads="1"/>
              </p:cNvSpPr>
              <p:nvPr/>
            </p:nvSpPr>
            <p:spPr bwMode="auto">
              <a:xfrm>
                <a:off x="4091" y="3135"/>
                <a:ext cx="170" cy="485"/>
              </a:xfrm>
              <a:prstGeom prst="rect">
                <a:avLst/>
              </a:prstGeom>
              <a:solidFill>
                <a:schemeClr val="tx2"/>
              </a:solidFill>
              <a:ln w="9525">
                <a:noFill/>
                <a:miter lim="800000"/>
                <a:headEnd/>
                <a:tailEnd/>
              </a:ln>
            </p:spPr>
            <p:txBody>
              <a:bodyPr/>
              <a:lstStyle/>
              <a:p>
                <a:endParaRPr lang="en-US"/>
              </a:p>
            </p:txBody>
          </p:sp>
          <p:sp>
            <p:nvSpPr>
              <p:cNvPr id="1279134" name="Rectangle 158"/>
              <p:cNvSpPr>
                <a:spLocks noChangeArrowheads="1"/>
              </p:cNvSpPr>
              <p:nvPr/>
            </p:nvSpPr>
            <p:spPr bwMode="auto">
              <a:xfrm>
                <a:off x="4091" y="3135"/>
                <a:ext cx="157" cy="472"/>
              </a:xfrm>
              <a:prstGeom prst="rect">
                <a:avLst/>
              </a:prstGeom>
              <a:noFill/>
              <a:ln w="25400">
                <a:solidFill>
                  <a:srgbClr val="000000"/>
                </a:solidFill>
                <a:miter lim="800000"/>
                <a:headEnd/>
                <a:tailEnd/>
              </a:ln>
            </p:spPr>
            <p:txBody>
              <a:bodyPr/>
              <a:lstStyle/>
              <a:p>
                <a:endParaRPr lang="en-US"/>
              </a:p>
            </p:txBody>
          </p:sp>
          <p:sp>
            <p:nvSpPr>
              <p:cNvPr id="1279135" name="Rectangle 159"/>
              <p:cNvSpPr>
                <a:spLocks noChangeArrowheads="1"/>
              </p:cNvSpPr>
              <p:nvPr/>
            </p:nvSpPr>
            <p:spPr bwMode="auto">
              <a:xfrm>
                <a:off x="4248" y="3449"/>
                <a:ext cx="185" cy="171"/>
              </a:xfrm>
              <a:prstGeom prst="rect">
                <a:avLst/>
              </a:prstGeom>
              <a:solidFill>
                <a:schemeClr val="tx2"/>
              </a:solidFill>
              <a:ln w="9525">
                <a:noFill/>
                <a:miter lim="800000"/>
                <a:headEnd/>
                <a:tailEnd/>
              </a:ln>
            </p:spPr>
            <p:txBody>
              <a:bodyPr/>
              <a:lstStyle/>
              <a:p>
                <a:endParaRPr lang="en-US"/>
              </a:p>
            </p:txBody>
          </p:sp>
          <p:sp>
            <p:nvSpPr>
              <p:cNvPr id="1279136" name="Rectangle 160"/>
              <p:cNvSpPr>
                <a:spLocks noChangeArrowheads="1"/>
              </p:cNvSpPr>
              <p:nvPr/>
            </p:nvSpPr>
            <p:spPr bwMode="auto">
              <a:xfrm>
                <a:off x="4248" y="3449"/>
                <a:ext cx="172" cy="158"/>
              </a:xfrm>
              <a:prstGeom prst="rect">
                <a:avLst/>
              </a:prstGeom>
              <a:noFill/>
              <a:ln w="25400">
                <a:solidFill>
                  <a:srgbClr val="000000"/>
                </a:solidFill>
                <a:miter lim="800000"/>
                <a:headEnd/>
                <a:tailEnd/>
              </a:ln>
            </p:spPr>
            <p:txBody>
              <a:bodyPr/>
              <a:lstStyle/>
              <a:p>
                <a:endParaRPr lang="en-US"/>
              </a:p>
            </p:txBody>
          </p:sp>
          <p:sp>
            <p:nvSpPr>
              <p:cNvPr id="1279137" name="Rectangle 161"/>
              <p:cNvSpPr>
                <a:spLocks noChangeArrowheads="1"/>
              </p:cNvSpPr>
              <p:nvPr/>
            </p:nvSpPr>
            <p:spPr bwMode="auto">
              <a:xfrm>
                <a:off x="4420" y="3449"/>
                <a:ext cx="171" cy="171"/>
              </a:xfrm>
              <a:prstGeom prst="rect">
                <a:avLst/>
              </a:prstGeom>
              <a:solidFill>
                <a:schemeClr val="tx2"/>
              </a:solidFill>
              <a:ln w="9525">
                <a:noFill/>
                <a:miter lim="800000"/>
                <a:headEnd/>
                <a:tailEnd/>
              </a:ln>
            </p:spPr>
            <p:txBody>
              <a:bodyPr/>
              <a:lstStyle/>
              <a:p>
                <a:endParaRPr lang="en-US"/>
              </a:p>
            </p:txBody>
          </p:sp>
          <p:sp>
            <p:nvSpPr>
              <p:cNvPr id="1279138" name="Rectangle 162"/>
              <p:cNvSpPr>
                <a:spLocks noChangeArrowheads="1"/>
              </p:cNvSpPr>
              <p:nvPr/>
            </p:nvSpPr>
            <p:spPr bwMode="auto">
              <a:xfrm>
                <a:off x="4420" y="3449"/>
                <a:ext cx="158" cy="158"/>
              </a:xfrm>
              <a:prstGeom prst="rect">
                <a:avLst/>
              </a:prstGeom>
              <a:noFill/>
              <a:ln w="25400">
                <a:solidFill>
                  <a:srgbClr val="000000"/>
                </a:solidFill>
                <a:miter lim="800000"/>
                <a:headEnd/>
                <a:tailEnd/>
              </a:ln>
            </p:spPr>
            <p:txBody>
              <a:bodyPr/>
              <a:lstStyle/>
              <a:p>
                <a:endParaRPr lang="en-US"/>
              </a:p>
            </p:txBody>
          </p:sp>
          <p:sp>
            <p:nvSpPr>
              <p:cNvPr id="1279139" name="Line 163"/>
              <p:cNvSpPr>
                <a:spLocks noChangeShapeType="1"/>
              </p:cNvSpPr>
              <p:nvPr/>
            </p:nvSpPr>
            <p:spPr bwMode="auto">
              <a:xfrm>
                <a:off x="1060" y="3607"/>
                <a:ext cx="3795" cy="0"/>
              </a:xfrm>
              <a:prstGeom prst="line">
                <a:avLst/>
              </a:prstGeom>
              <a:noFill/>
              <a:ln w="25400">
                <a:solidFill>
                  <a:srgbClr val="000000"/>
                </a:solidFill>
                <a:round/>
                <a:headEnd/>
                <a:tailEnd/>
              </a:ln>
            </p:spPr>
            <p:txBody>
              <a:bodyPr/>
              <a:lstStyle/>
              <a:p>
                <a:endParaRPr lang="en-US"/>
              </a:p>
            </p:txBody>
          </p:sp>
          <p:sp>
            <p:nvSpPr>
              <p:cNvPr id="1279140" name="Line 164"/>
              <p:cNvSpPr>
                <a:spLocks noChangeShapeType="1"/>
              </p:cNvSpPr>
              <p:nvPr/>
            </p:nvSpPr>
            <p:spPr bwMode="auto">
              <a:xfrm flipV="1">
                <a:off x="1060" y="1095"/>
                <a:ext cx="1" cy="2512"/>
              </a:xfrm>
              <a:prstGeom prst="line">
                <a:avLst/>
              </a:prstGeom>
              <a:noFill/>
              <a:ln w="25400">
                <a:solidFill>
                  <a:srgbClr val="000000"/>
                </a:solidFill>
                <a:round/>
                <a:headEnd/>
                <a:tailEnd/>
              </a:ln>
            </p:spPr>
            <p:txBody>
              <a:bodyPr/>
              <a:lstStyle/>
              <a:p>
                <a:endParaRPr lang="en-US"/>
              </a:p>
            </p:txBody>
          </p:sp>
        </p:grpSp>
        <p:sp>
          <p:nvSpPr>
            <p:cNvPr id="1279141" name="Rectangle 165"/>
            <p:cNvSpPr>
              <a:spLocks noChangeArrowheads="1"/>
            </p:cNvSpPr>
            <p:nvPr/>
          </p:nvSpPr>
          <p:spPr bwMode="auto">
            <a:xfrm>
              <a:off x="3122" y="1194"/>
              <a:ext cx="1711" cy="1028"/>
            </a:xfrm>
            <a:prstGeom prst="rect">
              <a:avLst/>
            </a:prstGeom>
            <a:noFill/>
            <a:ln w="9525">
              <a:noFill/>
              <a:miter lim="800000"/>
              <a:headEnd/>
              <a:tailEnd/>
            </a:ln>
            <a:effectLst/>
          </p:spPr>
          <p:txBody>
            <a:bodyPr lIns="92075" tIns="46038" rIns="92075" bIns="46038"/>
            <a:lstStyle/>
            <a:p>
              <a:pPr algn="l">
                <a:spcBef>
                  <a:spcPct val="20000"/>
                </a:spcBef>
                <a:spcAft>
                  <a:spcPct val="20000"/>
                </a:spcAft>
                <a:buClr>
                  <a:schemeClr val="bg2"/>
                </a:buClr>
              </a:pPr>
              <a:r>
                <a:rPr kumimoji="0" lang="en-US" sz="1800" b="1" dirty="0" smtClean="0">
                  <a:solidFill>
                    <a:srgbClr val="A50021"/>
                  </a:solidFill>
                </a:rPr>
                <a:t>Histogram</a:t>
              </a:r>
              <a:r>
                <a:rPr kumimoji="0" lang="en-US" sz="1800" dirty="0" smtClean="0">
                  <a:solidFill>
                    <a:srgbClr val="A50021"/>
                  </a:solidFill>
                </a:rPr>
                <a:t> depicts </a:t>
              </a:r>
              <a:r>
                <a:rPr kumimoji="0" lang="en-US" sz="1800" dirty="0">
                  <a:solidFill>
                    <a:srgbClr val="A50021"/>
                  </a:solidFill>
                </a:rPr>
                <a:t>the </a:t>
              </a:r>
              <a:r>
                <a:rPr kumimoji="0" lang="en-US" sz="1800" dirty="0" smtClean="0">
                  <a:solidFill>
                    <a:srgbClr val="A50021"/>
                  </a:solidFill>
                </a:rPr>
                <a:t>distribution </a:t>
              </a:r>
              <a:r>
                <a:rPr kumimoji="0" lang="en-US" sz="1800" dirty="0">
                  <a:solidFill>
                    <a:srgbClr val="A50021"/>
                  </a:solidFill>
                </a:rPr>
                <a:t>using “binned</a:t>
              </a:r>
              <a:r>
                <a:rPr kumimoji="0" lang="en-US" sz="1800" dirty="0" smtClean="0">
                  <a:solidFill>
                    <a:srgbClr val="A50021"/>
                  </a:solidFill>
                </a:rPr>
                <a:t>” data </a:t>
              </a:r>
              <a:r>
                <a:rPr kumimoji="0" lang="en-US" sz="1800" dirty="0">
                  <a:solidFill>
                    <a:srgbClr val="A50021"/>
                  </a:solidFill>
                </a:rPr>
                <a:t/>
              </a:r>
              <a:br>
                <a:rPr kumimoji="0" lang="en-US" sz="1800" dirty="0">
                  <a:solidFill>
                    <a:srgbClr val="A50021"/>
                  </a:solidFill>
                </a:rPr>
              </a:br>
              <a:r>
                <a:rPr kumimoji="0" lang="en-US" sz="1800" dirty="0">
                  <a:solidFill>
                    <a:srgbClr val="A50021"/>
                  </a:solidFill>
                </a:rPr>
                <a:t>plotted against relative frequency of occurrence</a:t>
              </a:r>
            </a:p>
          </p:txBody>
        </p:sp>
      </p:grpSp>
    </p:spTree>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F6223A3F-5216-43D3-A20E-89496FA8E197}" type="slidenum">
              <a:rPr lang="en-US"/>
              <a:pPr/>
              <a:t>48</a:t>
            </a:fld>
            <a:endParaRPr lang="en-US"/>
          </a:p>
        </p:txBody>
      </p:sp>
      <p:sp>
        <p:nvSpPr>
          <p:cNvPr id="1941506" name="Rectangle 2"/>
          <p:cNvSpPr>
            <a:spLocks noGrp="1" noChangeArrowheads="1"/>
          </p:cNvSpPr>
          <p:nvPr>
            <p:ph type="title"/>
          </p:nvPr>
        </p:nvSpPr>
        <p:spPr/>
        <p:txBody>
          <a:bodyPr/>
          <a:lstStyle/>
          <a:p>
            <a:r>
              <a:rPr lang="en-US"/>
              <a:t>Creating Histograms</a:t>
            </a:r>
          </a:p>
        </p:txBody>
      </p:sp>
      <p:sp>
        <p:nvSpPr>
          <p:cNvPr id="1941507" name="Rectangle 3"/>
          <p:cNvSpPr>
            <a:spLocks noGrp="1" noChangeArrowheads="1"/>
          </p:cNvSpPr>
          <p:nvPr>
            <p:ph type="body" idx="1"/>
          </p:nvPr>
        </p:nvSpPr>
        <p:spPr>
          <a:xfrm>
            <a:off x="533400" y="1525588"/>
            <a:ext cx="4495800" cy="4570412"/>
          </a:xfrm>
        </p:spPr>
        <p:txBody>
          <a:bodyPr/>
          <a:lstStyle/>
          <a:p>
            <a:r>
              <a:rPr lang="en-US"/>
              <a:t>Excel offers manual histogram construction which is prone to misuse.</a:t>
            </a:r>
          </a:p>
          <a:p>
            <a:endParaRPr lang="en-US"/>
          </a:p>
          <a:p>
            <a:r>
              <a:rPr lang="en-US"/>
              <a:t>ArcGIS (Properties&gt; Symbology&gt; Show Quantities&gt; Classify) is better.</a:t>
            </a:r>
          </a:p>
        </p:txBody>
      </p:sp>
      <p:pic>
        <p:nvPicPr>
          <p:cNvPr id="1941508" name="Picture 4"/>
          <p:cNvPicPr>
            <a:picLocks noChangeAspect="1" noChangeArrowheads="1"/>
          </p:cNvPicPr>
          <p:nvPr/>
        </p:nvPicPr>
        <p:blipFill>
          <a:blip r:embed="rId3" cstate="print"/>
          <a:srcRect/>
          <a:stretch>
            <a:fillRect/>
          </a:stretch>
        </p:blipFill>
        <p:spPr bwMode="auto">
          <a:xfrm>
            <a:off x="4940300" y="1136650"/>
            <a:ext cx="3759200" cy="2532063"/>
          </a:xfrm>
          <a:prstGeom prst="rect">
            <a:avLst/>
          </a:prstGeom>
          <a:noFill/>
          <a:ln w="9525" algn="ctr">
            <a:noFill/>
            <a:miter lim="800000"/>
            <a:headEnd/>
            <a:tailEnd/>
          </a:ln>
          <a:effectLst/>
        </p:spPr>
      </p:pic>
      <p:pic>
        <p:nvPicPr>
          <p:cNvPr id="1941509" name="Picture 5"/>
          <p:cNvPicPr>
            <a:picLocks noChangeAspect="1" noChangeArrowheads="1"/>
          </p:cNvPicPr>
          <p:nvPr/>
        </p:nvPicPr>
        <p:blipFill>
          <a:blip r:embed="rId4" cstate="print"/>
          <a:srcRect/>
          <a:stretch>
            <a:fillRect/>
          </a:stretch>
        </p:blipFill>
        <p:spPr bwMode="auto">
          <a:xfrm>
            <a:off x="4913313" y="3770313"/>
            <a:ext cx="3784600" cy="3087687"/>
          </a:xfrm>
          <a:prstGeom prst="rect">
            <a:avLst/>
          </a:prstGeom>
          <a:noFill/>
          <a:ln w="9525" algn="ctr">
            <a:noFill/>
            <a:miter lim="800000"/>
            <a:headEnd/>
            <a:tailEnd/>
          </a:ln>
          <a:effec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1508"/>
                                        </p:tgtEl>
                                        <p:attrNameLst>
                                          <p:attrName>style.visibility</p:attrName>
                                        </p:attrNameLst>
                                      </p:cBhvr>
                                      <p:to>
                                        <p:strVal val="visible"/>
                                      </p:to>
                                    </p:set>
                                    <p:animEffect transition="in" filter="blinds(horizontal)">
                                      <p:cBhvr>
                                        <p:cTn id="7" dur="500"/>
                                        <p:tgtEl>
                                          <p:spTgt spid="19415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1509"/>
                                        </p:tgtEl>
                                        <p:attrNameLst>
                                          <p:attrName>style.visibility</p:attrName>
                                        </p:attrNameLst>
                                      </p:cBhvr>
                                      <p:to>
                                        <p:strVal val="visible"/>
                                      </p:to>
                                    </p:set>
                                    <p:animEffect transition="in" filter="blinds(horizontal)">
                                      <p:cBhvr>
                                        <p:cTn id="12" dur="500"/>
                                        <p:tgtEl>
                                          <p:spTgt spid="194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a:spLocks noGrp="1"/>
          </p:cNvSpPr>
          <p:nvPr>
            <p:ph type="sldNum" sz="quarter" idx="10"/>
          </p:nvPr>
        </p:nvSpPr>
        <p:spPr/>
        <p:txBody>
          <a:bodyPr/>
          <a:lstStyle/>
          <a:p>
            <a:fld id="{65C43DE0-0E76-40B9-827A-A483F25B01F9}" type="slidenum">
              <a:rPr lang="en-US"/>
              <a:pPr/>
              <a:t>49</a:t>
            </a:fld>
            <a:endParaRPr lang="en-US"/>
          </a:p>
        </p:txBody>
      </p:sp>
      <p:sp>
        <p:nvSpPr>
          <p:cNvPr id="1281026" name="Rectangle 2"/>
          <p:cNvSpPr>
            <a:spLocks noGrp="1" noChangeArrowheads="1"/>
          </p:cNvSpPr>
          <p:nvPr>
            <p:ph type="title"/>
          </p:nvPr>
        </p:nvSpPr>
        <p:spPr>
          <a:noFill/>
          <a:ln/>
        </p:spPr>
        <p:txBody>
          <a:bodyPr lIns="92075" tIns="46038" rIns="92075" bIns="46038"/>
          <a:lstStyle/>
          <a:p>
            <a:r>
              <a:rPr lang="en-US"/>
              <a:t>Box plot; “Box-and-whisker” plot</a:t>
            </a:r>
          </a:p>
        </p:txBody>
      </p:sp>
      <p:sp>
        <p:nvSpPr>
          <p:cNvPr id="1281027" name="Rectangle 3"/>
          <p:cNvSpPr>
            <a:spLocks noGrp="1" noChangeArrowheads="1"/>
          </p:cNvSpPr>
          <p:nvPr>
            <p:ph type="body" sz="half" idx="1"/>
          </p:nvPr>
        </p:nvSpPr>
        <p:spPr>
          <a:noFill/>
          <a:ln/>
        </p:spPr>
        <p:txBody>
          <a:bodyPr lIns="92075" tIns="46038" rIns="92075" bIns="46038"/>
          <a:lstStyle/>
          <a:p>
            <a:r>
              <a:rPr lang="en-US" sz="2400" i="1"/>
              <a:t>Simple box:</a:t>
            </a:r>
            <a:r>
              <a:rPr lang="en-US" sz="2400"/>
              <a:t> </a:t>
            </a:r>
            <a:br>
              <a:rPr lang="en-US" sz="2400"/>
            </a:br>
            <a:r>
              <a:rPr lang="en-US" sz="2400"/>
              <a:t>whiskers extend to minimum/maximum</a:t>
            </a:r>
          </a:p>
          <a:p>
            <a:r>
              <a:rPr lang="en-US" sz="2400" i="1"/>
              <a:t>Standard box:</a:t>
            </a:r>
            <a:r>
              <a:rPr lang="en-US" sz="2400"/>
              <a:t> </a:t>
            </a:r>
            <a:br>
              <a:rPr lang="en-US" sz="2400"/>
            </a:br>
            <a:r>
              <a:rPr lang="en-US" sz="2400"/>
              <a:t>whiskers extend to </a:t>
            </a:r>
            <a:br>
              <a:rPr lang="en-US" sz="2400"/>
            </a:br>
            <a:r>
              <a:rPr lang="en-US" sz="2400"/>
              <a:t>one step</a:t>
            </a:r>
          </a:p>
          <a:p>
            <a:pPr lvl="1">
              <a:buFont typeface="Wingdings" pitchFamily="2" charset="2"/>
              <a:buChar char="u"/>
            </a:pPr>
            <a:r>
              <a:rPr lang="en-US"/>
              <a:t>Step = 1.5 times interquantile range</a:t>
            </a:r>
          </a:p>
          <a:p>
            <a:pPr>
              <a:buFont typeface="Wingdings" pitchFamily="2" charset="2"/>
              <a:buChar char="u"/>
            </a:pPr>
            <a:r>
              <a:rPr lang="en-US"/>
              <a:t>Good way to show variability and skewness </a:t>
            </a:r>
          </a:p>
        </p:txBody>
      </p:sp>
      <p:grpSp>
        <p:nvGrpSpPr>
          <p:cNvPr id="1281028" name="Group 4"/>
          <p:cNvGrpSpPr>
            <a:grpSpLocks/>
          </p:cNvGrpSpPr>
          <p:nvPr/>
        </p:nvGrpSpPr>
        <p:grpSpPr bwMode="auto">
          <a:xfrm>
            <a:off x="4710113" y="1568450"/>
            <a:ext cx="4187825" cy="5078413"/>
            <a:chOff x="2967" y="988"/>
            <a:chExt cx="2638" cy="3199"/>
          </a:xfrm>
        </p:grpSpPr>
        <p:sp>
          <p:nvSpPr>
            <p:cNvPr id="1281029" name="Rectangle 5"/>
            <p:cNvSpPr>
              <a:spLocks noChangeArrowheads="1"/>
            </p:cNvSpPr>
            <p:nvPr/>
          </p:nvSpPr>
          <p:spPr bwMode="auto">
            <a:xfrm>
              <a:off x="3239" y="2781"/>
              <a:ext cx="497" cy="913"/>
            </a:xfrm>
            <a:prstGeom prst="rect">
              <a:avLst/>
            </a:prstGeom>
            <a:noFill/>
            <a:ln w="38100">
              <a:solidFill>
                <a:schemeClr val="bg2"/>
              </a:solidFill>
              <a:miter lim="800000"/>
              <a:headEnd type="none" w="sm" len="sm"/>
              <a:tailEnd type="none" w="sm" len="sm"/>
            </a:ln>
            <a:effectLst/>
          </p:spPr>
          <p:txBody>
            <a:bodyPr wrap="none" anchor="ctr"/>
            <a:lstStyle/>
            <a:p>
              <a:endParaRPr lang="en-US"/>
            </a:p>
          </p:txBody>
        </p:sp>
        <p:sp>
          <p:nvSpPr>
            <p:cNvPr id="1281030" name="Line 6"/>
            <p:cNvSpPr>
              <a:spLocks noChangeShapeType="1"/>
            </p:cNvSpPr>
            <p:nvPr/>
          </p:nvSpPr>
          <p:spPr bwMode="auto">
            <a:xfrm>
              <a:off x="3243" y="3424"/>
              <a:ext cx="497" cy="0"/>
            </a:xfrm>
            <a:prstGeom prst="line">
              <a:avLst/>
            </a:prstGeom>
            <a:noFill/>
            <a:ln w="38100">
              <a:solidFill>
                <a:schemeClr val="bg2"/>
              </a:solidFill>
              <a:round/>
              <a:headEnd type="none" w="sm" len="sm"/>
              <a:tailEnd type="none" w="sm" len="sm"/>
            </a:ln>
            <a:effectLst/>
          </p:spPr>
          <p:txBody>
            <a:bodyPr/>
            <a:lstStyle/>
            <a:p>
              <a:endParaRPr lang="en-US"/>
            </a:p>
          </p:txBody>
        </p:sp>
        <p:sp>
          <p:nvSpPr>
            <p:cNvPr id="1281031" name="Line 7"/>
            <p:cNvSpPr>
              <a:spLocks noChangeShapeType="1"/>
            </p:cNvSpPr>
            <p:nvPr/>
          </p:nvSpPr>
          <p:spPr bwMode="auto">
            <a:xfrm>
              <a:off x="3488" y="3694"/>
              <a:ext cx="0" cy="321"/>
            </a:xfrm>
            <a:prstGeom prst="line">
              <a:avLst/>
            </a:prstGeom>
            <a:noFill/>
            <a:ln w="38100">
              <a:solidFill>
                <a:schemeClr val="bg2"/>
              </a:solidFill>
              <a:round/>
              <a:headEnd type="none" w="sm" len="sm"/>
              <a:tailEnd type="none" w="sm" len="sm"/>
            </a:ln>
            <a:effectLst/>
          </p:spPr>
          <p:txBody>
            <a:bodyPr/>
            <a:lstStyle/>
            <a:p>
              <a:endParaRPr lang="en-US"/>
            </a:p>
          </p:txBody>
        </p:sp>
        <p:sp>
          <p:nvSpPr>
            <p:cNvPr id="1281032" name="Line 8"/>
            <p:cNvSpPr>
              <a:spLocks noChangeShapeType="1"/>
            </p:cNvSpPr>
            <p:nvPr/>
          </p:nvSpPr>
          <p:spPr bwMode="auto">
            <a:xfrm flipV="1">
              <a:off x="3487" y="1430"/>
              <a:ext cx="0" cy="1351"/>
            </a:xfrm>
            <a:prstGeom prst="line">
              <a:avLst/>
            </a:prstGeom>
            <a:noFill/>
            <a:ln w="38100">
              <a:solidFill>
                <a:schemeClr val="bg2"/>
              </a:solidFill>
              <a:round/>
              <a:headEnd type="none" w="sm" len="sm"/>
              <a:tailEnd type="none" w="sm" len="sm"/>
            </a:ln>
            <a:effectLst/>
          </p:spPr>
          <p:txBody>
            <a:bodyPr/>
            <a:lstStyle/>
            <a:p>
              <a:endParaRPr lang="en-US"/>
            </a:p>
          </p:txBody>
        </p:sp>
        <p:sp>
          <p:nvSpPr>
            <p:cNvPr id="1281033" name="Text Box 9"/>
            <p:cNvSpPr txBox="1">
              <a:spLocks noChangeArrowheads="1"/>
            </p:cNvSpPr>
            <p:nvPr/>
          </p:nvSpPr>
          <p:spPr bwMode="auto">
            <a:xfrm>
              <a:off x="3352" y="3017"/>
              <a:ext cx="271" cy="288"/>
            </a:xfrm>
            <a:prstGeom prst="rect">
              <a:avLst/>
            </a:prstGeom>
            <a:noFill/>
            <a:ln w="12700">
              <a:noFill/>
              <a:miter lim="800000"/>
              <a:headEnd type="none" w="sm" len="sm"/>
              <a:tailEnd type="none" w="sm" len="sm"/>
            </a:ln>
            <a:effectLst/>
          </p:spPr>
          <p:txBody>
            <a:bodyPr>
              <a:spAutoFit/>
            </a:bodyPr>
            <a:lstStyle/>
            <a:p>
              <a:pPr>
                <a:spcBef>
                  <a:spcPct val="50000"/>
                </a:spcBef>
              </a:pPr>
              <a:r>
                <a:rPr kumimoji="0" lang="en-US" sz="2400" b="1">
                  <a:solidFill>
                    <a:schemeClr val="bg2"/>
                  </a:solidFill>
                </a:rPr>
                <a:t>X</a:t>
              </a:r>
            </a:p>
          </p:txBody>
        </p:sp>
        <p:sp>
          <p:nvSpPr>
            <p:cNvPr id="1281034" name="Oval 10"/>
            <p:cNvSpPr>
              <a:spLocks noChangeArrowheads="1"/>
            </p:cNvSpPr>
            <p:nvPr/>
          </p:nvSpPr>
          <p:spPr bwMode="auto">
            <a:xfrm>
              <a:off x="3464" y="1073"/>
              <a:ext cx="47" cy="44"/>
            </a:xfrm>
            <a:prstGeom prst="ellipse">
              <a:avLst/>
            </a:prstGeom>
            <a:solidFill>
              <a:schemeClr val="bg2"/>
            </a:solidFill>
            <a:ln w="12700">
              <a:solidFill>
                <a:schemeClr val="bg2"/>
              </a:solidFill>
              <a:round/>
              <a:headEnd type="none" w="sm" len="sm"/>
              <a:tailEnd type="none" w="sm" len="sm"/>
            </a:ln>
            <a:effectLst/>
          </p:spPr>
          <p:txBody>
            <a:bodyPr wrap="none" anchor="ctr"/>
            <a:lstStyle/>
            <a:p>
              <a:endParaRPr lang="en-US"/>
            </a:p>
          </p:txBody>
        </p:sp>
        <p:sp>
          <p:nvSpPr>
            <p:cNvPr id="1281035" name="Oval 11"/>
            <p:cNvSpPr>
              <a:spLocks noChangeArrowheads="1"/>
            </p:cNvSpPr>
            <p:nvPr/>
          </p:nvSpPr>
          <p:spPr bwMode="auto">
            <a:xfrm>
              <a:off x="3464" y="1149"/>
              <a:ext cx="47" cy="45"/>
            </a:xfrm>
            <a:prstGeom prst="ellipse">
              <a:avLst/>
            </a:prstGeom>
            <a:solidFill>
              <a:schemeClr val="bg2"/>
            </a:solidFill>
            <a:ln w="12700">
              <a:solidFill>
                <a:schemeClr val="bg2"/>
              </a:solidFill>
              <a:round/>
              <a:headEnd type="none" w="sm" len="sm"/>
              <a:tailEnd type="none" w="sm" len="sm"/>
            </a:ln>
            <a:effectLst/>
          </p:spPr>
          <p:txBody>
            <a:bodyPr wrap="none" anchor="ctr"/>
            <a:lstStyle/>
            <a:p>
              <a:endParaRPr lang="en-US"/>
            </a:p>
          </p:txBody>
        </p:sp>
        <p:sp>
          <p:nvSpPr>
            <p:cNvPr id="1281036" name="Oval 12"/>
            <p:cNvSpPr>
              <a:spLocks noChangeArrowheads="1"/>
            </p:cNvSpPr>
            <p:nvPr/>
          </p:nvSpPr>
          <p:spPr bwMode="auto">
            <a:xfrm>
              <a:off x="3464" y="1357"/>
              <a:ext cx="46" cy="45"/>
            </a:xfrm>
            <a:prstGeom prst="ellipse">
              <a:avLst/>
            </a:prstGeom>
            <a:solidFill>
              <a:schemeClr val="bg2"/>
            </a:solidFill>
            <a:ln w="12700">
              <a:solidFill>
                <a:schemeClr val="bg2"/>
              </a:solidFill>
              <a:round/>
              <a:headEnd type="none" w="sm" len="sm"/>
              <a:tailEnd type="none" w="sm" len="sm"/>
            </a:ln>
            <a:effectLst/>
          </p:spPr>
          <p:txBody>
            <a:bodyPr wrap="none" anchor="ctr"/>
            <a:lstStyle/>
            <a:p>
              <a:endParaRPr lang="en-US"/>
            </a:p>
          </p:txBody>
        </p:sp>
        <p:sp>
          <p:nvSpPr>
            <p:cNvPr id="1281037" name="Text Box 13"/>
            <p:cNvSpPr txBox="1">
              <a:spLocks noChangeArrowheads="1"/>
            </p:cNvSpPr>
            <p:nvPr/>
          </p:nvSpPr>
          <p:spPr bwMode="auto">
            <a:xfrm>
              <a:off x="3757" y="3325"/>
              <a:ext cx="686" cy="192"/>
            </a:xfrm>
            <a:prstGeom prst="rect">
              <a:avLst/>
            </a:prstGeom>
            <a:noFill/>
            <a:ln w="12700">
              <a:noFill/>
              <a:miter lim="800000"/>
              <a:headEnd type="none" w="sm" len="sm"/>
              <a:tailEnd type="none" w="sm" len="sm"/>
            </a:ln>
            <a:effectLst/>
          </p:spPr>
          <p:txBody>
            <a:bodyPr>
              <a:spAutoFit/>
            </a:bodyPr>
            <a:lstStyle/>
            <a:p>
              <a:pPr algn="l">
                <a:spcBef>
                  <a:spcPct val="50000"/>
                </a:spcBef>
              </a:pPr>
              <a:r>
                <a:rPr kumimoji="0" lang="en-US" sz="1400" b="1">
                  <a:solidFill>
                    <a:srgbClr val="A50021"/>
                  </a:solidFill>
                </a:rPr>
                <a:t>Median</a:t>
              </a:r>
            </a:p>
          </p:txBody>
        </p:sp>
        <p:sp>
          <p:nvSpPr>
            <p:cNvPr id="1281038" name="Text Box 14"/>
            <p:cNvSpPr txBox="1">
              <a:spLocks noChangeArrowheads="1"/>
            </p:cNvSpPr>
            <p:nvPr/>
          </p:nvSpPr>
          <p:spPr bwMode="auto">
            <a:xfrm>
              <a:off x="3753" y="3073"/>
              <a:ext cx="686" cy="192"/>
            </a:xfrm>
            <a:prstGeom prst="rect">
              <a:avLst/>
            </a:prstGeom>
            <a:noFill/>
            <a:ln w="12700">
              <a:noFill/>
              <a:miter lim="800000"/>
              <a:headEnd type="none" w="sm" len="sm"/>
              <a:tailEnd type="none" w="sm" len="sm"/>
            </a:ln>
            <a:effectLst/>
          </p:spPr>
          <p:txBody>
            <a:bodyPr>
              <a:spAutoFit/>
            </a:bodyPr>
            <a:lstStyle/>
            <a:p>
              <a:pPr algn="l">
                <a:spcBef>
                  <a:spcPct val="50000"/>
                </a:spcBef>
              </a:pPr>
              <a:r>
                <a:rPr kumimoji="0" lang="en-US" sz="1400" b="1">
                  <a:solidFill>
                    <a:srgbClr val="A50021"/>
                  </a:solidFill>
                </a:rPr>
                <a:t>Mean</a:t>
              </a:r>
            </a:p>
          </p:txBody>
        </p:sp>
        <p:sp>
          <p:nvSpPr>
            <p:cNvPr id="1281039" name="Text Box 15"/>
            <p:cNvSpPr txBox="1">
              <a:spLocks noChangeArrowheads="1"/>
            </p:cNvSpPr>
            <p:nvPr/>
          </p:nvSpPr>
          <p:spPr bwMode="auto">
            <a:xfrm>
              <a:off x="3757" y="3598"/>
              <a:ext cx="1076" cy="192"/>
            </a:xfrm>
            <a:prstGeom prst="rect">
              <a:avLst/>
            </a:prstGeom>
            <a:noFill/>
            <a:ln w="12700">
              <a:noFill/>
              <a:miter lim="800000"/>
              <a:headEnd type="none" w="sm" len="sm"/>
              <a:tailEnd type="none" w="sm" len="sm"/>
            </a:ln>
            <a:effectLst/>
          </p:spPr>
          <p:txBody>
            <a:bodyPr>
              <a:spAutoFit/>
            </a:bodyPr>
            <a:lstStyle/>
            <a:p>
              <a:pPr algn="l">
                <a:spcBef>
                  <a:spcPct val="50000"/>
                </a:spcBef>
              </a:pPr>
              <a:r>
                <a:rPr kumimoji="0" lang="en-US" sz="1400" b="1">
                  <a:solidFill>
                    <a:srgbClr val="A50021"/>
                  </a:solidFill>
                </a:rPr>
                <a:t>25</a:t>
              </a:r>
              <a:r>
                <a:rPr kumimoji="0" lang="en-US" sz="1400" b="1" baseline="30000">
                  <a:solidFill>
                    <a:srgbClr val="A50021"/>
                  </a:solidFill>
                </a:rPr>
                <a:t>th</a:t>
              </a:r>
              <a:r>
                <a:rPr kumimoji="0" lang="en-US" sz="1400" b="1">
                  <a:solidFill>
                    <a:srgbClr val="A50021"/>
                  </a:solidFill>
                </a:rPr>
                <a:t> percentile</a:t>
              </a:r>
            </a:p>
          </p:txBody>
        </p:sp>
        <p:sp>
          <p:nvSpPr>
            <p:cNvPr id="1281040" name="Text Box 16"/>
            <p:cNvSpPr txBox="1">
              <a:spLocks noChangeArrowheads="1"/>
            </p:cNvSpPr>
            <p:nvPr/>
          </p:nvSpPr>
          <p:spPr bwMode="auto">
            <a:xfrm>
              <a:off x="3762" y="2689"/>
              <a:ext cx="980" cy="192"/>
            </a:xfrm>
            <a:prstGeom prst="rect">
              <a:avLst/>
            </a:prstGeom>
            <a:noFill/>
            <a:ln w="12700">
              <a:noFill/>
              <a:miter lim="800000"/>
              <a:headEnd type="none" w="sm" len="sm"/>
              <a:tailEnd type="none" w="sm" len="sm"/>
            </a:ln>
            <a:effectLst/>
          </p:spPr>
          <p:txBody>
            <a:bodyPr>
              <a:spAutoFit/>
            </a:bodyPr>
            <a:lstStyle/>
            <a:p>
              <a:pPr algn="l">
                <a:spcBef>
                  <a:spcPct val="50000"/>
                </a:spcBef>
              </a:pPr>
              <a:r>
                <a:rPr kumimoji="0" lang="en-US" sz="1400" b="1">
                  <a:solidFill>
                    <a:srgbClr val="A50021"/>
                  </a:solidFill>
                </a:rPr>
                <a:t>75</a:t>
              </a:r>
              <a:r>
                <a:rPr kumimoji="0" lang="en-US" sz="1400" b="1" baseline="30000">
                  <a:solidFill>
                    <a:srgbClr val="A50021"/>
                  </a:solidFill>
                </a:rPr>
                <a:t>th</a:t>
              </a:r>
              <a:r>
                <a:rPr kumimoji="0" lang="en-US" sz="1400" b="1">
                  <a:solidFill>
                    <a:srgbClr val="A50021"/>
                  </a:solidFill>
                </a:rPr>
                <a:t> percentile</a:t>
              </a:r>
            </a:p>
          </p:txBody>
        </p:sp>
        <p:sp>
          <p:nvSpPr>
            <p:cNvPr id="1281041" name="Text Box 17"/>
            <p:cNvSpPr txBox="1">
              <a:spLocks noChangeArrowheads="1"/>
            </p:cNvSpPr>
            <p:nvPr/>
          </p:nvSpPr>
          <p:spPr bwMode="auto">
            <a:xfrm>
              <a:off x="3550" y="1063"/>
              <a:ext cx="1077" cy="326"/>
            </a:xfrm>
            <a:prstGeom prst="rect">
              <a:avLst/>
            </a:prstGeom>
            <a:noFill/>
            <a:ln w="12700">
              <a:noFill/>
              <a:miter lim="800000"/>
              <a:headEnd type="none" w="sm" len="sm"/>
              <a:tailEnd type="none" w="sm" len="sm"/>
            </a:ln>
            <a:effectLst/>
          </p:spPr>
          <p:txBody>
            <a:bodyPr>
              <a:spAutoFit/>
            </a:bodyPr>
            <a:lstStyle/>
            <a:p>
              <a:pPr algn="l">
                <a:spcBef>
                  <a:spcPct val="50000"/>
                </a:spcBef>
              </a:pPr>
              <a:r>
                <a:rPr kumimoji="0" lang="en-US" sz="1400" b="1">
                  <a:solidFill>
                    <a:srgbClr val="A50021"/>
                  </a:solidFill>
                </a:rPr>
                <a:t>Outliers or outside values</a:t>
              </a:r>
            </a:p>
          </p:txBody>
        </p:sp>
        <p:sp>
          <p:nvSpPr>
            <p:cNvPr id="1281042" name="Text Box 18"/>
            <p:cNvSpPr txBox="1">
              <a:spLocks noChangeArrowheads="1"/>
            </p:cNvSpPr>
            <p:nvPr/>
          </p:nvSpPr>
          <p:spPr bwMode="auto">
            <a:xfrm>
              <a:off x="3511" y="3865"/>
              <a:ext cx="1885" cy="288"/>
            </a:xfrm>
            <a:prstGeom prst="rect">
              <a:avLst/>
            </a:prstGeom>
            <a:noFill/>
            <a:ln w="12700">
              <a:noFill/>
              <a:miter lim="800000"/>
              <a:headEnd type="none" w="sm" len="sm"/>
              <a:tailEnd type="none" w="sm" len="sm"/>
            </a:ln>
            <a:effectLst/>
          </p:spPr>
          <p:txBody>
            <a:bodyPr>
              <a:spAutoFit/>
            </a:bodyPr>
            <a:lstStyle/>
            <a:p>
              <a:pPr algn="l">
                <a:spcBef>
                  <a:spcPct val="50000"/>
                </a:spcBef>
              </a:pPr>
              <a:r>
                <a:rPr kumimoji="0" lang="en-US" b="1">
                  <a:solidFill>
                    <a:schemeClr val="bg2"/>
                  </a:solidFill>
                </a:rPr>
                <a:t>Smallest measurement </a:t>
              </a:r>
              <a:br>
                <a:rPr kumimoji="0" lang="en-US" b="1">
                  <a:solidFill>
                    <a:schemeClr val="bg2"/>
                  </a:solidFill>
                </a:rPr>
              </a:br>
              <a:r>
                <a:rPr kumimoji="0" lang="en-US" b="1">
                  <a:solidFill>
                    <a:schemeClr val="bg2"/>
                  </a:solidFill>
                </a:rPr>
                <a:t>within 1 step below box</a:t>
              </a:r>
            </a:p>
          </p:txBody>
        </p:sp>
        <p:sp>
          <p:nvSpPr>
            <p:cNvPr id="1281043" name="Line 19"/>
            <p:cNvSpPr>
              <a:spLocks noChangeShapeType="1"/>
            </p:cNvSpPr>
            <p:nvPr/>
          </p:nvSpPr>
          <p:spPr bwMode="auto">
            <a:xfrm>
              <a:off x="3460" y="1431"/>
              <a:ext cx="67" cy="0"/>
            </a:xfrm>
            <a:prstGeom prst="line">
              <a:avLst/>
            </a:prstGeom>
            <a:noFill/>
            <a:ln w="38100">
              <a:solidFill>
                <a:schemeClr val="bg2"/>
              </a:solidFill>
              <a:round/>
              <a:headEnd type="none" w="sm" len="sm"/>
              <a:tailEnd type="none" w="sm" len="sm"/>
            </a:ln>
            <a:effectLst/>
          </p:spPr>
          <p:txBody>
            <a:bodyPr/>
            <a:lstStyle/>
            <a:p>
              <a:endParaRPr lang="en-US"/>
            </a:p>
          </p:txBody>
        </p:sp>
        <p:sp>
          <p:nvSpPr>
            <p:cNvPr id="1281044" name="Line 20"/>
            <p:cNvSpPr>
              <a:spLocks noChangeShapeType="1"/>
            </p:cNvSpPr>
            <p:nvPr/>
          </p:nvSpPr>
          <p:spPr bwMode="auto">
            <a:xfrm>
              <a:off x="3463" y="4012"/>
              <a:ext cx="67" cy="0"/>
            </a:xfrm>
            <a:prstGeom prst="line">
              <a:avLst/>
            </a:prstGeom>
            <a:noFill/>
            <a:ln w="38100">
              <a:solidFill>
                <a:schemeClr val="bg2"/>
              </a:solidFill>
              <a:round/>
              <a:headEnd type="none" w="sm" len="sm"/>
              <a:tailEnd type="none" w="sm" len="sm"/>
            </a:ln>
            <a:effectLst/>
          </p:spPr>
          <p:txBody>
            <a:bodyPr/>
            <a:lstStyle/>
            <a:p>
              <a:endParaRPr lang="en-US"/>
            </a:p>
          </p:txBody>
        </p:sp>
        <p:sp>
          <p:nvSpPr>
            <p:cNvPr id="1281045" name="Line 21"/>
            <p:cNvSpPr>
              <a:spLocks noChangeShapeType="1"/>
            </p:cNvSpPr>
            <p:nvPr/>
          </p:nvSpPr>
          <p:spPr bwMode="auto">
            <a:xfrm flipH="1">
              <a:off x="4755" y="2794"/>
              <a:ext cx="1" cy="935"/>
            </a:xfrm>
            <a:prstGeom prst="line">
              <a:avLst/>
            </a:prstGeom>
            <a:noFill/>
            <a:ln w="12700">
              <a:solidFill>
                <a:schemeClr val="bg2"/>
              </a:solidFill>
              <a:round/>
              <a:headEnd type="stealth" w="lg" len="lg"/>
              <a:tailEnd type="stealth" w="lg" len="lg"/>
            </a:ln>
            <a:effectLst/>
          </p:spPr>
          <p:txBody>
            <a:bodyPr/>
            <a:lstStyle/>
            <a:p>
              <a:endParaRPr lang="en-US"/>
            </a:p>
          </p:txBody>
        </p:sp>
        <p:sp>
          <p:nvSpPr>
            <p:cNvPr id="1281046" name="Text Box 22"/>
            <p:cNvSpPr txBox="1">
              <a:spLocks noChangeArrowheads="1"/>
            </p:cNvSpPr>
            <p:nvPr/>
          </p:nvSpPr>
          <p:spPr bwMode="auto">
            <a:xfrm>
              <a:off x="4771" y="3116"/>
              <a:ext cx="834" cy="326"/>
            </a:xfrm>
            <a:prstGeom prst="rect">
              <a:avLst/>
            </a:prstGeom>
            <a:noFill/>
            <a:ln w="12700">
              <a:noFill/>
              <a:miter lim="800000"/>
              <a:headEnd type="none" w="sm" len="sm"/>
              <a:tailEnd type="none" w="sm" len="sm"/>
            </a:ln>
            <a:effectLst/>
          </p:spPr>
          <p:txBody>
            <a:bodyPr>
              <a:spAutoFit/>
            </a:bodyPr>
            <a:lstStyle/>
            <a:p>
              <a:pPr algn="l">
                <a:spcBef>
                  <a:spcPct val="50000"/>
                </a:spcBef>
              </a:pPr>
              <a:r>
                <a:rPr kumimoji="0" lang="en-US" sz="1400" b="1">
                  <a:solidFill>
                    <a:srgbClr val="A50021"/>
                  </a:solidFill>
                </a:rPr>
                <a:t>Interquantile Range</a:t>
              </a:r>
            </a:p>
          </p:txBody>
        </p:sp>
        <p:sp>
          <p:nvSpPr>
            <p:cNvPr id="1281047" name="Rectangle 23"/>
            <p:cNvSpPr>
              <a:spLocks noChangeArrowheads="1"/>
            </p:cNvSpPr>
            <p:nvPr/>
          </p:nvSpPr>
          <p:spPr bwMode="auto">
            <a:xfrm>
              <a:off x="2967" y="988"/>
              <a:ext cx="2585" cy="3199"/>
            </a:xfrm>
            <a:prstGeom prst="rect">
              <a:avLst/>
            </a:prstGeom>
            <a:noFill/>
            <a:ln w="57150" cmpd="thinThick">
              <a:solidFill>
                <a:schemeClr val="bg2"/>
              </a:solidFill>
              <a:miter lim="800000"/>
              <a:headEnd type="none" w="sm" len="sm"/>
              <a:tailEnd type="none" w="sm" len="sm"/>
            </a:ln>
            <a:effectLst/>
          </p:spPr>
          <p:txBody>
            <a:bodyPr wrap="none" anchor="ctr"/>
            <a:lstStyle/>
            <a:p>
              <a:endParaRPr lang="en-US"/>
            </a:p>
          </p:txBody>
        </p:sp>
        <p:sp>
          <p:nvSpPr>
            <p:cNvPr id="1281048" name="Text Box 24"/>
            <p:cNvSpPr txBox="1">
              <a:spLocks noChangeArrowheads="1"/>
            </p:cNvSpPr>
            <p:nvPr/>
          </p:nvSpPr>
          <p:spPr bwMode="auto">
            <a:xfrm>
              <a:off x="4514" y="1101"/>
              <a:ext cx="1054" cy="442"/>
            </a:xfrm>
            <a:prstGeom prst="rect">
              <a:avLst/>
            </a:prstGeom>
            <a:noFill/>
            <a:ln w="12700">
              <a:noFill/>
              <a:miter lim="800000"/>
              <a:headEnd type="none" w="sm" len="sm"/>
              <a:tailEnd type="none" w="sm" len="sm"/>
            </a:ln>
            <a:effectLst/>
          </p:spPr>
          <p:txBody>
            <a:bodyPr>
              <a:spAutoFit/>
            </a:bodyPr>
            <a:lstStyle/>
            <a:p>
              <a:pPr>
                <a:spcBef>
                  <a:spcPct val="50000"/>
                </a:spcBef>
              </a:pPr>
              <a:r>
                <a:rPr kumimoji="0" lang="en-US" sz="2000" b="1">
                  <a:solidFill>
                    <a:srgbClr val="003366"/>
                  </a:solidFill>
                </a:rPr>
                <a:t>Standard Box Plot</a:t>
              </a:r>
            </a:p>
          </p:txBody>
        </p:sp>
        <p:sp>
          <p:nvSpPr>
            <p:cNvPr id="1281049" name="AutoShape 25"/>
            <p:cNvSpPr>
              <a:spLocks noChangeArrowheads="1"/>
            </p:cNvSpPr>
            <p:nvPr/>
          </p:nvSpPr>
          <p:spPr bwMode="auto">
            <a:xfrm>
              <a:off x="3619" y="1666"/>
              <a:ext cx="1214" cy="294"/>
            </a:xfrm>
            <a:prstGeom prst="wedgeRectCallout">
              <a:avLst>
                <a:gd name="adj1" fmla="val -56343"/>
                <a:gd name="adj2" fmla="val -128912"/>
              </a:avLst>
            </a:prstGeom>
            <a:noFill/>
            <a:ln w="19050">
              <a:solidFill>
                <a:schemeClr val="tx1"/>
              </a:solidFill>
              <a:miter lim="800000"/>
              <a:headEnd type="none" w="sm" len="sm"/>
              <a:tailEnd type="none" w="sm" len="sm"/>
            </a:ln>
            <a:effectLst/>
          </p:spPr>
          <p:txBody>
            <a:bodyPr/>
            <a:lstStyle/>
            <a:p>
              <a:r>
                <a:rPr kumimoji="0" lang="en-US" b="1">
                  <a:solidFill>
                    <a:schemeClr val="bg2"/>
                  </a:solidFill>
                </a:rPr>
                <a:t>Largest measurement within 1 step above box</a:t>
              </a:r>
            </a:p>
          </p:txBody>
        </p:sp>
      </p:grpSp>
    </p:spTree>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35CB17D-3430-4BB5-910A-554127B177FD}" type="slidenum">
              <a:rPr lang="en-US"/>
              <a:pPr/>
              <a:t>5</a:t>
            </a:fld>
            <a:endParaRPr lang="en-US"/>
          </a:p>
        </p:txBody>
      </p:sp>
      <p:sp>
        <p:nvSpPr>
          <p:cNvPr id="1008642" name="Rectangle 2"/>
          <p:cNvSpPr>
            <a:spLocks noGrp="1" noChangeArrowheads="1"/>
          </p:cNvSpPr>
          <p:nvPr>
            <p:ph type="title"/>
          </p:nvPr>
        </p:nvSpPr>
        <p:spPr/>
        <p:txBody>
          <a:bodyPr/>
          <a:lstStyle/>
          <a:p>
            <a:r>
              <a:rPr lang="en-US"/>
              <a:t>Statistics and Environmental Applications </a:t>
            </a:r>
          </a:p>
        </p:txBody>
      </p:sp>
      <p:sp>
        <p:nvSpPr>
          <p:cNvPr id="1008643" name="Rectangle 3"/>
          <p:cNvSpPr>
            <a:spLocks noGrp="1" noChangeArrowheads="1"/>
          </p:cNvSpPr>
          <p:nvPr>
            <p:ph type="body" idx="1"/>
          </p:nvPr>
        </p:nvSpPr>
        <p:spPr/>
        <p:txBody>
          <a:bodyPr/>
          <a:lstStyle/>
          <a:p>
            <a:r>
              <a:rPr lang="en-US" sz="2400"/>
              <a:t>Statistics has been an integral part of environmental site investigations since 1970s when large-scale sampling activities were initiated throughout the United States</a:t>
            </a:r>
          </a:p>
          <a:p>
            <a:endParaRPr lang="en-US" sz="2400"/>
          </a:p>
          <a:p>
            <a:r>
              <a:rPr lang="en-US" sz="2400"/>
              <a:t>In environmental applications, statistics is used in a variety of problems, such as:</a:t>
            </a:r>
          </a:p>
          <a:p>
            <a:pPr lvl="2"/>
            <a:r>
              <a:rPr lang="en-US" sz="2200"/>
              <a:t>Site Characterization</a:t>
            </a:r>
          </a:p>
          <a:p>
            <a:pPr lvl="2"/>
            <a:r>
              <a:rPr lang="en-US" sz="2200"/>
              <a:t>Sampling Design</a:t>
            </a:r>
          </a:p>
          <a:p>
            <a:pPr lvl="2"/>
            <a:r>
              <a:rPr lang="en-US" sz="2200"/>
              <a:t>Attainment of Cleanup Goals</a:t>
            </a:r>
          </a:p>
          <a:p>
            <a:pPr lvl="2"/>
            <a:r>
              <a:rPr lang="en-US" sz="2200"/>
              <a:t>Risk Assessment</a:t>
            </a:r>
          </a:p>
          <a:p>
            <a:pPr lvl="2"/>
            <a:r>
              <a:rPr lang="en-US" sz="2200"/>
              <a:t>Compliance Monitoring</a:t>
            </a:r>
          </a:p>
        </p:txBody>
      </p:sp>
    </p:spTree>
  </p:cSld>
  <p:clrMapOvr>
    <a:masterClrMapping/>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2"/>
          <p:cNvSpPr>
            <a:spLocks noGrp="1"/>
          </p:cNvSpPr>
          <p:nvPr>
            <p:ph type="sldNum" sz="quarter" idx="10"/>
          </p:nvPr>
        </p:nvSpPr>
        <p:spPr/>
        <p:txBody>
          <a:bodyPr/>
          <a:lstStyle/>
          <a:p>
            <a:fld id="{82E78D22-F6BC-46EB-BA59-A79183FF068B}" type="slidenum">
              <a:rPr lang="en-US"/>
              <a:pPr/>
              <a:t>50</a:t>
            </a:fld>
            <a:endParaRPr lang="en-US"/>
          </a:p>
        </p:txBody>
      </p:sp>
      <p:sp>
        <p:nvSpPr>
          <p:cNvPr id="1283074" name="Rectangle 2"/>
          <p:cNvSpPr>
            <a:spLocks noGrp="1" noChangeArrowheads="1"/>
          </p:cNvSpPr>
          <p:nvPr>
            <p:ph type="title"/>
          </p:nvPr>
        </p:nvSpPr>
        <p:spPr>
          <a:noFill/>
          <a:ln/>
        </p:spPr>
        <p:txBody>
          <a:bodyPr lIns="92075" tIns="46038" rIns="92075" bIns="46038"/>
          <a:lstStyle/>
          <a:p>
            <a:r>
              <a:rPr lang="en-US"/>
              <a:t>Typical box plots</a:t>
            </a:r>
          </a:p>
        </p:txBody>
      </p:sp>
      <p:grpSp>
        <p:nvGrpSpPr>
          <p:cNvPr id="1283075" name="Group 3"/>
          <p:cNvGrpSpPr>
            <a:grpSpLocks/>
          </p:cNvGrpSpPr>
          <p:nvPr/>
        </p:nvGrpSpPr>
        <p:grpSpPr bwMode="auto">
          <a:xfrm>
            <a:off x="5199063" y="1481138"/>
            <a:ext cx="3525837" cy="4905375"/>
            <a:chOff x="3174" y="1101"/>
            <a:chExt cx="2221" cy="3090"/>
          </a:xfrm>
        </p:grpSpPr>
        <p:sp>
          <p:nvSpPr>
            <p:cNvPr id="1283076" name="Rectangle 4"/>
            <p:cNvSpPr>
              <a:spLocks noChangeArrowheads="1"/>
            </p:cNvSpPr>
            <p:nvPr/>
          </p:nvSpPr>
          <p:spPr bwMode="auto">
            <a:xfrm>
              <a:off x="3366" y="2750"/>
              <a:ext cx="603" cy="522"/>
            </a:xfrm>
            <a:prstGeom prst="rect">
              <a:avLst/>
            </a:prstGeom>
            <a:noFill/>
            <a:ln w="12700">
              <a:solidFill>
                <a:schemeClr val="bg2"/>
              </a:solidFill>
              <a:miter lim="800000"/>
              <a:headEnd type="none" w="sm" len="sm"/>
              <a:tailEnd type="none" w="sm" len="sm"/>
            </a:ln>
            <a:effectLst/>
          </p:spPr>
          <p:txBody>
            <a:bodyPr wrap="none" anchor="ctr"/>
            <a:lstStyle/>
            <a:p>
              <a:endParaRPr lang="en-US"/>
            </a:p>
          </p:txBody>
        </p:sp>
        <p:sp>
          <p:nvSpPr>
            <p:cNvPr id="1283077" name="Line 5"/>
            <p:cNvSpPr>
              <a:spLocks noChangeShapeType="1"/>
            </p:cNvSpPr>
            <p:nvPr/>
          </p:nvSpPr>
          <p:spPr bwMode="auto">
            <a:xfrm>
              <a:off x="3367" y="3169"/>
              <a:ext cx="603" cy="0"/>
            </a:xfrm>
            <a:prstGeom prst="line">
              <a:avLst/>
            </a:prstGeom>
            <a:noFill/>
            <a:ln w="12700">
              <a:solidFill>
                <a:schemeClr val="bg2"/>
              </a:solidFill>
              <a:round/>
              <a:headEnd type="none" w="sm" len="sm"/>
              <a:tailEnd type="none" w="sm" len="sm"/>
            </a:ln>
            <a:effectLst/>
          </p:spPr>
          <p:txBody>
            <a:bodyPr/>
            <a:lstStyle/>
            <a:p>
              <a:endParaRPr lang="en-US"/>
            </a:p>
          </p:txBody>
        </p:sp>
        <p:sp>
          <p:nvSpPr>
            <p:cNvPr id="1283078" name="Text Box 6"/>
            <p:cNvSpPr txBox="1">
              <a:spLocks noChangeArrowheads="1"/>
            </p:cNvSpPr>
            <p:nvPr/>
          </p:nvSpPr>
          <p:spPr bwMode="auto">
            <a:xfrm>
              <a:off x="3512" y="2853"/>
              <a:ext cx="329" cy="288"/>
            </a:xfrm>
            <a:prstGeom prst="rect">
              <a:avLst/>
            </a:prstGeom>
            <a:noFill/>
            <a:ln w="12700">
              <a:noFill/>
              <a:miter lim="800000"/>
              <a:headEnd type="none" w="sm" len="sm"/>
              <a:tailEnd type="none" w="sm" len="sm"/>
            </a:ln>
            <a:effectLst/>
          </p:spPr>
          <p:txBody>
            <a:bodyPr>
              <a:spAutoFit/>
            </a:bodyPr>
            <a:lstStyle/>
            <a:p>
              <a:pPr>
                <a:spcBef>
                  <a:spcPct val="50000"/>
                </a:spcBef>
              </a:pPr>
              <a:r>
                <a:rPr kumimoji="0" lang="en-US" sz="2400">
                  <a:solidFill>
                    <a:schemeClr val="bg2"/>
                  </a:solidFill>
                </a:rPr>
                <a:t>X</a:t>
              </a:r>
            </a:p>
          </p:txBody>
        </p:sp>
        <p:sp>
          <p:nvSpPr>
            <p:cNvPr id="1283079" name="Oval 7"/>
            <p:cNvSpPr>
              <a:spLocks noChangeArrowheads="1"/>
            </p:cNvSpPr>
            <p:nvPr/>
          </p:nvSpPr>
          <p:spPr bwMode="auto">
            <a:xfrm>
              <a:off x="3637" y="1693"/>
              <a:ext cx="56" cy="56"/>
            </a:xfrm>
            <a:prstGeom prst="ellipse">
              <a:avLst/>
            </a:prstGeom>
            <a:solidFill>
              <a:schemeClr val="bg2"/>
            </a:solidFill>
            <a:ln w="12700">
              <a:solidFill>
                <a:schemeClr val="bg2"/>
              </a:solidFill>
              <a:round/>
              <a:headEnd type="none" w="sm" len="sm"/>
              <a:tailEnd type="none" w="sm" len="sm"/>
            </a:ln>
            <a:effectLst/>
          </p:spPr>
          <p:txBody>
            <a:bodyPr wrap="none" anchor="ctr"/>
            <a:lstStyle/>
            <a:p>
              <a:endParaRPr lang="en-US"/>
            </a:p>
          </p:txBody>
        </p:sp>
        <p:sp>
          <p:nvSpPr>
            <p:cNvPr id="1283080" name="Text Box 8"/>
            <p:cNvSpPr txBox="1">
              <a:spLocks noChangeArrowheads="1"/>
            </p:cNvSpPr>
            <p:nvPr/>
          </p:nvSpPr>
          <p:spPr bwMode="auto">
            <a:xfrm>
              <a:off x="4095" y="1295"/>
              <a:ext cx="1263" cy="2060"/>
            </a:xfrm>
            <a:prstGeom prst="rect">
              <a:avLst/>
            </a:prstGeom>
            <a:noFill/>
            <a:ln w="12700">
              <a:noFill/>
              <a:miter lim="800000"/>
              <a:headEnd type="none" w="sm" len="sm"/>
              <a:tailEnd type="none" w="sm" len="sm"/>
            </a:ln>
            <a:effectLst/>
          </p:spPr>
          <p:txBody>
            <a:bodyPr>
              <a:spAutoFit/>
            </a:bodyPr>
            <a:lstStyle/>
            <a:p>
              <a:pPr algn="l">
                <a:spcBef>
                  <a:spcPct val="50000"/>
                </a:spcBef>
                <a:spcAft>
                  <a:spcPct val="50000"/>
                </a:spcAft>
              </a:pPr>
              <a:r>
                <a:rPr kumimoji="0" lang="en-US" sz="1600" b="1">
                  <a:solidFill>
                    <a:srgbClr val="A50021"/>
                  </a:solidFill>
                </a:rPr>
                <a:t>Lognormally Distributed Data</a:t>
              </a:r>
            </a:p>
            <a:p>
              <a:pPr algn="l">
                <a:spcBef>
                  <a:spcPct val="50000"/>
                </a:spcBef>
                <a:spcAft>
                  <a:spcPct val="50000"/>
                </a:spcAft>
              </a:pPr>
              <a:endParaRPr kumimoji="0" lang="en-US" sz="1600">
                <a:solidFill>
                  <a:schemeClr val="bg2"/>
                </a:solidFill>
              </a:endParaRPr>
            </a:p>
            <a:p>
              <a:pPr algn="l">
                <a:spcBef>
                  <a:spcPct val="50000"/>
                </a:spcBef>
                <a:spcAft>
                  <a:spcPct val="50000"/>
                </a:spcAft>
              </a:pPr>
              <a:r>
                <a:rPr kumimoji="0" lang="en-US" sz="1600">
                  <a:solidFill>
                    <a:schemeClr val="bg2"/>
                  </a:solidFill>
                </a:rPr>
                <a:t>Mean &gt; Median</a:t>
              </a:r>
            </a:p>
            <a:p>
              <a:pPr algn="l">
                <a:spcBef>
                  <a:spcPct val="50000"/>
                </a:spcBef>
                <a:spcAft>
                  <a:spcPct val="50000"/>
                </a:spcAft>
              </a:pPr>
              <a:r>
                <a:rPr kumimoji="0" lang="en-US" sz="1600">
                  <a:solidFill>
                    <a:schemeClr val="bg2"/>
                  </a:solidFill>
                </a:rPr>
                <a:t>Upper whisker </a:t>
              </a:r>
              <a:br>
                <a:rPr kumimoji="0" lang="en-US" sz="1600">
                  <a:solidFill>
                    <a:schemeClr val="bg2"/>
                  </a:solidFill>
                </a:rPr>
              </a:br>
              <a:r>
                <a:rPr kumimoji="0" lang="en-US" sz="1600">
                  <a:solidFill>
                    <a:schemeClr val="bg2"/>
                  </a:solidFill>
                </a:rPr>
                <a:t>&gt; Lower whisker</a:t>
              </a:r>
            </a:p>
            <a:p>
              <a:pPr algn="l">
                <a:spcBef>
                  <a:spcPct val="50000"/>
                </a:spcBef>
                <a:spcAft>
                  <a:spcPct val="50000"/>
                </a:spcAft>
              </a:pPr>
              <a:r>
                <a:rPr kumimoji="0" lang="en-US" sz="1600">
                  <a:solidFill>
                    <a:schemeClr val="bg2"/>
                  </a:solidFill>
                </a:rPr>
                <a:t>Outside values </a:t>
              </a:r>
              <a:br>
                <a:rPr kumimoji="0" lang="en-US" sz="1600">
                  <a:solidFill>
                    <a:schemeClr val="bg2"/>
                  </a:solidFill>
                </a:rPr>
              </a:br>
              <a:r>
                <a:rPr kumimoji="0" lang="en-US" sz="1600">
                  <a:solidFill>
                    <a:schemeClr val="bg2"/>
                  </a:solidFill>
                  <a:latin typeface="Symbol" pitchFamily="18" charset="2"/>
                </a:rPr>
                <a:t>@</a:t>
              </a:r>
              <a:r>
                <a:rPr kumimoji="0" lang="en-US" sz="1600">
                  <a:solidFill>
                    <a:schemeClr val="bg2"/>
                  </a:solidFill>
                </a:rPr>
                <a:t> Maximum measurement</a:t>
              </a:r>
            </a:p>
          </p:txBody>
        </p:sp>
        <p:sp>
          <p:nvSpPr>
            <p:cNvPr id="1283081" name="Line 9"/>
            <p:cNvSpPr>
              <a:spLocks noChangeShapeType="1"/>
            </p:cNvSpPr>
            <p:nvPr/>
          </p:nvSpPr>
          <p:spPr bwMode="auto">
            <a:xfrm>
              <a:off x="3636" y="3414"/>
              <a:ext cx="82" cy="0"/>
            </a:xfrm>
            <a:prstGeom prst="line">
              <a:avLst/>
            </a:prstGeom>
            <a:noFill/>
            <a:ln w="12700">
              <a:solidFill>
                <a:schemeClr val="bg2"/>
              </a:solidFill>
              <a:round/>
              <a:headEnd type="none" w="sm" len="sm"/>
              <a:tailEnd type="none" w="sm" len="sm"/>
            </a:ln>
            <a:effectLst/>
          </p:spPr>
          <p:txBody>
            <a:bodyPr/>
            <a:lstStyle/>
            <a:p>
              <a:endParaRPr lang="en-US"/>
            </a:p>
          </p:txBody>
        </p:sp>
        <p:sp>
          <p:nvSpPr>
            <p:cNvPr id="1283082" name="Rectangle 10"/>
            <p:cNvSpPr>
              <a:spLocks noChangeArrowheads="1"/>
            </p:cNvSpPr>
            <p:nvPr/>
          </p:nvSpPr>
          <p:spPr bwMode="auto">
            <a:xfrm>
              <a:off x="3174" y="1101"/>
              <a:ext cx="2221" cy="3090"/>
            </a:xfrm>
            <a:prstGeom prst="rect">
              <a:avLst/>
            </a:prstGeom>
            <a:noFill/>
            <a:ln w="57150" cmpd="thinThick">
              <a:solidFill>
                <a:schemeClr val="bg2"/>
              </a:solidFill>
              <a:miter lim="800000"/>
              <a:headEnd type="none" w="sm" len="sm"/>
              <a:tailEnd type="none" w="sm" len="sm"/>
            </a:ln>
            <a:effectLst/>
          </p:spPr>
          <p:txBody>
            <a:bodyPr wrap="none" anchor="ctr"/>
            <a:lstStyle/>
            <a:p>
              <a:endParaRPr lang="en-US"/>
            </a:p>
          </p:txBody>
        </p:sp>
        <p:sp>
          <p:nvSpPr>
            <p:cNvPr id="1283083" name="Line 11"/>
            <p:cNvSpPr>
              <a:spLocks noChangeShapeType="1"/>
            </p:cNvSpPr>
            <p:nvPr/>
          </p:nvSpPr>
          <p:spPr bwMode="auto">
            <a:xfrm>
              <a:off x="3668" y="1941"/>
              <a:ext cx="0" cy="814"/>
            </a:xfrm>
            <a:prstGeom prst="line">
              <a:avLst/>
            </a:prstGeom>
            <a:noFill/>
            <a:ln w="12700">
              <a:solidFill>
                <a:schemeClr val="bg2"/>
              </a:solidFill>
              <a:round/>
              <a:headEnd type="none" w="sm" len="sm"/>
              <a:tailEnd type="none" w="sm" len="sm"/>
            </a:ln>
            <a:effectLst/>
          </p:spPr>
          <p:txBody>
            <a:bodyPr/>
            <a:lstStyle/>
            <a:p>
              <a:endParaRPr lang="en-US"/>
            </a:p>
          </p:txBody>
        </p:sp>
        <p:sp>
          <p:nvSpPr>
            <p:cNvPr id="1283084" name="Line 12"/>
            <p:cNvSpPr>
              <a:spLocks noChangeShapeType="1"/>
            </p:cNvSpPr>
            <p:nvPr/>
          </p:nvSpPr>
          <p:spPr bwMode="auto">
            <a:xfrm>
              <a:off x="3640" y="1936"/>
              <a:ext cx="82" cy="0"/>
            </a:xfrm>
            <a:prstGeom prst="line">
              <a:avLst/>
            </a:prstGeom>
            <a:noFill/>
            <a:ln w="12700">
              <a:solidFill>
                <a:schemeClr val="bg2"/>
              </a:solidFill>
              <a:round/>
              <a:headEnd type="none" w="sm" len="sm"/>
              <a:tailEnd type="none" w="sm" len="sm"/>
            </a:ln>
            <a:effectLst/>
          </p:spPr>
          <p:txBody>
            <a:bodyPr/>
            <a:lstStyle/>
            <a:p>
              <a:endParaRPr lang="en-US"/>
            </a:p>
          </p:txBody>
        </p:sp>
        <p:sp>
          <p:nvSpPr>
            <p:cNvPr id="1283085" name="Line 13"/>
            <p:cNvSpPr>
              <a:spLocks noChangeShapeType="1"/>
            </p:cNvSpPr>
            <p:nvPr/>
          </p:nvSpPr>
          <p:spPr bwMode="auto">
            <a:xfrm>
              <a:off x="3672" y="3282"/>
              <a:ext cx="0" cy="137"/>
            </a:xfrm>
            <a:prstGeom prst="line">
              <a:avLst/>
            </a:prstGeom>
            <a:noFill/>
            <a:ln w="12700">
              <a:solidFill>
                <a:schemeClr val="bg2"/>
              </a:solidFill>
              <a:round/>
              <a:headEnd type="none" w="sm" len="sm"/>
              <a:tailEnd type="none" w="sm" len="sm"/>
            </a:ln>
            <a:effectLst/>
          </p:spPr>
          <p:txBody>
            <a:bodyPr/>
            <a:lstStyle/>
            <a:p>
              <a:endParaRPr lang="en-US"/>
            </a:p>
          </p:txBody>
        </p:sp>
      </p:grpSp>
      <p:grpSp>
        <p:nvGrpSpPr>
          <p:cNvPr id="1283086" name="Group 14"/>
          <p:cNvGrpSpPr>
            <a:grpSpLocks/>
          </p:cNvGrpSpPr>
          <p:nvPr/>
        </p:nvGrpSpPr>
        <p:grpSpPr bwMode="auto">
          <a:xfrm>
            <a:off x="1433513" y="1485900"/>
            <a:ext cx="3525837" cy="4905375"/>
            <a:chOff x="398" y="1097"/>
            <a:chExt cx="2221" cy="3090"/>
          </a:xfrm>
        </p:grpSpPr>
        <p:sp>
          <p:nvSpPr>
            <p:cNvPr id="1283087" name="Rectangle 15"/>
            <p:cNvSpPr>
              <a:spLocks noChangeArrowheads="1"/>
            </p:cNvSpPr>
            <p:nvPr/>
          </p:nvSpPr>
          <p:spPr bwMode="auto">
            <a:xfrm>
              <a:off x="398" y="1097"/>
              <a:ext cx="2221" cy="3090"/>
            </a:xfrm>
            <a:prstGeom prst="rect">
              <a:avLst/>
            </a:prstGeom>
            <a:solidFill>
              <a:schemeClr val="bg1"/>
            </a:solidFill>
            <a:ln w="57150" cmpd="thinThick">
              <a:solidFill>
                <a:schemeClr val="bg2"/>
              </a:solidFill>
              <a:miter lim="800000"/>
              <a:headEnd type="none" w="sm" len="sm"/>
              <a:tailEnd type="none" w="sm" len="sm"/>
            </a:ln>
            <a:effectLst/>
          </p:spPr>
          <p:txBody>
            <a:bodyPr wrap="none" anchor="ctr"/>
            <a:lstStyle/>
            <a:p>
              <a:endParaRPr lang="en-US"/>
            </a:p>
          </p:txBody>
        </p:sp>
        <p:sp>
          <p:nvSpPr>
            <p:cNvPr id="1283088" name="Rectangle 16"/>
            <p:cNvSpPr>
              <a:spLocks noChangeArrowheads="1"/>
            </p:cNvSpPr>
            <p:nvPr/>
          </p:nvSpPr>
          <p:spPr bwMode="auto">
            <a:xfrm>
              <a:off x="590" y="2305"/>
              <a:ext cx="603" cy="522"/>
            </a:xfrm>
            <a:prstGeom prst="rect">
              <a:avLst/>
            </a:prstGeom>
            <a:noFill/>
            <a:ln w="12700">
              <a:solidFill>
                <a:schemeClr val="bg2"/>
              </a:solidFill>
              <a:miter lim="800000"/>
              <a:headEnd type="none" w="sm" len="sm"/>
              <a:tailEnd type="none" w="sm" len="sm"/>
            </a:ln>
            <a:effectLst/>
          </p:spPr>
          <p:txBody>
            <a:bodyPr wrap="none" anchor="ctr"/>
            <a:lstStyle/>
            <a:p>
              <a:endParaRPr lang="en-US"/>
            </a:p>
          </p:txBody>
        </p:sp>
        <p:sp>
          <p:nvSpPr>
            <p:cNvPr id="1283089" name="Line 17"/>
            <p:cNvSpPr>
              <a:spLocks noChangeShapeType="1"/>
            </p:cNvSpPr>
            <p:nvPr/>
          </p:nvSpPr>
          <p:spPr bwMode="auto">
            <a:xfrm>
              <a:off x="591" y="2562"/>
              <a:ext cx="603" cy="0"/>
            </a:xfrm>
            <a:prstGeom prst="line">
              <a:avLst/>
            </a:prstGeom>
            <a:noFill/>
            <a:ln w="12700">
              <a:solidFill>
                <a:schemeClr val="bg2"/>
              </a:solidFill>
              <a:round/>
              <a:headEnd type="none" w="sm" len="sm"/>
              <a:tailEnd type="none" w="sm" len="sm"/>
            </a:ln>
            <a:effectLst/>
          </p:spPr>
          <p:txBody>
            <a:bodyPr/>
            <a:lstStyle/>
            <a:p>
              <a:endParaRPr lang="en-US"/>
            </a:p>
          </p:txBody>
        </p:sp>
        <p:sp>
          <p:nvSpPr>
            <p:cNvPr id="1283090" name="Text Box 18"/>
            <p:cNvSpPr txBox="1">
              <a:spLocks noChangeArrowheads="1"/>
            </p:cNvSpPr>
            <p:nvPr/>
          </p:nvSpPr>
          <p:spPr bwMode="auto">
            <a:xfrm>
              <a:off x="728" y="2408"/>
              <a:ext cx="329" cy="288"/>
            </a:xfrm>
            <a:prstGeom prst="rect">
              <a:avLst/>
            </a:prstGeom>
            <a:noFill/>
            <a:ln w="12700">
              <a:noFill/>
              <a:miter lim="800000"/>
              <a:headEnd type="none" w="sm" len="sm"/>
              <a:tailEnd type="none" w="sm" len="sm"/>
            </a:ln>
            <a:effectLst/>
          </p:spPr>
          <p:txBody>
            <a:bodyPr>
              <a:spAutoFit/>
            </a:bodyPr>
            <a:lstStyle/>
            <a:p>
              <a:pPr>
                <a:spcBef>
                  <a:spcPct val="50000"/>
                </a:spcBef>
              </a:pPr>
              <a:r>
                <a:rPr kumimoji="0" lang="en-US" sz="2400">
                  <a:solidFill>
                    <a:schemeClr val="bg2"/>
                  </a:solidFill>
                </a:rPr>
                <a:t>X</a:t>
              </a:r>
            </a:p>
          </p:txBody>
        </p:sp>
        <p:sp>
          <p:nvSpPr>
            <p:cNvPr id="1283091" name="Oval 19"/>
            <p:cNvSpPr>
              <a:spLocks noChangeArrowheads="1"/>
            </p:cNvSpPr>
            <p:nvPr/>
          </p:nvSpPr>
          <p:spPr bwMode="auto">
            <a:xfrm>
              <a:off x="864" y="1248"/>
              <a:ext cx="56" cy="56"/>
            </a:xfrm>
            <a:prstGeom prst="ellipse">
              <a:avLst/>
            </a:prstGeom>
            <a:solidFill>
              <a:schemeClr val="bg2"/>
            </a:solidFill>
            <a:ln w="12700">
              <a:solidFill>
                <a:schemeClr val="bg2"/>
              </a:solidFill>
              <a:round/>
              <a:headEnd type="none" w="sm" len="sm"/>
              <a:tailEnd type="none" w="sm" len="sm"/>
            </a:ln>
            <a:effectLst/>
          </p:spPr>
          <p:txBody>
            <a:bodyPr wrap="none" anchor="ctr"/>
            <a:lstStyle/>
            <a:p>
              <a:endParaRPr lang="en-US"/>
            </a:p>
          </p:txBody>
        </p:sp>
        <p:sp>
          <p:nvSpPr>
            <p:cNvPr id="1283092" name="Text Box 20"/>
            <p:cNvSpPr txBox="1">
              <a:spLocks noChangeArrowheads="1"/>
            </p:cNvSpPr>
            <p:nvPr/>
          </p:nvSpPr>
          <p:spPr bwMode="auto">
            <a:xfrm>
              <a:off x="1319" y="1291"/>
              <a:ext cx="1263" cy="2214"/>
            </a:xfrm>
            <a:prstGeom prst="rect">
              <a:avLst/>
            </a:prstGeom>
            <a:noFill/>
            <a:ln w="12700">
              <a:noFill/>
              <a:miter lim="800000"/>
              <a:headEnd type="none" w="sm" len="sm"/>
              <a:tailEnd type="none" w="sm" len="sm"/>
            </a:ln>
            <a:effectLst/>
          </p:spPr>
          <p:txBody>
            <a:bodyPr>
              <a:spAutoFit/>
            </a:bodyPr>
            <a:lstStyle/>
            <a:p>
              <a:pPr algn="l">
                <a:spcBef>
                  <a:spcPct val="50000"/>
                </a:spcBef>
                <a:spcAft>
                  <a:spcPct val="50000"/>
                </a:spcAft>
              </a:pPr>
              <a:r>
                <a:rPr kumimoji="0" lang="en-US" sz="1600" b="1">
                  <a:solidFill>
                    <a:srgbClr val="A50021"/>
                  </a:solidFill>
                </a:rPr>
                <a:t>Normally Distributed Data</a:t>
              </a:r>
            </a:p>
            <a:p>
              <a:pPr algn="l">
                <a:spcBef>
                  <a:spcPct val="50000"/>
                </a:spcBef>
                <a:spcAft>
                  <a:spcPct val="50000"/>
                </a:spcAft>
              </a:pPr>
              <a:endParaRPr kumimoji="0" lang="en-US" sz="1600">
                <a:solidFill>
                  <a:schemeClr val="bg2"/>
                </a:solidFill>
              </a:endParaRPr>
            </a:p>
            <a:p>
              <a:pPr algn="l">
                <a:spcBef>
                  <a:spcPct val="50000"/>
                </a:spcBef>
                <a:spcAft>
                  <a:spcPct val="50000"/>
                </a:spcAft>
              </a:pPr>
              <a:r>
                <a:rPr kumimoji="0" lang="en-US" sz="1600">
                  <a:solidFill>
                    <a:schemeClr val="bg2"/>
                  </a:solidFill>
                </a:rPr>
                <a:t>Mean </a:t>
              </a:r>
              <a:r>
                <a:rPr kumimoji="0" lang="en-US" sz="1600">
                  <a:solidFill>
                    <a:schemeClr val="bg2"/>
                  </a:solidFill>
                  <a:latin typeface="Symbol" pitchFamily="18" charset="2"/>
                </a:rPr>
                <a:t>@</a:t>
              </a:r>
              <a:r>
                <a:rPr kumimoji="0" lang="en-US" sz="1600">
                  <a:solidFill>
                    <a:schemeClr val="bg2"/>
                  </a:solidFill>
                </a:rPr>
                <a:t> Median</a:t>
              </a:r>
            </a:p>
            <a:p>
              <a:pPr algn="l">
                <a:spcBef>
                  <a:spcPct val="50000"/>
                </a:spcBef>
                <a:spcAft>
                  <a:spcPct val="50000"/>
                </a:spcAft>
              </a:pPr>
              <a:r>
                <a:rPr kumimoji="0" lang="en-US" sz="1600">
                  <a:solidFill>
                    <a:schemeClr val="bg2"/>
                  </a:solidFill>
                </a:rPr>
                <a:t>Outside values </a:t>
              </a:r>
              <a:br>
                <a:rPr kumimoji="0" lang="en-US" sz="1600">
                  <a:solidFill>
                    <a:schemeClr val="bg2"/>
                  </a:solidFill>
                </a:rPr>
              </a:br>
              <a:r>
                <a:rPr kumimoji="0" lang="en-US" sz="1600">
                  <a:solidFill>
                    <a:schemeClr val="bg2"/>
                  </a:solidFill>
                </a:rPr>
                <a:t> </a:t>
              </a:r>
              <a:r>
                <a:rPr kumimoji="0" lang="en-US" sz="1600">
                  <a:solidFill>
                    <a:schemeClr val="bg2"/>
                  </a:solidFill>
                  <a:latin typeface="Symbol" pitchFamily="18" charset="2"/>
                </a:rPr>
                <a:t>@</a:t>
              </a:r>
              <a:r>
                <a:rPr kumimoji="0" lang="en-US" sz="1600">
                  <a:solidFill>
                    <a:schemeClr val="bg2"/>
                  </a:solidFill>
                </a:rPr>
                <a:t> Upper and lower </a:t>
              </a:r>
              <a:br>
                <a:rPr kumimoji="0" lang="en-US" sz="1600">
                  <a:solidFill>
                    <a:schemeClr val="bg2"/>
                  </a:solidFill>
                </a:rPr>
              </a:br>
              <a:r>
                <a:rPr kumimoji="0" lang="en-US" sz="1600">
                  <a:solidFill>
                    <a:schemeClr val="bg2"/>
                  </a:solidFill>
                </a:rPr>
                <a:t>1 percentiles</a:t>
              </a:r>
            </a:p>
            <a:p>
              <a:pPr algn="l">
                <a:spcBef>
                  <a:spcPct val="50000"/>
                </a:spcBef>
                <a:spcAft>
                  <a:spcPct val="50000"/>
                </a:spcAft>
              </a:pPr>
              <a:r>
                <a:rPr kumimoji="0" lang="en-US" sz="1600">
                  <a:solidFill>
                    <a:schemeClr val="bg2"/>
                  </a:solidFill>
                </a:rPr>
                <a:t>Interquantile range </a:t>
              </a:r>
              <a:r>
                <a:rPr kumimoji="0" lang="en-US" sz="1600">
                  <a:solidFill>
                    <a:schemeClr val="bg2"/>
                  </a:solidFill>
                  <a:latin typeface="Symbol" pitchFamily="18" charset="2"/>
                </a:rPr>
                <a:t>@</a:t>
              </a:r>
              <a:r>
                <a:rPr kumimoji="0" lang="en-US" sz="1600">
                  <a:solidFill>
                    <a:schemeClr val="bg2"/>
                  </a:solidFill>
                </a:rPr>
                <a:t> 1.5 standard deviations </a:t>
              </a:r>
            </a:p>
          </p:txBody>
        </p:sp>
        <p:sp>
          <p:nvSpPr>
            <p:cNvPr id="1283093" name="Line 21"/>
            <p:cNvSpPr>
              <a:spLocks noChangeShapeType="1"/>
            </p:cNvSpPr>
            <p:nvPr/>
          </p:nvSpPr>
          <p:spPr bwMode="auto">
            <a:xfrm>
              <a:off x="851" y="3626"/>
              <a:ext cx="82" cy="0"/>
            </a:xfrm>
            <a:prstGeom prst="line">
              <a:avLst/>
            </a:prstGeom>
            <a:noFill/>
            <a:ln w="12700">
              <a:solidFill>
                <a:schemeClr val="bg2"/>
              </a:solidFill>
              <a:round/>
              <a:headEnd type="none" w="sm" len="sm"/>
              <a:tailEnd type="none" w="sm" len="sm"/>
            </a:ln>
            <a:effectLst/>
          </p:spPr>
          <p:txBody>
            <a:bodyPr/>
            <a:lstStyle/>
            <a:p>
              <a:endParaRPr lang="en-US"/>
            </a:p>
          </p:txBody>
        </p:sp>
        <p:sp>
          <p:nvSpPr>
            <p:cNvPr id="1283094" name="Line 22"/>
            <p:cNvSpPr>
              <a:spLocks noChangeShapeType="1"/>
            </p:cNvSpPr>
            <p:nvPr/>
          </p:nvSpPr>
          <p:spPr bwMode="auto">
            <a:xfrm>
              <a:off x="892" y="1496"/>
              <a:ext cx="0" cy="814"/>
            </a:xfrm>
            <a:prstGeom prst="line">
              <a:avLst/>
            </a:prstGeom>
            <a:noFill/>
            <a:ln w="12700">
              <a:solidFill>
                <a:schemeClr val="bg2"/>
              </a:solidFill>
              <a:round/>
              <a:headEnd type="none" w="sm" len="sm"/>
              <a:tailEnd type="none" w="sm" len="sm"/>
            </a:ln>
            <a:effectLst/>
          </p:spPr>
          <p:txBody>
            <a:bodyPr/>
            <a:lstStyle/>
            <a:p>
              <a:endParaRPr lang="en-US"/>
            </a:p>
          </p:txBody>
        </p:sp>
        <p:sp>
          <p:nvSpPr>
            <p:cNvPr id="1283095" name="Line 23"/>
            <p:cNvSpPr>
              <a:spLocks noChangeShapeType="1"/>
            </p:cNvSpPr>
            <p:nvPr/>
          </p:nvSpPr>
          <p:spPr bwMode="auto">
            <a:xfrm>
              <a:off x="851" y="1500"/>
              <a:ext cx="82" cy="0"/>
            </a:xfrm>
            <a:prstGeom prst="line">
              <a:avLst/>
            </a:prstGeom>
            <a:noFill/>
            <a:ln w="12700">
              <a:solidFill>
                <a:schemeClr val="bg2"/>
              </a:solidFill>
              <a:round/>
              <a:headEnd type="none" w="sm" len="sm"/>
              <a:tailEnd type="none" w="sm" len="sm"/>
            </a:ln>
            <a:effectLst/>
          </p:spPr>
          <p:txBody>
            <a:bodyPr/>
            <a:lstStyle/>
            <a:p>
              <a:endParaRPr lang="en-US"/>
            </a:p>
          </p:txBody>
        </p:sp>
        <p:sp>
          <p:nvSpPr>
            <p:cNvPr id="1283096" name="Line 24"/>
            <p:cNvSpPr>
              <a:spLocks noChangeShapeType="1"/>
            </p:cNvSpPr>
            <p:nvPr/>
          </p:nvSpPr>
          <p:spPr bwMode="auto">
            <a:xfrm>
              <a:off x="892" y="2827"/>
              <a:ext cx="0" cy="814"/>
            </a:xfrm>
            <a:prstGeom prst="line">
              <a:avLst/>
            </a:prstGeom>
            <a:noFill/>
            <a:ln w="12700">
              <a:solidFill>
                <a:schemeClr val="bg2"/>
              </a:solidFill>
              <a:round/>
              <a:headEnd type="none" w="sm" len="sm"/>
              <a:tailEnd type="none" w="sm" len="sm"/>
            </a:ln>
            <a:effectLst/>
          </p:spPr>
          <p:txBody>
            <a:bodyPr/>
            <a:lstStyle/>
            <a:p>
              <a:endParaRPr lang="en-US"/>
            </a:p>
          </p:txBody>
        </p:sp>
        <p:sp>
          <p:nvSpPr>
            <p:cNvPr id="1283097" name="Oval 25"/>
            <p:cNvSpPr>
              <a:spLocks noChangeArrowheads="1"/>
            </p:cNvSpPr>
            <p:nvPr/>
          </p:nvSpPr>
          <p:spPr bwMode="auto">
            <a:xfrm>
              <a:off x="864" y="3803"/>
              <a:ext cx="56" cy="56"/>
            </a:xfrm>
            <a:prstGeom prst="ellipse">
              <a:avLst/>
            </a:prstGeom>
            <a:solidFill>
              <a:schemeClr val="bg2"/>
            </a:solidFill>
            <a:ln w="12700">
              <a:solidFill>
                <a:schemeClr val="bg2"/>
              </a:solidFill>
              <a:round/>
              <a:headEnd type="none" w="sm" len="sm"/>
              <a:tailEnd type="none" w="sm" len="sm"/>
            </a:ln>
            <a:effectLst/>
          </p:spPr>
          <p:txBody>
            <a:bodyPr wrap="none" anchor="ctr"/>
            <a:lstStyle/>
            <a:p>
              <a:endParaRPr lang="en-US"/>
            </a:p>
          </p:txBody>
        </p:sp>
        <p:sp>
          <p:nvSpPr>
            <p:cNvPr id="1283098" name="Oval 26"/>
            <p:cNvSpPr>
              <a:spLocks noChangeArrowheads="1"/>
            </p:cNvSpPr>
            <p:nvPr/>
          </p:nvSpPr>
          <p:spPr bwMode="auto">
            <a:xfrm>
              <a:off x="864" y="3698"/>
              <a:ext cx="56" cy="56"/>
            </a:xfrm>
            <a:prstGeom prst="ellipse">
              <a:avLst/>
            </a:prstGeom>
            <a:solidFill>
              <a:schemeClr val="bg2"/>
            </a:solidFill>
            <a:ln w="12700">
              <a:solidFill>
                <a:schemeClr val="bg2"/>
              </a:solidFill>
              <a:round/>
              <a:headEnd type="none" w="sm" len="sm"/>
              <a:tailEnd type="none" w="sm" len="sm"/>
            </a:ln>
            <a:effectLst/>
          </p:spPr>
          <p:txBody>
            <a:bodyPr wrap="none" anchor="ctr"/>
            <a:lstStyle/>
            <a:p>
              <a:endParaRPr lang="en-US"/>
            </a:p>
          </p:txBody>
        </p:sp>
      </p:grpSp>
    </p:spTree>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3"/>
          <p:cNvSpPr>
            <a:spLocks noGrp="1"/>
          </p:cNvSpPr>
          <p:nvPr>
            <p:ph type="sldNum" sz="quarter" idx="10"/>
          </p:nvPr>
        </p:nvSpPr>
        <p:spPr/>
        <p:txBody>
          <a:bodyPr/>
          <a:lstStyle/>
          <a:p>
            <a:fld id="{5F1353B7-F200-4E31-B028-1211032179B0}" type="slidenum">
              <a:rPr lang="en-US"/>
              <a:pPr/>
              <a:t>51</a:t>
            </a:fld>
            <a:endParaRPr lang="en-US"/>
          </a:p>
        </p:txBody>
      </p:sp>
      <p:sp>
        <p:nvSpPr>
          <p:cNvPr id="1285122" name="Rectangle 2"/>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US"/>
          </a:p>
        </p:txBody>
      </p:sp>
      <p:sp>
        <p:nvSpPr>
          <p:cNvPr id="1285123" name="Rectangle 3"/>
          <p:cNvSpPr>
            <a:spLocks noGrp="1" noChangeArrowheads="1"/>
          </p:cNvSpPr>
          <p:nvPr>
            <p:ph type="title"/>
          </p:nvPr>
        </p:nvSpPr>
        <p:spPr>
          <a:noFill/>
          <a:ln/>
        </p:spPr>
        <p:txBody>
          <a:bodyPr lIns="90488" tIns="44450" rIns="90488" bIns="44450"/>
          <a:lstStyle/>
          <a:p>
            <a:r>
              <a:rPr lang="en-US"/>
              <a:t>Multiple Box and Whisker Plots</a:t>
            </a:r>
          </a:p>
        </p:txBody>
      </p:sp>
      <p:grpSp>
        <p:nvGrpSpPr>
          <p:cNvPr id="1285225" name="Group 105"/>
          <p:cNvGrpSpPr>
            <a:grpSpLocks/>
          </p:cNvGrpSpPr>
          <p:nvPr/>
        </p:nvGrpSpPr>
        <p:grpSpPr bwMode="auto">
          <a:xfrm>
            <a:off x="1971675" y="2498725"/>
            <a:ext cx="5322888" cy="4156075"/>
            <a:chOff x="1242" y="1316"/>
            <a:chExt cx="3353" cy="2618"/>
          </a:xfrm>
        </p:grpSpPr>
        <p:sp>
          <p:nvSpPr>
            <p:cNvPr id="1285198" name="Rectangle 78"/>
            <p:cNvSpPr>
              <a:spLocks noChangeArrowheads="1"/>
            </p:cNvSpPr>
            <p:nvPr/>
          </p:nvSpPr>
          <p:spPr bwMode="auto">
            <a:xfrm>
              <a:off x="1792" y="3471"/>
              <a:ext cx="2088" cy="210"/>
            </a:xfrm>
            <a:prstGeom prst="rect">
              <a:avLst/>
            </a:prstGeom>
            <a:noFill/>
            <a:ln w="12700">
              <a:noFill/>
              <a:miter lim="800000"/>
              <a:headEnd/>
              <a:tailEnd/>
            </a:ln>
            <a:effectLst/>
          </p:spPr>
          <p:txBody>
            <a:bodyPr wrap="none" lIns="90488" tIns="44450" rIns="90488" bIns="44450">
              <a:spAutoFit/>
            </a:bodyPr>
            <a:lstStyle/>
            <a:p>
              <a:pPr algn="l"/>
              <a:r>
                <a:rPr kumimoji="0" lang="en-US" sz="1600"/>
                <a:t>1        2        3         4          5        6</a:t>
              </a:r>
            </a:p>
          </p:txBody>
        </p:sp>
        <p:grpSp>
          <p:nvGrpSpPr>
            <p:cNvPr id="1285223" name="Group 103"/>
            <p:cNvGrpSpPr>
              <a:grpSpLocks/>
            </p:cNvGrpSpPr>
            <p:nvPr/>
          </p:nvGrpSpPr>
          <p:grpSpPr bwMode="auto">
            <a:xfrm>
              <a:off x="1242" y="1316"/>
              <a:ext cx="3353" cy="2618"/>
              <a:chOff x="1242" y="1316"/>
              <a:chExt cx="3353" cy="2618"/>
            </a:xfrm>
          </p:grpSpPr>
          <p:grpSp>
            <p:nvGrpSpPr>
              <p:cNvPr id="1285220" name="Group 100"/>
              <p:cNvGrpSpPr>
                <a:grpSpLocks/>
              </p:cNvGrpSpPr>
              <p:nvPr/>
            </p:nvGrpSpPr>
            <p:grpSpPr bwMode="auto">
              <a:xfrm>
                <a:off x="1242" y="1316"/>
                <a:ext cx="3353" cy="2105"/>
                <a:chOff x="1242" y="1316"/>
                <a:chExt cx="3353" cy="2105"/>
              </a:xfrm>
            </p:grpSpPr>
            <p:sp>
              <p:nvSpPr>
                <p:cNvPr id="1285201" name="Line 81"/>
                <p:cNvSpPr>
                  <a:spLocks noChangeShapeType="1"/>
                </p:cNvSpPr>
                <p:nvPr/>
              </p:nvSpPr>
              <p:spPr bwMode="auto">
                <a:xfrm flipV="1">
                  <a:off x="1590" y="2111"/>
                  <a:ext cx="2367" cy="0"/>
                </a:xfrm>
                <a:prstGeom prst="line">
                  <a:avLst/>
                </a:prstGeom>
                <a:noFill/>
                <a:ln w="28575">
                  <a:solidFill>
                    <a:srgbClr val="FF0000"/>
                  </a:solidFill>
                  <a:miter lim="800000"/>
                  <a:headEnd/>
                  <a:tailEnd/>
                </a:ln>
                <a:effectLst/>
              </p:spPr>
              <p:txBody>
                <a:bodyPr wrap="none" anchor="ctr"/>
                <a:lstStyle/>
                <a:p>
                  <a:endParaRPr lang="en-US"/>
                </a:p>
              </p:txBody>
            </p:sp>
            <p:sp>
              <p:nvSpPr>
                <p:cNvPr id="1285125" name="Line 5"/>
                <p:cNvSpPr>
                  <a:spLocks noChangeShapeType="1"/>
                </p:cNvSpPr>
                <p:nvPr/>
              </p:nvSpPr>
              <p:spPr bwMode="auto">
                <a:xfrm>
                  <a:off x="1596" y="1316"/>
                  <a:ext cx="0" cy="2105"/>
                </a:xfrm>
                <a:prstGeom prst="line">
                  <a:avLst/>
                </a:prstGeom>
                <a:noFill/>
                <a:ln w="28575">
                  <a:solidFill>
                    <a:schemeClr val="tx1"/>
                  </a:solidFill>
                  <a:round/>
                  <a:headEnd type="stealth" w="lg" len="lg"/>
                  <a:tailEnd type="none" w="lg" len="lg"/>
                </a:ln>
                <a:effectLst/>
              </p:spPr>
              <p:txBody>
                <a:bodyPr wrap="none" anchor="ctr"/>
                <a:lstStyle/>
                <a:p>
                  <a:endParaRPr lang="en-US"/>
                </a:p>
              </p:txBody>
            </p:sp>
            <p:sp>
              <p:nvSpPr>
                <p:cNvPr id="1285126" name="Line 6"/>
                <p:cNvSpPr>
                  <a:spLocks noChangeShapeType="1"/>
                </p:cNvSpPr>
                <p:nvPr/>
              </p:nvSpPr>
              <p:spPr bwMode="auto">
                <a:xfrm>
                  <a:off x="2484" y="2533"/>
                  <a:ext cx="191" cy="0"/>
                </a:xfrm>
                <a:prstGeom prst="line">
                  <a:avLst/>
                </a:prstGeom>
                <a:noFill/>
                <a:ln w="12700">
                  <a:solidFill>
                    <a:schemeClr val="tx1"/>
                  </a:solidFill>
                  <a:round/>
                  <a:headEnd/>
                  <a:tailEnd/>
                </a:ln>
                <a:effectLst/>
              </p:spPr>
              <p:txBody>
                <a:bodyPr wrap="none" anchor="ctr"/>
                <a:lstStyle/>
                <a:p>
                  <a:endParaRPr lang="en-US"/>
                </a:p>
              </p:txBody>
            </p:sp>
            <p:sp>
              <p:nvSpPr>
                <p:cNvPr id="1285143" name="Rectangle 23"/>
                <p:cNvSpPr>
                  <a:spLocks noChangeArrowheads="1"/>
                </p:cNvSpPr>
                <p:nvPr/>
              </p:nvSpPr>
              <p:spPr bwMode="auto">
                <a:xfrm>
                  <a:off x="2484" y="2270"/>
                  <a:ext cx="191" cy="482"/>
                </a:xfrm>
                <a:prstGeom prst="rect">
                  <a:avLst/>
                </a:prstGeom>
                <a:noFill/>
                <a:ln w="12700">
                  <a:solidFill>
                    <a:schemeClr val="tx1"/>
                  </a:solidFill>
                  <a:miter lim="800000"/>
                  <a:headEnd/>
                  <a:tailEnd/>
                </a:ln>
                <a:effectLst/>
              </p:spPr>
              <p:txBody>
                <a:bodyPr wrap="none" anchor="ctr"/>
                <a:lstStyle/>
                <a:p>
                  <a:endParaRPr lang="en-US"/>
                </a:p>
              </p:txBody>
            </p:sp>
            <p:sp>
              <p:nvSpPr>
                <p:cNvPr id="1285144" name="Line 24"/>
                <p:cNvSpPr>
                  <a:spLocks noChangeShapeType="1"/>
                </p:cNvSpPr>
                <p:nvPr/>
              </p:nvSpPr>
              <p:spPr bwMode="auto">
                <a:xfrm flipV="1">
                  <a:off x="2580" y="2032"/>
                  <a:ext cx="0" cy="230"/>
                </a:xfrm>
                <a:prstGeom prst="line">
                  <a:avLst/>
                </a:prstGeom>
                <a:noFill/>
                <a:ln w="12700">
                  <a:solidFill>
                    <a:schemeClr val="tx1"/>
                  </a:solidFill>
                  <a:round/>
                  <a:headEnd/>
                  <a:tailEnd/>
                </a:ln>
                <a:effectLst/>
              </p:spPr>
              <p:txBody>
                <a:bodyPr wrap="none" anchor="ctr"/>
                <a:lstStyle/>
                <a:p>
                  <a:endParaRPr lang="en-US"/>
                </a:p>
              </p:txBody>
            </p:sp>
            <p:sp>
              <p:nvSpPr>
                <p:cNvPr id="1285145" name="Line 25"/>
                <p:cNvSpPr>
                  <a:spLocks noChangeShapeType="1"/>
                </p:cNvSpPr>
                <p:nvPr/>
              </p:nvSpPr>
              <p:spPr bwMode="auto">
                <a:xfrm>
                  <a:off x="2580" y="2754"/>
                  <a:ext cx="0" cy="170"/>
                </a:xfrm>
                <a:prstGeom prst="line">
                  <a:avLst/>
                </a:prstGeom>
                <a:noFill/>
                <a:ln w="12700">
                  <a:solidFill>
                    <a:schemeClr val="tx1"/>
                  </a:solidFill>
                  <a:round/>
                  <a:headEnd/>
                  <a:tailEnd/>
                </a:ln>
                <a:effectLst/>
              </p:spPr>
              <p:txBody>
                <a:bodyPr wrap="none" anchor="ctr"/>
                <a:lstStyle/>
                <a:p>
                  <a:endParaRPr lang="en-US"/>
                </a:p>
              </p:txBody>
            </p:sp>
            <p:sp>
              <p:nvSpPr>
                <p:cNvPr id="1285146" name="Rectangle 26"/>
                <p:cNvSpPr>
                  <a:spLocks noChangeArrowheads="1"/>
                </p:cNvSpPr>
                <p:nvPr/>
              </p:nvSpPr>
              <p:spPr bwMode="auto">
                <a:xfrm>
                  <a:off x="2490" y="2397"/>
                  <a:ext cx="178" cy="210"/>
                </a:xfrm>
                <a:prstGeom prst="rect">
                  <a:avLst/>
                </a:prstGeom>
                <a:noFill/>
                <a:ln w="12700">
                  <a:noFill/>
                  <a:miter lim="800000"/>
                  <a:headEnd/>
                  <a:tailEnd/>
                </a:ln>
                <a:effectLst/>
              </p:spPr>
              <p:txBody>
                <a:bodyPr wrap="none" lIns="90488" tIns="44450" rIns="90488" bIns="44450">
                  <a:spAutoFit/>
                </a:bodyPr>
                <a:lstStyle/>
                <a:p>
                  <a:pPr algn="l"/>
                  <a:r>
                    <a:rPr kumimoji="0" lang="en-US" sz="1600"/>
                    <a:t>x</a:t>
                  </a:r>
                </a:p>
              </p:txBody>
            </p:sp>
            <p:sp>
              <p:nvSpPr>
                <p:cNvPr id="1285128" name="Rectangle 8"/>
                <p:cNvSpPr>
                  <a:spLocks noChangeArrowheads="1"/>
                </p:cNvSpPr>
                <p:nvPr/>
              </p:nvSpPr>
              <p:spPr bwMode="auto">
                <a:xfrm>
                  <a:off x="1788" y="2583"/>
                  <a:ext cx="191" cy="482"/>
                </a:xfrm>
                <a:prstGeom prst="rect">
                  <a:avLst/>
                </a:prstGeom>
                <a:noFill/>
                <a:ln w="12700">
                  <a:solidFill>
                    <a:schemeClr val="tx1"/>
                  </a:solidFill>
                  <a:miter lim="800000"/>
                  <a:headEnd/>
                  <a:tailEnd/>
                </a:ln>
                <a:effectLst/>
              </p:spPr>
              <p:txBody>
                <a:bodyPr wrap="none" anchor="ctr"/>
                <a:lstStyle/>
                <a:p>
                  <a:endParaRPr lang="en-US"/>
                </a:p>
              </p:txBody>
            </p:sp>
            <p:sp>
              <p:nvSpPr>
                <p:cNvPr id="1285129" name="Line 9"/>
                <p:cNvSpPr>
                  <a:spLocks noChangeShapeType="1"/>
                </p:cNvSpPr>
                <p:nvPr/>
              </p:nvSpPr>
              <p:spPr bwMode="auto">
                <a:xfrm flipV="1">
                  <a:off x="1883" y="2441"/>
                  <a:ext cx="0" cy="142"/>
                </a:xfrm>
                <a:prstGeom prst="line">
                  <a:avLst/>
                </a:prstGeom>
                <a:noFill/>
                <a:ln w="12700">
                  <a:solidFill>
                    <a:schemeClr val="tx1"/>
                  </a:solidFill>
                  <a:round/>
                  <a:headEnd/>
                  <a:tailEnd/>
                </a:ln>
                <a:effectLst/>
              </p:spPr>
              <p:txBody>
                <a:bodyPr wrap="none" anchor="ctr"/>
                <a:lstStyle/>
                <a:p>
                  <a:endParaRPr lang="en-US"/>
                </a:p>
              </p:txBody>
            </p:sp>
            <p:sp>
              <p:nvSpPr>
                <p:cNvPr id="1285130" name="Line 10"/>
                <p:cNvSpPr>
                  <a:spLocks noChangeShapeType="1"/>
                </p:cNvSpPr>
                <p:nvPr/>
              </p:nvSpPr>
              <p:spPr bwMode="auto">
                <a:xfrm>
                  <a:off x="1883" y="3067"/>
                  <a:ext cx="0" cy="170"/>
                </a:xfrm>
                <a:prstGeom prst="line">
                  <a:avLst/>
                </a:prstGeom>
                <a:noFill/>
                <a:ln w="12700">
                  <a:solidFill>
                    <a:schemeClr val="tx1"/>
                  </a:solidFill>
                  <a:round/>
                  <a:headEnd/>
                  <a:tailEnd/>
                </a:ln>
                <a:effectLst/>
              </p:spPr>
              <p:txBody>
                <a:bodyPr wrap="none" anchor="ctr"/>
                <a:lstStyle/>
                <a:p>
                  <a:endParaRPr lang="en-US"/>
                </a:p>
              </p:txBody>
            </p:sp>
            <p:sp>
              <p:nvSpPr>
                <p:cNvPr id="1285131" name="Rectangle 11"/>
                <p:cNvSpPr>
                  <a:spLocks noChangeArrowheads="1"/>
                </p:cNvSpPr>
                <p:nvPr/>
              </p:nvSpPr>
              <p:spPr bwMode="auto">
                <a:xfrm>
                  <a:off x="1794" y="2710"/>
                  <a:ext cx="178" cy="210"/>
                </a:xfrm>
                <a:prstGeom prst="rect">
                  <a:avLst/>
                </a:prstGeom>
                <a:noFill/>
                <a:ln w="12700">
                  <a:noFill/>
                  <a:miter lim="800000"/>
                  <a:headEnd/>
                  <a:tailEnd/>
                </a:ln>
                <a:effectLst/>
              </p:spPr>
              <p:txBody>
                <a:bodyPr wrap="none" lIns="90488" tIns="44450" rIns="90488" bIns="44450">
                  <a:spAutoFit/>
                </a:bodyPr>
                <a:lstStyle/>
                <a:p>
                  <a:pPr algn="l"/>
                  <a:r>
                    <a:rPr kumimoji="0" lang="en-US" sz="1600"/>
                    <a:t>x</a:t>
                  </a:r>
                </a:p>
              </p:txBody>
            </p:sp>
            <p:sp>
              <p:nvSpPr>
                <p:cNvPr id="1285147" name="Line 27"/>
                <p:cNvSpPr>
                  <a:spLocks noChangeShapeType="1"/>
                </p:cNvSpPr>
                <p:nvPr/>
              </p:nvSpPr>
              <p:spPr bwMode="auto">
                <a:xfrm>
                  <a:off x="1788" y="2801"/>
                  <a:ext cx="191" cy="0"/>
                </a:xfrm>
                <a:prstGeom prst="line">
                  <a:avLst/>
                </a:prstGeom>
                <a:noFill/>
                <a:ln w="12700">
                  <a:solidFill>
                    <a:schemeClr val="tx1"/>
                  </a:solidFill>
                  <a:round/>
                  <a:headEnd/>
                  <a:tailEnd/>
                </a:ln>
                <a:effectLst/>
              </p:spPr>
              <p:txBody>
                <a:bodyPr wrap="none" anchor="ctr"/>
                <a:lstStyle/>
                <a:p>
                  <a:endParaRPr lang="en-US"/>
                </a:p>
              </p:txBody>
            </p:sp>
            <p:sp>
              <p:nvSpPr>
                <p:cNvPr id="1285138" name="Rectangle 18"/>
                <p:cNvSpPr>
                  <a:spLocks noChangeArrowheads="1"/>
                </p:cNvSpPr>
                <p:nvPr/>
              </p:nvSpPr>
              <p:spPr bwMode="auto">
                <a:xfrm>
                  <a:off x="2136" y="2405"/>
                  <a:ext cx="191" cy="482"/>
                </a:xfrm>
                <a:prstGeom prst="rect">
                  <a:avLst/>
                </a:prstGeom>
                <a:noFill/>
                <a:ln w="12700">
                  <a:solidFill>
                    <a:schemeClr val="tx1"/>
                  </a:solidFill>
                  <a:miter lim="800000"/>
                  <a:headEnd/>
                  <a:tailEnd/>
                </a:ln>
                <a:effectLst/>
              </p:spPr>
              <p:txBody>
                <a:bodyPr wrap="none" anchor="ctr"/>
                <a:lstStyle/>
                <a:p>
                  <a:endParaRPr lang="en-US"/>
                </a:p>
              </p:txBody>
            </p:sp>
            <p:sp>
              <p:nvSpPr>
                <p:cNvPr id="1285139" name="Line 19"/>
                <p:cNvSpPr>
                  <a:spLocks noChangeShapeType="1"/>
                </p:cNvSpPr>
                <p:nvPr/>
              </p:nvSpPr>
              <p:spPr bwMode="auto">
                <a:xfrm flipV="1">
                  <a:off x="2232" y="2341"/>
                  <a:ext cx="0" cy="58"/>
                </a:xfrm>
                <a:prstGeom prst="line">
                  <a:avLst/>
                </a:prstGeom>
                <a:noFill/>
                <a:ln w="12700">
                  <a:solidFill>
                    <a:schemeClr val="tx1"/>
                  </a:solidFill>
                  <a:round/>
                  <a:headEnd/>
                  <a:tailEnd/>
                </a:ln>
                <a:effectLst/>
              </p:spPr>
              <p:txBody>
                <a:bodyPr wrap="none" anchor="ctr"/>
                <a:lstStyle/>
                <a:p>
                  <a:endParaRPr lang="en-US"/>
                </a:p>
              </p:txBody>
            </p:sp>
            <p:sp>
              <p:nvSpPr>
                <p:cNvPr id="1285140" name="Line 20"/>
                <p:cNvSpPr>
                  <a:spLocks noChangeShapeType="1"/>
                </p:cNvSpPr>
                <p:nvPr/>
              </p:nvSpPr>
              <p:spPr bwMode="auto">
                <a:xfrm>
                  <a:off x="2232" y="2895"/>
                  <a:ext cx="0" cy="170"/>
                </a:xfrm>
                <a:prstGeom prst="line">
                  <a:avLst/>
                </a:prstGeom>
                <a:noFill/>
                <a:ln w="12700">
                  <a:solidFill>
                    <a:schemeClr val="tx1"/>
                  </a:solidFill>
                  <a:round/>
                  <a:headEnd/>
                  <a:tailEnd/>
                </a:ln>
                <a:effectLst/>
              </p:spPr>
              <p:txBody>
                <a:bodyPr wrap="none" anchor="ctr"/>
                <a:lstStyle/>
                <a:p>
                  <a:endParaRPr lang="en-US"/>
                </a:p>
              </p:txBody>
            </p:sp>
            <p:sp>
              <p:nvSpPr>
                <p:cNvPr id="1285141" name="Rectangle 21"/>
                <p:cNvSpPr>
                  <a:spLocks noChangeArrowheads="1"/>
                </p:cNvSpPr>
                <p:nvPr/>
              </p:nvSpPr>
              <p:spPr bwMode="auto">
                <a:xfrm>
                  <a:off x="2142" y="2532"/>
                  <a:ext cx="178" cy="210"/>
                </a:xfrm>
                <a:prstGeom prst="rect">
                  <a:avLst/>
                </a:prstGeom>
                <a:noFill/>
                <a:ln w="12700">
                  <a:noFill/>
                  <a:miter lim="800000"/>
                  <a:headEnd/>
                  <a:tailEnd/>
                </a:ln>
                <a:effectLst/>
              </p:spPr>
              <p:txBody>
                <a:bodyPr wrap="none" lIns="90488" tIns="44450" rIns="90488" bIns="44450">
                  <a:spAutoFit/>
                </a:bodyPr>
                <a:lstStyle/>
                <a:p>
                  <a:pPr algn="l"/>
                  <a:r>
                    <a:rPr kumimoji="0" lang="en-US" sz="1600"/>
                    <a:t>x</a:t>
                  </a:r>
                </a:p>
              </p:txBody>
            </p:sp>
            <p:sp>
              <p:nvSpPr>
                <p:cNvPr id="1285148" name="Line 28"/>
                <p:cNvSpPr>
                  <a:spLocks noChangeShapeType="1"/>
                </p:cNvSpPr>
                <p:nvPr/>
              </p:nvSpPr>
              <p:spPr bwMode="auto">
                <a:xfrm>
                  <a:off x="2136" y="2712"/>
                  <a:ext cx="191" cy="0"/>
                </a:xfrm>
                <a:prstGeom prst="line">
                  <a:avLst/>
                </a:prstGeom>
                <a:noFill/>
                <a:ln w="12700">
                  <a:solidFill>
                    <a:schemeClr val="tx1"/>
                  </a:solidFill>
                  <a:round/>
                  <a:headEnd/>
                  <a:tailEnd/>
                </a:ln>
                <a:effectLst/>
              </p:spPr>
              <p:txBody>
                <a:bodyPr wrap="none" anchor="ctr"/>
                <a:lstStyle/>
                <a:p>
                  <a:endParaRPr lang="en-US"/>
                </a:p>
              </p:txBody>
            </p:sp>
            <p:sp>
              <p:nvSpPr>
                <p:cNvPr id="1285133" name="Rectangle 13"/>
                <p:cNvSpPr>
                  <a:spLocks noChangeArrowheads="1"/>
                </p:cNvSpPr>
                <p:nvPr/>
              </p:nvSpPr>
              <p:spPr bwMode="auto">
                <a:xfrm>
                  <a:off x="2885" y="2627"/>
                  <a:ext cx="190" cy="482"/>
                </a:xfrm>
                <a:prstGeom prst="rect">
                  <a:avLst/>
                </a:prstGeom>
                <a:noFill/>
                <a:ln w="12700">
                  <a:solidFill>
                    <a:schemeClr val="tx1"/>
                  </a:solidFill>
                  <a:miter lim="800000"/>
                  <a:headEnd/>
                  <a:tailEnd/>
                </a:ln>
                <a:effectLst/>
              </p:spPr>
              <p:txBody>
                <a:bodyPr wrap="none" anchor="ctr"/>
                <a:lstStyle/>
                <a:p>
                  <a:endParaRPr lang="en-US"/>
                </a:p>
              </p:txBody>
            </p:sp>
            <p:sp>
              <p:nvSpPr>
                <p:cNvPr id="1285134" name="Line 14"/>
                <p:cNvSpPr>
                  <a:spLocks noChangeShapeType="1"/>
                </p:cNvSpPr>
                <p:nvPr/>
              </p:nvSpPr>
              <p:spPr bwMode="auto">
                <a:xfrm flipV="1">
                  <a:off x="2980" y="2336"/>
                  <a:ext cx="0" cy="288"/>
                </a:xfrm>
                <a:prstGeom prst="line">
                  <a:avLst/>
                </a:prstGeom>
                <a:noFill/>
                <a:ln w="12700">
                  <a:solidFill>
                    <a:schemeClr val="tx1"/>
                  </a:solidFill>
                  <a:round/>
                  <a:headEnd/>
                  <a:tailEnd/>
                </a:ln>
                <a:effectLst/>
              </p:spPr>
              <p:txBody>
                <a:bodyPr wrap="none" anchor="ctr"/>
                <a:lstStyle/>
                <a:p>
                  <a:endParaRPr lang="en-US"/>
                </a:p>
              </p:txBody>
            </p:sp>
            <p:sp>
              <p:nvSpPr>
                <p:cNvPr id="1285135" name="Line 15"/>
                <p:cNvSpPr>
                  <a:spLocks noChangeShapeType="1"/>
                </p:cNvSpPr>
                <p:nvPr/>
              </p:nvSpPr>
              <p:spPr bwMode="auto">
                <a:xfrm>
                  <a:off x="2980" y="3111"/>
                  <a:ext cx="0" cy="170"/>
                </a:xfrm>
                <a:prstGeom prst="line">
                  <a:avLst/>
                </a:prstGeom>
                <a:noFill/>
                <a:ln w="12700">
                  <a:solidFill>
                    <a:schemeClr val="tx1"/>
                  </a:solidFill>
                  <a:round/>
                  <a:headEnd/>
                  <a:tailEnd/>
                </a:ln>
                <a:effectLst/>
              </p:spPr>
              <p:txBody>
                <a:bodyPr wrap="none" anchor="ctr"/>
                <a:lstStyle/>
                <a:p>
                  <a:endParaRPr lang="en-US"/>
                </a:p>
              </p:txBody>
            </p:sp>
            <p:sp>
              <p:nvSpPr>
                <p:cNvPr id="1285136" name="Rectangle 16"/>
                <p:cNvSpPr>
                  <a:spLocks noChangeArrowheads="1"/>
                </p:cNvSpPr>
                <p:nvPr/>
              </p:nvSpPr>
              <p:spPr bwMode="auto">
                <a:xfrm>
                  <a:off x="2891" y="2754"/>
                  <a:ext cx="178" cy="210"/>
                </a:xfrm>
                <a:prstGeom prst="rect">
                  <a:avLst/>
                </a:prstGeom>
                <a:noFill/>
                <a:ln w="12700">
                  <a:noFill/>
                  <a:miter lim="800000"/>
                  <a:headEnd/>
                  <a:tailEnd/>
                </a:ln>
                <a:effectLst/>
              </p:spPr>
              <p:txBody>
                <a:bodyPr wrap="none" lIns="90488" tIns="44450" rIns="90488" bIns="44450">
                  <a:spAutoFit/>
                </a:bodyPr>
                <a:lstStyle/>
                <a:p>
                  <a:pPr algn="l"/>
                  <a:r>
                    <a:rPr kumimoji="0" lang="en-US" sz="1600"/>
                    <a:t>x</a:t>
                  </a:r>
                </a:p>
              </p:txBody>
            </p:sp>
            <p:sp>
              <p:nvSpPr>
                <p:cNvPr id="1285149" name="Line 29"/>
                <p:cNvSpPr>
                  <a:spLocks noChangeShapeType="1"/>
                </p:cNvSpPr>
                <p:nvPr/>
              </p:nvSpPr>
              <p:spPr bwMode="auto">
                <a:xfrm>
                  <a:off x="2886" y="2846"/>
                  <a:ext cx="190" cy="0"/>
                </a:xfrm>
                <a:prstGeom prst="line">
                  <a:avLst/>
                </a:prstGeom>
                <a:noFill/>
                <a:ln w="12700">
                  <a:solidFill>
                    <a:schemeClr val="tx1"/>
                  </a:solidFill>
                  <a:round/>
                  <a:headEnd/>
                  <a:tailEnd/>
                </a:ln>
                <a:effectLst/>
              </p:spPr>
              <p:txBody>
                <a:bodyPr wrap="none" anchor="ctr"/>
                <a:lstStyle/>
                <a:p>
                  <a:endParaRPr lang="en-US"/>
                </a:p>
              </p:txBody>
            </p:sp>
            <p:grpSp>
              <p:nvGrpSpPr>
                <p:cNvPr id="1285219" name="Group 99"/>
                <p:cNvGrpSpPr>
                  <a:grpSpLocks/>
                </p:cNvGrpSpPr>
                <p:nvPr/>
              </p:nvGrpSpPr>
              <p:grpSpPr bwMode="auto">
                <a:xfrm>
                  <a:off x="3350" y="1676"/>
                  <a:ext cx="191" cy="801"/>
                  <a:chOff x="3350" y="1676"/>
                  <a:chExt cx="191" cy="801"/>
                </a:xfrm>
              </p:grpSpPr>
              <p:sp>
                <p:nvSpPr>
                  <p:cNvPr id="1285183" name="Rectangle 63"/>
                  <p:cNvSpPr>
                    <a:spLocks noChangeArrowheads="1"/>
                  </p:cNvSpPr>
                  <p:nvPr/>
                </p:nvSpPr>
                <p:spPr bwMode="auto">
                  <a:xfrm>
                    <a:off x="3350" y="1817"/>
                    <a:ext cx="191" cy="482"/>
                  </a:xfrm>
                  <a:prstGeom prst="rect">
                    <a:avLst/>
                  </a:prstGeom>
                  <a:noFill/>
                  <a:ln w="12700">
                    <a:solidFill>
                      <a:schemeClr val="tx1"/>
                    </a:solidFill>
                    <a:miter lim="800000"/>
                    <a:headEnd/>
                    <a:tailEnd/>
                  </a:ln>
                  <a:effectLst/>
                </p:spPr>
                <p:txBody>
                  <a:bodyPr wrap="none" anchor="ctr"/>
                  <a:lstStyle/>
                  <a:p>
                    <a:endParaRPr lang="en-US"/>
                  </a:p>
                </p:txBody>
              </p:sp>
              <p:sp>
                <p:nvSpPr>
                  <p:cNvPr id="1285184" name="Line 64"/>
                  <p:cNvSpPr>
                    <a:spLocks noChangeShapeType="1"/>
                  </p:cNvSpPr>
                  <p:nvPr/>
                </p:nvSpPr>
                <p:spPr bwMode="auto">
                  <a:xfrm flipV="1">
                    <a:off x="3445" y="1676"/>
                    <a:ext cx="0" cy="141"/>
                  </a:xfrm>
                  <a:prstGeom prst="line">
                    <a:avLst/>
                  </a:prstGeom>
                  <a:noFill/>
                  <a:ln w="12700">
                    <a:solidFill>
                      <a:schemeClr val="tx1"/>
                    </a:solidFill>
                    <a:round/>
                    <a:headEnd/>
                    <a:tailEnd/>
                  </a:ln>
                  <a:effectLst/>
                </p:spPr>
                <p:txBody>
                  <a:bodyPr wrap="none" anchor="ctr"/>
                  <a:lstStyle/>
                  <a:p>
                    <a:endParaRPr lang="en-US"/>
                  </a:p>
                </p:txBody>
              </p:sp>
              <p:sp>
                <p:nvSpPr>
                  <p:cNvPr id="1285185" name="Line 65"/>
                  <p:cNvSpPr>
                    <a:spLocks noChangeShapeType="1"/>
                  </p:cNvSpPr>
                  <p:nvPr/>
                </p:nvSpPr>
                <p:spPr bwMode="auto">
                  <a:xfrm>
                    <a:off x="3445" y="2307"/>
                    <a:ext cx="0" cy="170"/>
                  </a:xfrm>
                  <a:prstGeom prst="line">
                    <a:avLst/>
                  </a:prstGeom>
                  <a:noFill/>
                  <a:ln w="12700">
                    <a:solidFill>
                      <a:schemeClr val="tx1"/>
                    </a:solidFill>
                    <a:round/>
                    <a:headEnd/>
                    <a:tailEnd/>
                  </a:ln>
                  <a:effectLst/>
                </p:spPr>
                <p:txBody>
                  <a:bodyPr wrap="none" anchor="ctr"/>
                  <a:lstStyle/>
                  <a:p>
                    <a:endParaRPr lang="en-US"/>
                  </a:p>
                </p:txBody>
              </p:sp>
              <p:sp>
                <p:nvSpPr>
                  <p:cNvPr id="1285186" name="Rectangle 66"/>
                  <p:cNvSpPr>
                    <a:spLocks noChangeArrowheads="1"/>
                  </p:cNvSpPr>
                  <p:nvPr/>
                </p:nvSpPr>
                <p:spPr bwMode="auto">
                  <a:xfrm>
                    <a:off x="3351" y="1946"/>
                    <a:ext cx="187" cy="197"/>
                  </a:xfrm>
                  <a:prstGeom prst="rect">
                    <a:avLst/>
                  </a:prstGeom>
                  <a:noFill/>
                  <a:ln w="12700">
                    <a:noFill/>
                    <a:miter lim="800000"/>
                    <a:headEnd/>
                    <a:tailEnd/>
                  </a:ln>
                  <a:effectLst/>
                </p:spPr>
                <p:txBody>
                  <a:bodyPr wrap="none" anchor="ctr"/>
                  <a:lstStyle/>
                  <a:p>
                    <a:endParaRPr lang="en-US"/>
                  </a:p>
                </p:txBody>
              </p:sp>
            </p:grpSp>
            <p:sp>
              <p:nvSpPr>
                <p:cNvPr id="1285187" name="Rectangle 67"/>
                <p:cNvSpPr>
                  <a:spLocks noChangeArrowheads="1"/>
                </p:cNvSpPr>
                <p:nvPr/>
              </p:nvSpPr>
              <p:spPr bwMode="auto">
                <a:xfrm>
                  <a:off x="3356" y="1945"/>
                  <a:ext cx="178" cy="210"/>
                </a:xfrm>
                <a:prstGeom prst="rect">
                  <a:avLst/>
                </a:prstGeom>
                <a:noFill/>
                <a:ln w="12700">
                  <a:noFill/>
                  <a:miter lim="800000"/>
                  <a:headEnd/>
                  <a:tailEnd/>
                </a:ln>
                <a:effectLst/>
              </p:spPr>
              <p:txBody>
                <a:bodyPr wrap="none" lIns="90488" tIns="44450" rIns="90488" bIns="44450">
                  <a:spAutoFit/>
                </a:bodyPr>
                <a:lstStyle/>
                <a:p>
                  <a:pPr algn="l"/>
                  <a:r>
                    <a:rPr kumimoji="0" lang="en-US" sz="1600"/>
                    <a:t>x</a:t>
                  </a:r>
                </a:p>
              </p:txBody>
            </p:sp>
            <p:sp>
              <p:nvSpPr>
                <p:cNvPr id="1285188" name="Line 68"/>
                <p:cNvSpPr>
                  <a:spLocks noChangeShapeType="1"/>
                </p:cNvSpPr>
                <p:nvPr/>
              </p:nvSpPr>
              <p:spPr bwMode="auto">
                <a:xfrm>
                  <a:off x="3350" y="2170"/>
                  <a:ext cx="191" cy="0"/>
                </a:xfrm>
                <a:prstGeom prst="line">
                  <a:avLst/>
                </a:prstGeom>
                <a:noFill/>
                <a:ln w="12700">
                  <a:solidFill>
                    <a:schemeClr val="tx1"/>
                  </a:solidFill>
                  <a:round/>
                  <a:headEnd/>
                  <a:tailEnd/>
                </a:ln>
                <a:effectLst/>
              </p:spPr>
              <p:txBody>
                <a:bodyPr wrap="none" anchor="ctr"/>
                <a:lstStyle/>
                <a:p>
                  <a:endParaRPr lang="en-US"/>
                </a:p>
              </p:txBody>
            </p:sp>
            <p:sp>
              <p:nvSpPr>
                <p:cNvPr id="1285191" name="Rectangle 71"/>
                <p:cNvSpPr>
                  <a:spLocks noChangeArrowheads="1"/>
                </p:cNvSpPr>
                <p:nvPr/>
              </p:nvSpPr>
              <p:spPr bwMode="auto">
                <a:xfrm>
                  <a:off x="3744" y="2334"/>
                  <a:ext cx="192" cy="483"/>
                </a:xfrm>
                <a:prstGeom prst="rect">
                  <a:avLst/>
                </a:prstGeom>
                <a:noFill/>
                <a:ln w="12700">
                  <a:solidFill>
                    <a:schemeClr val="tx1"/>
                  </a:solidFill>
                  <a:miter lim="800000"/>
                  <a:headEnd/>
                  <a:tailEnd/>
                </a:ln>
                <a:effectLst/>
              </p:spPr>
              <p:txBody>
                <a:bodyPr wrap="none" anchor="ctr"/>
                <a:lstStyle/>
                <a:p>
                  <a:endParaRPr lang="en-US"/>
                </a:p>
              </p:txBody>
            </p:sp>
            <p:sp>
              <p:nvSpPr>
                <p:cNvPr id="1285192" name="Line 72"/>
                <p:cNvSpPr>
                  <a:spLocks noChangeShapeType="1"/>
                </p:cNvSpPr>
                <p:nvPr/>
              </p:nvSpPr>
              <p:spPr bwMode="auto">
                <a:xfrm flipV="1">
                  <a:off x="3840" y="1928"/>
                  <a:ext cx="0" cy="403"/>
                </a:xfrm>
                <a:prstGeom prst="line">
                  <a:avLst/>
                </a:prstGeom>
                <a:noFill/>
                <a:ln w="12700">
                  <a:solidFill>
                    <a:schemeClr val="tx1"/>
                  </a:solidFill>
                  <a:round/>
                  <a:headEnd/>
                  <a:tailEnd/>
                </a:ln>
                <a:effectLst/>
              </p:spPr>
              <p:txBody>
                <a:bodyPr wrap="none" anchor="ctr"/>
                <a:lstStyle/>
                <a:p>
                  <a:endParaRPr lang="en-US"/>
                </a:p>
              </p:txBody>
            </p:sp>
            <p:sp>
              <p:nvSpPr>
                <p:cNvPr id="1285193" name="Line 73"/>
                <p:cNvSpPr>
                  <a:spLocks noChangeShapeType="1"/>
                </p:cNvSpPr>
                <p:nvPr/>
              </p:nvSpPr>
              <p:spPr bwMode="auto">
                <a:xfrm>
                  <a:off x="3840" y="2813"/>
                  <a:ext cx="0" cy="170"/>
                </a:xfrm>
                <a:prstGeom prst="line">
                  <a:avLst/>
                </a:prstGeom>
                <a:noFill/>
                <a:ln w="12700">
                  <a:solidFill>
                    <a:schemeClr val="tx1"/>
                  </a:solidFill>
                  <a:round/>
                  <a:headEnd/>
                  <a:tailEnd/>
                </a:ln>
                <a:effectLst/>
              </p:spPr>
              <p:txBody>
                <a:bodyPr wrap="none" anchor="ctr"/>
                <a:lstStyle/>
                <a:p>
                  <a:endParaRPr lang="en-US"/>
                </a:p>
              </p:txBody>
            </p:sp>
            <p:sp>
              <p:nvSpPr>
                <p:cNvPr id="1285194" name="Rectangle 74"/>
                <p:cNvSpPr>
                  <a:spLocks noChangeArrowheads="1"/>
                </p:cNvSpPr>
                <p:nvPr/>
              </p:nvSpPr>
              <p:spPr bwMode="auto">
                <a:xfrm>
                  <a:off x="3746" y="2463"/>
                  <a:ext cx="187" cy="197"/>
                </a:xfrm>
                <a:prstGeom prst="rect">
                  <a:avLst/>
                </a:prstGeom>
                <a:noFill/>
                <a:ln w="12700">
                  <a:noFill/>
                  <a:miter lim="800000"/>
                  <a:headEnd/>
                  <a:tailEnd/>
                </a:ln>
                <a:effectLst/>
              </p:spPr>
              <p:txBody>
                <a:bodyPr wrap="none" anchor="ctr"/>
                <a:lstStyle/>
                <a:p>
                  <a:endParaRPr lang="en-US"/>
                </a:p>
              </p:txBody>
            </p:sp>
            <p:sp>
              <p:nvSpPr>
                <p:cNvPr id="1285195" name="Rectangle 75"/>
                <p:cNvSpPr>
                  <a:spLocks noChangeArrowheads="1"/>
                </p:cNvSpPr>
                <p:nvPr/>
              </p:nvSpPr>
              <p:spPr bwMode="auto">
                <a:xfrm>
                  <a:off x="3751" y="2462"/>
                  <a:ext cx="178" cy="210"/>
                </a:xfrm>
                <a:prstGeom prst="rect">
                  <a:avLst/>
                </a:prstGeom>
                <a:noFill/>
                <a:ln w="12700">
                  <a:noFill/>
                  <a:miter lim="800000"/>
                  <a:headEnd/>
                  <a:tailEnd/>
                </a:ln>
                <a:effectLst/>
              </p:spPr>
              <p:txBody>
                <a:bodyPr wrap="none" lIns="90488" tIns="44450" rIns="90488" bIns="44450">
                  <a:spAutoFit/>
                </a:bodyPr>
                <a:lstStyle/>
                <a:p>
                  <a:pPr algn="l"/>
                  <a:r>
                    <a:rPr kumimoji="0" lang="en-US" sz="1600"/>
                    <a:t>x</a:t>
                  </a:r>
                </a:p>
              </p:txBody>
            </p:sp>
            <p:sp>
              <p:nvSpPr>
                <p:cNvPr id="1285196" name="Line 76"/>
                <p:cNvSpPr>
                  <a:spLocks noChangeShapeType="1"/>
                </p:cNvSpPr>
                <p:nvPr/>
              </p:nvSpPr>
              <p:spPr bwMode="auto">
                <a:xfrm>
                  <a:off x="3744" y="2554"/>
                  <a:ext cx="192" cy="0"/>
                </a:xfrm>
                <a:prstGeom prst="line">
                  <a:avLst/>
                </a:prstGeom>
                <a:noFill/>
                <a:ln w="12700">
                  <a:solidFill>
                    <a:schemeClr val="tx1"/>
                  </a:solidFill>
                  <a:round/>
                  <a:headEnd/>
                  <a:tailEnd/>
                </a:ln>
                <a:effectLst/>
              </p:spPr>
              <p:txBody>
                <a:bodyPr wrap="none" anchor="ctr"/>
                <a:lstStyle/>
                <a:p>
                  <a:endParaRPr lang="en-US"/>
                </a:p>
              </p:txBody>
            </p:sp>
            <p:sp>
              <p:nvSpPr>
                <p:cNvPr id="1285197" name="Line 77"/>
                <p:cNvSpPr>
                  <a:spLocks noChangeShapeType="1"/>
                </p:cNvSpPr>
                <p:nvPr/>
              </p:nvSpPr>
              <p:spPr bwMode="auto">
                <a:xfrm flipV="1">
                  <a:off x="1594" y="3419"/>
                  <a:ext cx="2471" cy="0"/>
                </a:xfrm>
                <a:prstGeom prst="line">
                  <a:avLst/>
                </a:prstGeom>
                <a:noFill/>
                <a:ln w="28575">
                  <a:solidFill>
                    <a:schemeClr val="tx1"/>
                  </a:solidFill>
                  <a:round/>
                  <a:headEnd/>
                  <a:tailEnd/>
                </a:ln>
                <a:effectLst/>
              </p:spPr>
              <p:txBody>
                <a:bodyPr wrap="none" anchor="ctr"/>
                <a:lstStyle/>
                <a:p>
                  <a:endParaRPr lang="en-US"/>
                </a:p>
              </p:txBody>
            </p:sp>
            <p:sp>
              <p:nvSpPr>
                <p:cNvPr id="1285199" name="Rectangle 79"/>
                <p:cNvSpPr>
                  <a:spLocks noChangeArrowheads="1"/>
                </p:cNvSpPr>
                <p:nvPr/>
              </p:nvSpPr>
              <p:spPr bwMode="auto">
                <a:xfrm rot="16200000">
                  <a:off x="908" y="2442"/>
                  <a:ext cx="898" cy="229"/>
                </a:xfrm>
                <a:prstGeom prst="rect">
                  <a:avLst/>
                </a:prstGeom>
                <a:noFill/>
                <a:ln w="12700">
                  <a:noFill/>
                  <a:miter lim="800000"/>
                  <a:headEnd/>
                  <a:tailEnd/>
                </a:ln>
                <a:effectLst/>
              </p:spPr>
              <p:txBody>
                <a:bodyPr wrap="none" lIns="90488" tIns="44450" rIns="90488" bIns="44450">
                  <a:spAutoFit/>
                </a:bodyPr>
                <a:lstStyle/>
                <a:p>
                  <a:pPr algn="l"/>
                  <a:r>
                    <a:rPr kumimoji="0" lang="en-US" sz="1800"/>
                    <a:t>Data Values</a:t>
                  </a:r>
                </a:p>
              </p:txBody>
            </p:sp>
            <p:sp>
              <p:nvSpPr>
                <p:cNvPr id="1285211" name="AutoShape 91"/>
                <p:cNvSpPr>
                  <a:spLocks noChangeArrowheads="1"/>
                </p:cNvSpPr>
                <p:nvPr/>
              </p:nvSpPr>
              <p:spPr bwMode="auto">
                <a:xfrm>
                  <a:off x="4037" y="1769"/>
                  <a:ext cx="558" cy="157"/>
                </a:xfrm>
                <a:prstGeom prst="wedgeRectCallout">
                  <a:avLst>
                    <a:gd name="adj1" fmla="val -64338"/>
                    <a:gd name="adj2" fmla="val 157644"/>
                  </a:avLst>
                </a:prstGeom>
                <a:solidFill>
                  <a:schemeClr val="bg1"/>
                </a:solidFill>
                <a:ln w="12700">
                  <a:solidFill>
                    <a:schemeClr val="tx1"/>
                  </a:solidFill>
                  <a:miter lim="800000"/>
                  <a:headEnd type="none" w="sm" len="sm"/>
                  <a:tailEnd type="none" w="sm" len="sm"/>
                </a:ln>
                <a:effectLst/>
              </p:spPr>
              <p:txBody>
                <a:bodyPr anchor="ctr" anchorCtr="1"/>
                <a:lstStyle/>
                <a:p>
                  <a:r>
                    <a:rPr lang="en-US"/>
                    <a:t>Standard</a:t>
                  </a:r>
                </a:p>
              </p:txBody>
            </p:sp>
            <p:sp>
              <p:nvSpPr>
                <p:cNvPr id="1285212" name="Oval 92"/>
                <p:cNvSpPr>
                  <a:spLocks noChangeArrowheads="1"/>
                </p:cNvSpPr>
                <p:nvPr/>
              </p:nvSpPr>
              <p:spPr bwMode="auto">
                <a:xfrm>
                  <a:off x="2966" y="2201"/>
                  <a:ext cx="29" cy="29"/>
                </a:xfrm>
                <a:prstGeom prst="ellipse">
                  <a:avLst/>
                </a:prstGeom>
                <a:solidFill>
                  <a:schemeClr val="bg2"/>
                </a:solidFill>
                <a:ln w="12700">
                  <a:solidFill>
                    <a:schemeClr val="tx1"/>
                  </a:solidFill>
                  <a:round/>
                  <a:headEnd type="none" w="sm" len="sm"/>
                  <a:tailEnd type="none" w="sm" len="sm"/>
                </a:ln>
                <a:effectLst/>
              </p:spPr>
              <p:txBody>
                <a:bodyPr wrap="none" anchor="ctr"/>
                <a:lstStyle/>
                <a:p>
                  <a:endParaRPr lang="en-US"/>
                </a:p>
              </p:txBody>
            </p:sp>
            <p:sp>
              <p:nvSpPr>
                <p:cNvPr id="1285213" name="Oval 93"/>
                <p:cNvSpPr>
                  <a:spLocks noChangeArrowheads="1"/>
                </p:cNvSpPr>
                <p:nvPr/>
              </p:nvSpPr>
              <p:spPr bwMode="auto">
                <a:xfrm>
                  <a:off x="2565" y="2964"/>
                  <a:ext cx="29" cy="29"/>
                </a:xfrm>
                <a:prstGeom prst="ellipse">
                  <a:avLst/>
                </a:prstGeom>
                <a:solidFill>
                  <a:schemeClr val="bg2"/>
                </a:solidFill>
                <a:ln w="12700">
                  <a:solidFill>
                    <a:schemeClr val="tx1"/>
                  </a:solidFill>
                  <a:round/>
                  <a:headEnd type="none" w="sm" len="sm"/>
                  <a:tailEnd type="none" w="sm" len="sm"/>
                </a:ln>
                <a:effectLst/>
              </p:spPr>
              <p:txBody>
                <a:bodyPr wrap="none" anchor="ctr"/>
                <a:lstStyle/>
                <a:p>
                  <a:endParaRPr lang="en-US"/>
                </a:p>
              </p:txBody>
            </p:sp>
            <p:sp>
              <p:nvSpPr>
                <p:cNvPr id="1285214" name="Oval 94"/>
                <p:cNvSpPr>
                  <a:spLocks noChangeArrowheads="1"/>
                </p:cNvSpPr>
                <p:nvPr/>
              </p:nvSpPr>
              <p:spPr bwMode="auto">
                <a:xfrm>
                  <a:off x="2217" y="2242"/>
                  <a:ext cx="29" cy="29"/>
                </a:xfrm>
                <a:prstGeom prst="ellipse">
                  <a:avLst/>
                </a:prstGeom>
                <a:solidFill>
                  <a:schemeClr val="bg2"/>
                </a:solidFill>
                <a:ln w="12700">
                  <a:solidFill>
                    <a:schemeClr val="tx1"/>
                  </a:solidFill>
                  <a:round/>
                  <a:headEnd type="none" w="sm" len="sm"/>
                  <a:tailEnd type="none" w="sm" len="sm"/>
                </a:ln>
                <a:effectLst/>
              </p:spPr>
              <p:txBody>
                <a:bodyPr wrap="none" anchor="ctr"/>
                <a:lstStyle/>
                <a:p>
                  <a:endParaRPr lang="en-US"/>
                </a:p>
              </p:txBody>
            </p:sp>
            <p:sp>
              <p:nvSpPr>
                <p:cNvPr id="1285215" name="Oval 95"/>
                <p:cNvSpPr>
                  <a:spLocks noChangeArrowheads="1"/>
                </p:cNvSpPr>
                <p:nvPr/>
              </p:nvSpPr>
              <p:spPr bwMode="auto">
                <a:xfrm>
                  <a:off x="1869" y="2198"/>
                  <a:ext cx="29" cy="29"/>
                </a:xfrm>
                <a:prstGeom prst="ellipse">
                  <a:avLst/>
                </a:prstGeom>
                <a:solidFill>
                  <a:schemeClr val="bg2"/>
                </a:solidFill>
                <a:ln w="12700">
                  <a:solidFill>
                    <a:schemeClr val="tx1"/>
                  </a:solidFill>
                  <a:round/>
                  <a:headEnd type="none" w="sm" len="sm"/>
                  <a:tailEnd type="none" w="sm" len="sm"/>
                </a:ln>
                <a:effectLst/>
              </p:spPr>
              <p:txBody>
                <a:bodyPr wrap="none" anchor="ctr"/>
                <a:lstStyle/>
                <a:p>
                  <a:endParaRPr lang="en-US"/>
                </a:p>
              </p:txBody>
            </p:sp>
            <p:sp>
              <p:nvSpPr>
                <p:cNvPr id="1285216" name="Oval 96"/>
                <p:cNvSpPr>
                  <a:spLocks noChangeArrowheads="1"/>
                </p:cNvSpPr>
                <p:nvPr/>
              </p:nvSpPr>
              <p:spPr bwMode="auto">
                <a:xfrm>
                  <a:off x="1869" y="2355"/>
                  <a:ext cx="29" cy="29"/>
                </a:xfrm>
                <a:prstGeom prst="ellipse">
                  <a:avLst/>
                </a:prstGeom>
                <a:solidFill>
                  <a:schemeClr val="bg2"/>
                </a:solidFill>
                <a:ln w="12700">
                  <a:solidFill>
                    <a:schemeClr val="tx1"/>
                  </a:solidFill>
                  <a:round/>
                  <a:headEnd type="none" w="sm" len="sm"/>
                  <a:tailEnd type="none" w="sm" len="sm"/>
                </a:ln>
                <a:effectLst/>
              </p:spPr>
              <p:txBody>
                <a:bodyPr wrap="none" anchor="ctr"/>
                <a:lstStyle/>
                <a:p>
                  <a:endParaRPr lang="en-US"/>
                </a:p>
              </p:txBody>
            </p:sp>
            <p:sp>
              <p:nvSpPr>
                <p:cNvPr id="1285217" name="Oval 97"/>
                <p:cNvSpPr>
                  <a:spLocks noChangeArrowheads="1"/>
                </p:cNvSpPr>
                <p:nvPr/>
              </p:nvSpPr>
              <p:spPr bwMode="auto">
                <a:xfrm>
                  <a:off x="3825" y="1589"/>
                  <a:ext cx="29" cy="29"/>
                </a:xfrm>
                <a:prstGeom prst="ellipse">
                  <a:avLst/>
                </a:prstGeom>
                <a:solidFill>
                  <a:schemeClr val="bg2"/>
                </a:solidFill>
                <a:ln w="12700">
                  <a:solidFill>
                    <a:schemeClr val="tx1"/>
                  </a:solidFill>
                  <a:round/>
                  <a:headEnd type="none" w="sm" len="sm"/>
                  <a:tailEnd type="none" w="sm" len="sm"/>
                </a:ln>
                <a:effectLst/>
              </p:spPr>
              <p:txBody>
                <a:bodyPr wrap="none" anchor="ctr"/>
                <a:lstStyle/>
                <a:p>
                  <a:endParaRPr lang="en-US"/>
                </a:p>
              </p:txBody>
            </p:sp>
            <p:sp>
              <p:nvSpPr>
                <p:cNvPr id="1285218" name="Oval 98"/>
                <p:cNvSpPr>
                  <a:spLocks noChangeArrowheads="1"/>
                </p:cNvSpPr>
                <p:nvPr/>
              </p:nvSpPr>
              <p:spPr bwMode="auto">
                <a:xfrm>
                  <a:off x="3430" y="1466"/>
                  <a:ext cx="29" cy="29"/>
                </a:xfrm>
                <a:prstGeom prst="ellipse">
                  <a:avLst/>
                </a:prstGeom>
                <a:solidFill>
                  <a:schemeClr val="bg2"/>
                </a:solidFill>
                <a:ln w="12700">
                  <a:solidFill>
                    <a:schemeClr val="tx1"/>
                  </a:solidFill>
                  <a:round/>
                  <a:headEnd type="none" w="sm" len="sm"/>
                  <a:tailEnd type="none" w="sm" len="sm"/>
                </a:ln>
                <a:effectLst/>
              </p:spPr>
              <p:txBody>
                <a:bodyPr wrap="none" anchor="ctr"/>
                <a:lstStyle/>
                <a:p>
                  <a:endParaRPr lang="en-US"/>
                </a:p>
              </p:txBody>
            </p:sp>
          </p:grpSp>
          <p:sp>
            <p:nvSpPr>
              <p:cNvPr id="1285222" name="Text Box 102"/>
              <p:cNvSpPr txBox="1">
                <a:spLocks noChangeArrowheads="1"/>
              </p:cNvSpPr>
              <p:nvPr/>
            </p:nvSpPr>
            <p:spPr bwMode="auto">
              <a:xfrm>
                <a:off x="2543" y="3646"/>
                <a:ext cx="650" cy="288"/>
              </a:xfrm>
              <a:prstGeom prst="rect">
                <a:avLst/>
              </a:prstGeom>
              <a:noFill/>
              <a:ln w="12700">
                <a:noFill/>
                <a:miter lim="800000"/>
                <a:headEnd type="none" w="sm" len="sm"/>
                <a:tailEnd type="none" w="sm" len="sm"/>
              </a:ln>
              <a:effectLst/>
            </p:spPr>
            <p:txBody>
              <a:bodyPr wrap="none">
                <a:spAutoFit/>
              </a:bodyPr>
              <a:lstStyle/>
              <a:p>
                <a:pPr algn="l"/>
                <a:r>
                  <a:rPr lang="en-US" sz="2400"/>
                  <a:t>Zones</a:t>
                </a:r>
              </a:p>
            </p:txBody>
          </p:sp>
        </p:grpSp>
      </p:grpSp>
      <p:sp>
        <p:nvSpPr>
          <p:cNvPr id="1285224" name="Rectangle 104"/>
          <p:cNvSpPr>
            <a:spLocks noGrp="1" noChangeArrowheads="1"/>
          </p:cNvSpPr>
          <p:nvPr>
            <p:ph type="body" idx="1"/>
          </p:nvPr>
        </p:nvSpPr>
        <p:spPr/>
        <p:txBody>
          <a:bodyPr/>
          <a:lstStyle/>
          <a:p>
            <a:pPr>
              <a:buFont typeface="Monotype Sorts" pitchFamily="2" charset="2"/>
              <a:buNone/>
            </a:pPr>
            <a:r>
              <a:rPr kumimoji="0" lang="en-US" sz="2400">
                <a:solidFill>
                  <a:schemeClr val="tx1"/>
                </a:solidFill>
              </a:rPr>
              <a:t>A simple way to compare data sets to each other or</a:t>
            </a:r>
          </a:p>
          <a:p>
            <a:pPr>
              <a:buFont typeface="Monotype Sorts" pitchFamily="2" charset="2"/>
              <a:buNone/>
            </a:pPr>
            <a:r>
              <a:rPr kumimoji="0" lang="en-US" sz="2400">
                <a:solidFill>
                  <a:schemeClr val="tx1"/>
                </a:solidFill>
              </a:rPr>
              <a:t>to background or a standard</a:t>
            </a:r>
          </a:p>
          <a:p>
            <a:endParaRPr lang="en-US"/>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A64269B-827B-40C1-9A3E-DA50B549C1A8}" type="slidenum">
              <a:rPr lang="en-US"/>
              <a:pPr/>
              <a:t>52</a:t>
            </a:fld>
            <a:endParaRPr lang="en-US"/>
          </a:p>
        </p:txBody>
      </p:sp>
      <p:sp>
        <p:nvSpPr>
          <p:cNvPr id="1287173" name="Rectangle 5"/>
          <p:cNvSpPr>
            <a:spLocks noGrp="1" noChangeArrowheads="1"/>
          </p:cNvSpPr>
          <p:nvPr>
            <p:ph type="title"/>
          </p:nvPr>
        </p:nvSpPr>
        <p:spPr/>
        <p:txBody>
          <a:bodyPr/>
          <a:lstStyle/>
          <a:p>
            <a:r>
              <a:rPr lang="en-US"/>
              <a:t>Probability Plots</a:t>
            </a:r>
          </a:p>
        </p:txBody>
      </p:sp>
      <p:sp>
        <p:nvSpPr>
          <p:cNvPr id="1287174" name="Rectangle 6"/>
          <p:cNvSpPr>
            <a:spLocks noGrp="1" noChangeArrowheads="1"/>
          </p:cNvSpPr>
          <p:nvPr>
            <p:ph type="body" idx="1"/>
          </p:nvPr>
        </p:nvSpPr>
        <p:spPr/>
        <p:txBody>
          <a:bodyPr/>
          <a:lstStyle/>
          <a:p>
            <a:pPr>
              <a:lnSpc>
                <a:spcPct val="90000"/>
              </a:lnSpc>
            </a:pPr>
            <a:r>
              <a:rPr lang="en-US" sz="2400" dirty="0"/>
              <a:t>Plot of observed data vs. expected values based on a specified distribution model</a:t>
            </a:r>
          </a:p>
          <a:p>
            <a:pPr>
              <a:lnSpc>
                <a:spcPct val="90000"/>
              </a:lnSpc>
            </a:pPr>
            <a:r>
              <a:rPr lang="en-US" sz="2400" dirty="0"/>
              <a:t>Uses:</a:t>
            </a:r>
          </a:p>
          <a:p>
            <a:pPr lvl="2">
              <a:lnSpc>
                <a:spcPct val="90000"/>
              </a:lnSpc>
            </a:pPr>
            <a:r>
              <a:rPr lang="en-US" sz="2200" dirty="0"/>
              <a:t>Check if the sample set fits a specified probability model</a:t>
            </a:r>
          </a:p>
          <a:p>
            <a:pPr lvl="2">
              <a:lnSpc>
                <a:spcPct val="90000"/>
              </a:lnSpc>
            </a:pPr>
            <a:r>
              <a:rPr lang="en-US" sz="2200" dirty="0"/>
              <a:t>Identify outliers</a:t>
            </a:r>
          </a:p>
          <a:p>
            <a:pPr lvl="2">
              <a:lnSpc>
                <a:spcPct val="90000"/>
              </a:lnSpc>
            </a:pPr>
            <a:r>
              <a:rPr lang="en-US" sz="2200" dirty="0"/>
              <a:t>Determine if the data set consists of a single or multiple </a:t>
            </a:r>
            <a:r>
              <a:rPr lang="en-US" sz="2200" dirty="0" smtClean="0"/>
              <a:t>populations</a:t>
            </a:r>
          </a:p>
          <a:p>
            <a:pPr>
              <a:lnSpc>
                <a:spcPct val="90000"/>
              </a:lnSpc>
            </a:pPr>
            <a:r>
              <a:rPr lang="en-US" sz="2400" dirty="0" smtClean="0"/>
              <a:t>Different Types of Probability Plots:</a:t>
            </a:r>
          </a:p>
          <a:p>
            <a:pPr lvl="2">
              <a:lnSpc>
                <a:spcPct val="90000"/>
              </a:lnSpc>
            </a:pPr>
            <a:r>
              <a:rPr lang="en-US" sz="2200" dirty="0" smtClean="0"/>
              <a:t>Normal Probability Graph Papers</a:t>
            </a:r>
          </a:p>
          <a:p>
            <a:pPr lvl="2">
              <a:lnSpc>
                <a:spcPct val="90000"/>
              </a:lnSpc>
            </a:pPr>
            <a:r>
              <a:rPr lang="en-US" sz="2200" dirty="0" smtClean="0"/>
              <a:t>P-P Plots</a:t>
            </a:r>
          </a:p>
          <a:p>
            <a:pPr lvl="2">
              <a:lnSpc>
                <a:spcPct val="90000"/>
              </a:lnSpc>
            </a:pPr>
            <a:r>
              <a:rPr lang="en-US" sz="2200" dirty="0" smtClean="0"/>
              <a:t>Q-Q Plots </a:t>
            </a:r>
            <a:endParaRPr lang="en-US" sz="2200"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0"/>
          </p:nvPr>
        </p:nvSpPr>
        <p:spPr/>
        <p:txBody>
          <a:bodyPr/>
          <a:lstStyle/>
          <a:p>
            <a:fld id="{27097EEE-AAE2-49D1-88E0-C8D7CC2E8B9A}" type="slidenum">
              <a:rPr lang="en-US"/>
              <a:pPr/>
              <a:t>53</a:t>
            </a:fld>
            <a:endParaRPr lang="en-US"/>
          </a:p>
        </p:txBody>
      </p:sp>
      <p:sp>
        <p:nvSpPr>
          <p:cNvPr id="1395714" name="Rectangle 2"/>
          <p:cNvSpPr>
            <a:spLocks noGrp="1" noChangeArrowheads="1"/>
          </p:cNvSpPr>
          <p:nvPr>
            <p:ph type="title"/>
          </p:nvPr>
        </p:nvSpPr>
        <p:spPr/>
        <p:txBody>
          <a:bodyPr/>
          <a:lstStyle/>
          <a:p>
            <a:r>
              <a:rPr lang="en-US" dirty="0" smtClean="0"/>
              <a:t>Probability Plots</a:t>
            </a:r>
            <a:endParaRPr lang="en-US" dirty="0"/>
          </a:p>
        </p:txBody>
      </p:sp>
      <p:sp>
        <p:nvSpPr>
          <p:cNvPr id="1395715" name="Rectangle 3"/>
          <p:cNvSpPr>
            <a:spLocks noGrp="1" noChangeArrowheads="1"/>
          </p:cNvSpPr>
          <p:nvPr>
            <p:ph type="body" sz="half" idx="1"/>
          </p:nvPr>
        </p:nvSpPr>
        <p:spPr>
          <a:xfrm>
            <a:off x="533400" y="1525588"/>
            <a:ext cx="5454650" cy="4570412"/>
          </a:xfrm>
        </p:spPr>
        <p:txBody>
          <a:bodyPr/>
          <a:lstStyle/>
          <a:p>
            <a:r>
              <a:rPr lang="en-US" sz="2400" dirty="0"/>
              <a:t>Plot ranked data (ascending) vs. their observed cumulative probability (rank divided by sample size + 1) on a normal probability graph</a:t>
            </a:r>
          </a:p>
          <a:p>
            <a:pPr lvl="1"/>
            <a:r>
              <a:rPr lang="en-US" sz="2400" dirty="0"/>
              <a:t>If linear-scale Y-axis </a:t>
            </a:r>
            <a:r>
              <a:rPr lang="en-US" sz="2400" dirty="0">
                <a:sym typeface="Symbol" pitchFamily="18" charset="2"/>
              </a:rPr>
              <a:t></a:t>
            </a:r>
            <a:r>
              <a:rPr lang="en-US" sz="2400" dirty="0"/>
              <a:t> normal</a:t>
            </a:r>
          </a:p>
          <a:p>
            <a:pPr lvl="1"/>
            <a:r>
              <a:rPr lang="en-US" sz="2400" dirty="0"/>
              <a:t>If log-scale Y-axis </a:t>
            </a:r>
            <a:r>
              <a:rPr lang="en-US" sz="2400" dirty="0">
                <a:sym typeface="Symbol" pitchFamily="18" charset="2"/>
              </a:rPr>
              <a:t></a:t>
            </a:r>
            <a:r>
              <a:rPr lang="en-US" sz="2400" dirty="0"/>
              <a:t>log-normal</a:t>
            </a:r>
          </a:p>
          <a:p>
            <a:endParaRPr lang="en-US" sz="2400" dirty="0"/>
          </a:p>
          <a:p>
            <a:r>
              <a:rPr lang="en-US" sz="2400" dirty="0"/>
              <a:t>If plotted points form a straight line, then the specified model is a good fit</a:t>
            </a:r>
          </a:p>
          <a:p>
            <a:endParaRPr lang="en-US" sz="2400" dirty="0"/>
          </a:p>
        </p:txBody>
      </p:sp>
      <p:grpSp>
        <p:nvGrpSpPr>
          <p:cNvPr id="1395719" name="Group 7"/>
          <p:cNvGrpSpPr>
            <a:grpSpLocks/>
          </p:cNvGrpSpPr>
          <p:nvPr/>
        </p:nvGrpSpPr>
        <p:grpSpPr bwMode="auto">
          <a:xfrm>
            <a:off x="6056313" y="1492250"/>
            <a:ext cx="2614612" cy="4843463"/>
            <a:chOff x="3815" y="940"/>
            <a:chExt cx="1647" cy="3051"/>
          </a:xfrm>
        </p:grpSpPr>
        <p:graphicFrame>
          <p:nvGraphicFramePr>
            <p:cNvPr id="1395716" name="Object 4"/>
            <p:cNvGraphicFramePr>
              <a:graphicFrameLocks noChangeAspect="1"/>
            </p:cNvGraphicFramePr>
            <p:nvPr/>
          </p:nvGraphicFramePr>
          <p:xfrm>
            <a:off x="3820" y="940"/>
            <a:ext cx="1620" cy="1386"/>
          </p:xfrm>
          <a:graphic>
            <a:graphicData uri="http://schemas.openxmlformats.org/presentationml/2006/ole">
              <mc:AlternateContent xmlns:mc="http://schemas.openxmlformats.org/markup-compatibility/2006">
                <mc:Choice xmlns:v="urn:schemas-microsoft-com:vml" Requires="v">
                  <p:oleObj spid="_x0000_s1395720" name="SPW 6.0 Graph" r:id="rId4" imgW="3631680" imgH="3848400" progId="">
                    <p:embed/>
                  </p:oleObj>
                </mc:Choice>
                <mc:Fallback>
                  <p:oleObj name="SPW 6.0 Graph" r:id="rId4" imgW="3631680" imgH="384840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t="10291"/>
                        <a:stretch>
                          <a:fillRect/>
                        </a:stretch>
                      </p:blipFill>
                      <p:spPr bwMode="auto">
                        <a:xfrm>
                          <a:off x="3820" y="940"/>
                          <a:ext cx="1620" cy="1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5717" name="Object 5"/>
            <p:cNvGraphicFramePr>
              <a:graphicFrameLocks noChangeAspect="1"/>
            </p:cNvGraphicFramePr>
            <p:nvPr/>
          </p:nvGraphicFramePr>
          <p:xfrm>
            <a:off x="3815" y="2476"/>
            <a:ext cx="1647" cy="1515"/>
          </p:xfrm>
          <a:graphic>
            <a:graphicData uri="http://schemas.openxmlformats.org/presentationml/2006/ole">
              <mc:AlternateContent xmlns:mc="http://schemas.openxmlformats.org/markup-compatibility/2006">
                <mc:Choice xmlns:v="urn:schemas-microsoft-com:vml" Requires="v">
                  <p:oleObj spid="_x0000_s1395721" name="SPW 6.0 Graph" r:id="rId6" imgW="3378600" imgH="3659400" progId="">
                    <p:embed/>
                  </p:oleObj>
                </mc:Choice>
                <mc:Fallback>
                  <p:oleObj name="SPW 6.0 Graph" r:id="rId6" imgW="3378600" imgH="3659400" progId="">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t="10355"/>
                        <a:stretch>
                          <a:fillRect/>
                        </a:stretch>
                      </p:blipFill>
                      <p:spPr bwMode="auto">
                        <a:xfrm>
                          <a:off x="3815" y="2476"/>
                          <a:ext cx="1647" cy="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0"/>
          </p:nvPr>
        </p:nvSpPr>
        <p:spPr/>
        <p:txBody>
          <a:bodyPr/>
          <a:lstStyle/>
          <a:p>
            <a:fld id="{31DA5555-A41E-40FE-B9FC-33A99A87D85C}" type="slidenum">
              <a:rPr lang="en-US"/>
              <a:pPr/>
              <a:t>54</a:t>
            </a:fld>
            <a:endParaRPr lang="en-US"/>
          </a:p>
        </p:txBody>
      </p:sp>
      <p:sp>
        <p:nvSpPr>
          <p:cNvPr id="1403906" name="Rectangle 2"/>
          <p:cNvSpPr>
            <a:spLocks noGrp="1" noChangeArrowheads="1"/>
          </p:cNvSpPr>
          <p:nvPr>
            <p:ph type="title"/>
          </p:nvPr>
        </p:nvSpPr>
        <p:spPr/>
        <p:txBody>
          <a:bodyPr/>
          <a:lstStyle/>
          <a:p>
            <a:r>
              <a:rPr lang="en-US" dirty="0"/>
              <a:t>Determining the Type of Distribution and </a:t>
            </a:r>
            <a:r>
              <a:rPr lang="en-US" dirty="0" smtClean="0"/>
              <a:t>Outliers</a:t>
            </a:r>
            <a:endParaRPr lang="en-US" dirty="0"/>
          </a:p>
        </p:txBody>
      </p:sp>
      <p:graphicFrame>
        <p:nvGraphicFramePr>
          <p:cNvPr id="1403915" name="Object 11"/>
          <p:cNvGraphicFramePr>
            <a:graphicFrameLocks noGrp="1" noChangeAspect="1"/>
          </p:cNvGraphicFramePr>
          <p:nvPr>
            <p:ph sz="half" idx="1"/>
          </p:nvPr>
        </p:nvGraphicFramePr>
        <p:xfrm>
          <a:off x="533400" y="1955800"/>
          <a:ext cx="4000500" cy="3270250"/>
        </p:xfrm>
        <a:graphic>
          <a:graphicData uri="http://schemas.openxmlformats.org/presentationml/2006/ole">
            <mc:AlternateContent xmlns:mc="http://schemas.openxmlformats.org/markup-compatibility/2006">
              <mc:Choice xmlns:v="urn:schemas-microsoft-com:vml" Requires="v">
                <p:oleObj spid="_x0000_s1403920" name="Picture" r:id="rId4" imgW="4492800" imgH="3665880" progId="">
                  <p:embed/>
                </p:oleObj>
              </mc:Choice>
              <mc:Fallback>
                <p:oleObj name="Picture" r:id="rId4" imgW="4492800" imgH="3665880" progId="">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955800"/>
                        <a:ext cx="4000500"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03912" name="Text Box 8"/>
          <p:cNvSpPr txBox="1">
            <a:spLocks noChangeArrowheads="1"/>
          </p:cNvSpPr>
          <p:nvPr/>
        </p:nvSpPr>
        <p:spPr bwMode="auto">
          <a:xfrm>
            <a:off x="766763" y="5194300"/>
            <a:ext cx="7913687" cy="366713"/>
          </a:xfrm>
          <a:prstGeom prst="rect">
            <a:avLst/>
          </a:prstGeom>
          <a:noFill/>
          <a:ln w="12700">
            <a:noFill/>
            <a:miter lim="800000"/>
            <a:headEnd type="none" w="sm" len="sm"/>
            <a:tailEnd type="none" w="sm" len="sm"/>
          </a:ln>
          <a:effectLst/>
        </p:spPr>
        <p:txBody>
          <a:bodyPr>
            <a:spAutoFit/>
          </a:bodyPr>
          <a:lstStyle/>
          <a:p>
            <a:pPr algn="l"/>
            <a:r>
              <a:rPr lang="en-US" sz="1800"/>
              <a:t>Conclusion: Lead data are log-normally distributed with a possible outlier.</a:t>
            </a:r>
          </a:p>
        </p:txBody>
      </p:sp>
      <p:graphicFrame>
        <p:nvGraphicFramePr>
          <p:cNvPr id="1403917" name="Object 13"/>
          <p:cNvGraphicFramePr>
            <a:graphicFrameLocks noGrp="1" noChangeAspect="1"/>
          </p:cNvGraphicFramePr>
          <p:nvPr>
            <p:ph sz="half" idx="2"/>
          </p:nvPr>
        </p:nvGraphicFramePr>
        <p:xfrm>
          <a:off x="4686300" y="1955800"/>
          <a:ext cx="4000500" cy="3270250"/>
        </p:xfrm>
        <a:graphic>
          <a:graphicData uri="http://schemas.openxmlformats.org/presentationml/2006/ole">
            <mc:AlternateContent xmlns:mc="http://schemas.openxmlformats.org/markup-compatibility/2006">
              <mc:Choice xmlns:v="urn:schemas-microsoft-com:vml" Requires="v">
                <p:oleObj spid="_x0000_s1403921" name="Picture" r:id="rId6" imgW="4492800" imgH="3665880" progId="">
                  <p:embed/>
                </p:oleObj>
              </mc:Choice>
              <mc:Fallback>
                <p:oleObj name="Picture" r:id="rId6" imgW="4492800" imgH="3665880" progId="">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300" y="1955800"/>
                        <a:ext cx="4000500"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03919" name="Oval 15"/>
          <p:cNvSpPr>
            <a:spLocks noChangeArrowheads="1"/>
          </p:cNvSpPr>
          <p:nvPr/>
        </p:nvSpPr>
        <p:spPr bwMode="auto">
          <a:xfrm>
            <a:off x="8126413" y="2986088"/>
            <a:ext cx="228600" cy="231775"/>
          </a:xfrm>
          <a:prstGeom prst="ellipse">
            <a:avLst/>
          </a:prstGeom>
          <a:noFill/>
          <a:ln w="19050">
            <a:solidFill>
              <a:srgbClr val="FF0000"/>
            </a:solidFill>
            <a:round/>
            <a:headEnd type="none" w="sm" len="sm"/>
            <a:tailEnd type="none" w="sm" len="sm"/>
          </a:ln>
          <a:effectLst/>
        </p:spPr>
        <p:txBody>
          <a:bodyPr wrap="none" anchor="ctr"/>
          <a:lstStyle/>
          <a:p>
            <a:endParaRPr lang="en-US"/>
          </a:p>
        </p:txBody>
      </p:sp>
      <p:sp>
        <p:nvSpPr>
          <p:cNvPr id="1403920" name="AutoShape 16"/>
          <p:cNvSpPr>
            <a:spLocks noChangeArrowheads="1"/>
          </p:cNvSpPr>
          <p:nvPr/>
        </p:nvSpPr>
        <p:spPr bwMode="auto">
          <a:xfrm>
            <a:off x="6916738" y="3967163"/>
            <a:ext cx="1328737" cy="442912"/>
          </a:xfrm>
          <a:prstGeom prst="wedgeRectCallout">
            <a:avLst>
              <a:gd name="adj1" fmla="val 45699"/>
              <a:gd name="adj2" fmla="val -218102"/>
            </a:avLst>
          </a:prstGeom>
          <a:solidFill>
            <a:schemeClr val="bg1"/>
          </a:solidFill>
          <a:ln w="12700">
            <a:solidFill>
              <a:schemeClr val="tx1"/>
            </a:solidFill>
            <a:miter lim="800000"/>
            <a:headEnd type="none" w="sm" len="sm"/>
            <a:tailEnd type="none" w="sm" len="sm"/>
          </a:ln>
          <a:effectLst/>
        </p:spPr>
        <p:txBody>
          <a:bodyPr anchor="ctr" anchorCtr="1"/>
          <a:lstStyle/>
          <a:p>
            <a:r>
              <a:rPr lang="en-US" sz="2400"/>
              <a:t>Outlier?</a:t>
            </a:r>
          </a:p>
        </p:txBody>
      </p:sp>
      <p:sp>
        <p:nvSpPr>
          <p:cNvPr id="1403921" name="Text Box 17"/>
          <p:cNvSpPr txBox="1">
            <a:spLocks noChangeArrowheads="1"/>
          </p:cNvSpPr>
          <p:nvPr/>
        </p:nvSpPr>
        <p:spPr bwMode="auto">
          <a:xfrm>
            <a:off x="2205038" y="5780088"/>
            <a:ext cx="5599112" cy="835025"/>
          </a:xfrm>
          <a:prstGeom prst="rect">
            <a:avLst/>
          </a:prstGeom>
          <a:solidFill>
            <a:srgbClr val="FFFF99"/>
          </a:solidFill>
          <a:ln w="9525" algn="ctr">
            <a:solidFill>
              <a:schemeClr val="tx1"/>
            </a:solidFill>
            <a:miter lim="800000"/>
            <a:headEnd/>
            <a:tailEnd/>
          </a:ln>
          <a:effectLst/>
        </p:spPr>
        <p:txBody>
          <a:bodyPr anchor="b">
            <a:spAutoFit/>
          </a:bodyPr>
          <a:lstStyle/>
          <a:p>
            <a:r>
              <a:rPr lang="en-US" sz="1600"/>
              <a:t>In statistics, outliers are often discarded.  In environmental applications, outliers are often the main target of the investigation and must not be discarded.</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03920"/>
                                        </p:tgtEl>
                                        <p:attrNameLst>
                                          <p:attrName>style.visibility</p:attrName>
                                        </p:attrNameLst>
                                      </p:cBhvr>
                                      <p:to>
                                        <p:strVal val="visible"/>
                                      </p:to>
                                    </p:set>
                                    <p:animEffect transition="in" filter="blinds(horizontal)">
                                      <p:cBhvr>
                                        <p:cTn id="7" dur="500"/>
                                        <p:tgtEl>
                                          <p:spTgt spid="14039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03919"/>
                                        </p:tgtEl>
                                        <p:attrNameLst>
                                          <p:attrName>style.visibility</p:attrName>
                                        </p:attrNameLst>
                                      </p:cBhvr>
                                      <p:to>
                                        <p:strVal val="visible"/>
                                      </p:to>
                                    </p:set>
                                    <p:animEffect transition="in" filter="blinds(horizontal)">
                                      <p:cBhvr>
                                        <p:cTn id="10" dur="500"/>
                                        <p:tgtEl>
                                          <p:spTgt spid="14039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03912"/>
                                        </p:tgtEl>
                                        <p:attrNameLst>
                                          <p:attrName>style.visibility</p:attrName>
                                        </p:attrNameLst>
                                      </p:cBhvr>
                                      <p:to>
                                        <p:strVal val="visible"/>
                                      </p:to>
                                    </p:set>
                                    <p:animEffect transition="in" filter="blinds(horizontal)">
                                      <p:cBhvr>
                                        <p:cTn id="15" dur="500"/>
                                        <p:tgtEl>
                                          <p:spTgt spid="14039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03921"/>
                                        </p:tgtEl>
                                        <p:attrNameLst>
                                          <p:attrName>style.visibility</p:attrName>
                                        </p:attrNameLst>
                                      </p:cBhvr>
                                      <p:to>
                                        <p:strVal val="visible"/>
                                      </p:to>
                                    </p:set>
                                    <p:animEffect transition="in" filter="blinds(horizontal)">
                                      <p:cBhvr>
                                        <p:cTn id="20" dur="500"/>
                                        <p:tgtEl>
                                          <p:spTgt spid="1403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912" grpId="0"/>
      <p:bldP spid="1403919" grpId="0" animBg="1"/>
      <p:bldP spid="1403920" grpId="0" animBg="1"/>
      <p:bldP spid="14039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0"/>
          </p:nvPr>
        </p:nvSpPr>
        <p:spPr/>
        <p:txBody>
          <a:bodyPr/>
          <a:lstStyle/>
          <a:p>
            <a:fld id="{A1846F03-F5BB-4077-A1F5-4FA6256D334D}" type="slidenum">
              <a:rPr lang="en-US"/>
              <a:pPr/>
              <a:t>55</a:t>
            </a:fld>
            <a:endParaRPr lang="en-US"/>
          </a:p>
        </p:txBody>
      </p:sp>
      <p:sp>
        <p:nvSpPr>
          <p:cNvPr id="1417218" name="Rectangle 2"/>
          <p:cNvSpPr>
            <a:spLocks noGrp="1" noChangeArrowheads="1"/>
          </p:cNvSpPr>
          <p:nvPr>
            <p:ph type="title"/>
          </p:nvPr>
        </p:nvSpPr>
        <p:spPr/>
        <p:txBody>
          <a:bodyPr/>
          <a:lstStyle/>
          <a:p>
            <a:r>
              <a:rPr lang="en-US"/>
              <a:t>Determining Single v. Multiple Populations</a:t>
            </a:r>
          </a:p>
        </p:txBody>
      </p:sp>
      <p:sp>
        <p:nvSpPr>
          <p:cNvPr id="1417219" name="Rectangle 3"/>
          <p:cNvSpPr>
            <a:spLocks noGrp="1" noChangeArrowheads="1" noTextEdit="1"/>
          </p:cNvSpPr>
          <p:nvPr>
            <p:ph type="clipArt" sz="half" idx="1"/>
          </p:nvPr>
        </p:nvSpPr>
        <p:spPr/>
      </p:sp>
      <p:graphicFrame>
        <p:nvGraphicFramePr>
          <p:cNvPr id="1417220" name="Object 4"/>
          <p:cNvGraphicFramePr>
            <a:graphicFrameLocks noChangeAspect="1"/>
          </p:cNvGraphicFramePr>
          <p:nvPr>
            <p:extLst>
              <p:ext uri="{D42A27DB-BD31-4B8C-83A1-F6EECF244321}">
                <p14:modId xmlns:p14="http://schemas.microsoft.com/office/powerpoint/2010/main" val="2561426020"/>
              </p:ext>
            </p:extLst>
          </p:nvPr>
        </p:nvGraphicFramePr>
        <p:xfrm>
          <a:off x="-803047" y="1421720"/>
          <a:ext cx="4678362" cy="4833937"/>
        </p:xfrm>
        <a:graphic>
          <a:graphicData uri="http://schemas.openxmlformats.org/presentationml/2006/ole">
            <mc:AlternateContent xmlns:mc="http://schemas.openxmlformats.org/markup-compatibility/2006">
              <mc:Choice xmlns:v="urn:schemas-microsoft-com:vml" Requires="v">
                <p:oleObj spid="_x0000_s1417222" name="SPW 8.0 Graph" r:id="rId4" imgW="3770640" imgH="4197960" progId="">
                  <p:embed/>
                </p:oleObj>
              </mc:Choice>
              <mc:Fallback>
                <p:oleObj name="SPW 8.0 Graph" r:id="rId4" imgW="3770640" imgH="419796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t="9056" r="2028"/>
                      <a:stretch>
                        <a:fillRect/>
                      </a:stretch>
                    </p:blipFill>
                    <p:spPr bwMode="auto">
                      <a:xfrm>
                        <a:off x="-803047" y="1421720"/>
                        <a:ext cx="4678362"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17221" name="Rectangle 5"/>
          <p:cNvSpPr>
            <a:spLocks noGrp="1" noChangeArrowheads="1"/>
          </p:cNvSpPr>
          <p:nvPr>
            <p:ph type="body" sz="half" idx="2"/>
          </p:nvPr>
        </p:nvSpPr>
        <p:spPr>
          <a:xfrm>
            <a:off x="5103813" y="1524000"/>
            <a:ext cx="4040187" cy="2514600"/>
          </a:xfrm>
        </p:spPr>
        <p:txBody>
          <a:bodyPr/>
          <a:lstStyle/>
          <a:p>
            <a:r>
              <a:rPr lang="en-US" sz="2000"/>
              <a:t>Segmented straight lines</a:t>
            </a:r>
          </a:p>
          <a:p>
            <a:r>
              <a:rPr lang="en-US" sz="2000"/>
              <a:t>Inflection point </a:t>
            </a:r>
            <a:r>
              <a:rPr lang="en-US" sz="2000">
                <a:latin typeface="Symbol" pitchFamily="18" charset="2"/>
              </a:rPr>
              <a:t>@</a:t>
            </a:r>
            <a:r>
              <a:rPr lang="en-US" sz="2000"/>
              <a:t> population separation value</a:t>
            </a:r>
          </a:p>
          <a:p>
            <a:r>
              <a:rPr lang="en-US" sz="2000"/>
              <a:t>Inflection point can help separate background from contamination </a:t>
            </a:r>
          </a:p>
        </p:txBody>
      </p:sp>
      <p:sp>
        <p:nvSpPr>
          <p:cNvPr id="1417222" name="Rectangle 6"/>
          <p:cNvSpPr>
            <a:spLocks noChangeArrowheads="1"/>
          </p:cNvSpPr>
          <p:nvPr/>
        </p:nvSpPr>
        <p:spPr bwMode="auto">
          <a:xfrm>
            <a:off x="4989513" y="5275263"/>
            <a:ext cx="2894012" cy="309562"/>
          </a:xfrm>
          <a:prstGeom prst="rect">
            <a:avLst/>
          </a:prstGeom>
          <a:noFill/>
          <a:ln w="12700">
            <a:noFill/>
            <a:miter lim="800000"/>
            <a:headEnd type="none" w="sm" len="sm"/>
            <a:tailEnd type="none" w="sm" len="sm"/>
          </a:ln>
          <a:effectLst/>
        </p:spPr>
        <p:txBody>
          <a:bodyPr wrap="none" anchor="ctr"/>
          <a:lstStyle/>
          <a:p>
            <a:pPr algn="l"/>
            <a:r>
              <a:rPr kumimoji="0" lang="en-US" i="1">
                <a:solidFill>
                  <a:schemeClr val="bg2"/>
                </a:solidFill>
              </a:rPr>
              <a:t>Plotted with Sigma Plot 6.1</a:t>
            </a:r>
          </a:p>
        </p:txBody>
      </p:sp>
    </p:spTree>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fld id="{65E45049-68B7-47FD-91B7-7DA4607909D9}" type="slidenum">
              <a:rPr lang="en-US"/>
              <a:pPr/>
              <a:t>56</a:t>
            </a:fld>
            <a:endParaRPr lang="en-US"/>
          </a:p>
        </p:txBody>
      </p:sp>
      <p:sp>
        <p:nvSpPr>
          <p:cNvPr id="1645570" name="Rectangle 2"/>
          <p:cNvSpPr>
            <a:spLocks noGrp="1" noChangeArrowheads="1"/>
          </p:cNvSpPr>
          <p:nvPr>
            <p:ph type="title"/>
          </p:nvPr>
        </p:nvSpPr>
        <p:spPr/>
        <p:txBody>
          <a:bodyPr/>
          <a:lstStyle/>
          <a:p>
            <a:r>
              <a:rPr lang="en-US"/>
              <a:t>NewFields ArcGIS (NF_Geostat)</a:t>
            </a:r>
          </a:p>
        </p:txBody>
      </p:sp>
      <p:pic>
        <p:nvPicPr>
          <p:cNvPr id="1645572" name="Picture 4"/>
          <p:cNvPicPr>
            <a:picLocks noChangeAspect="1" noChangeArrowheads="1"/>
          </p:cNvPicPr>
          <p:nvPr/>
        </p:nvPicPr>
        <p:blipFill>
          <a:blip r:embed="rId3" cstate="print"/>
          <a:srcRect/>
          <a:stretch>
            <a:fillRect/>
          </a:stretch>
        </p:blipFill>
        <p:spPr bwMode="auto">
          <a:xfrm>
            <a:off x="1220788" y="1295400"/>
            <a:ext cx="6683375" cy="4846638"/>
          </a:xfrm>
          <a:prstGeom prst="rect">
            <a:avLst/>
          </a:prstGeom>
          <a:noFill/>
          <a:ln w="9525" algn="ctr">
            <a:noFill/>
            <a:miter lim="800000"/>
            <a:headEnd/>
            <a:tailEnd/>
          </a:ln>
          <a:effectLst/>
        </p:spPr>
      </p:pic>
    </p:spTree>
  </p:cSld>
  <p:clrMapOvr>
    <a:masterClrMapping/>
  </p:clrMapOvr>
  <p:transition>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p:txBody>
          <a:bodyPr/>
          <a:lstStyle/>
          <a:p>
            <a:fld id="{E3A2B42D-6375-415C-86ED-30EA5C70D0D4}" type="slidenum">
              <a:rPr lang="en-US"/>
              <a:pPr/>
              <a:t>57</a:t>
            </a:fld>
            <a:endParaRPr lang="en-US"/>
          </a:p>
        </p:txBody>
      </p:sp>
      <p:sp>
        <p:nvSpPr>
          <p:cNvPr id="1639426" name="Rectangle 2"/>
          <p:cNvSpPr>
            <a:spLocks noGrp="1" noChangeArrowheads="1"/>
          </p:cNvSpPr>
          <p:nvPr>
            <p:ph type="title"/>
          </p:nvPr>
        </p:nvSpPr>
        <p:spPr/>
        <p:txBody>
          <a:bodyPr/>
          <a:lstStyle/>
          <a:p>
            <a:r>
              <a:rPr lang="en-US"/>
              <a:t>NewFields ArcGIS (NF_Geostat)</a:t>
            </a:r>
          </a:p>
        </p:txBody>
      </p:sp>
      <p:pic>
        <p:nvPicPr>
          <p:cNvPr id="1639429" name="Picture 5"/>
          <p:cNvPicPr>
            <a:picLocks noChangeAspect="1" noChangeArrowheads="1"/>
          </p:cNvPicPr>
          <p:nvPr/>
        </p:nvPicPr>
        <p:blipFill>
          <a:blip r:embed="rId3" cstate="print"/>
          <a:srcRect/>
          <a:stretch>
            <a:fillRect/>
          </a:stretch>
        </p:blipFill>
        <p:spPr bwMode="auto">
          <a:xfrm>
            <a:off x="1268413" y="1285875"/>
            <a:ext cx="6683375" cy="4846638"/>
          </a:xfrm>
          <a:prstGeom prst="rect">
            <a:avLst/>
          </a:prstGeom>
          <a:noFill/>
          <a:ln w="9525" algn="ctr">
            <a:noFill/>
            <a:miter lim="800000"/>
            <a:headEnd/>
            <a:tailEnd/>
          </a:ln>
          <a:effectLst/>
        </p:spPr>
      </p:pic>
    </p:spTree>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1A0527D2-9FAD-4921-B2F2-BDF3F9817FDF}" type="slidenum">
              <a:rPr lang="en-US"/>
              <a:pPr/>
              <a:t>58</a:t>
            </a:fld>
            <a:endParaRPr lang="en-US"/>
          </a:p>
        </p:txBody>
      </p:sp>
      <p:sp>
        <p:nvSpPr>
          <p:cNvPr id="1423362" name="Rectangle 2"/>
          <p:cNvSpPr>
            <a:spLocks noGrp="1" noChangeArrowheads="1"/>
          </p:cNvSpPr>
          <p:nvPr>
            <p:ph type="title"/>
          </p:nvPr>
        </p:nvSpPr>
        <p:spPr/>
        <p:txBody>
          <a:bodyPr/>
          <a:lstStyle/>
          <a:p>
            <a:r>
              <a:rPr lang="en-US"/>
              <a:t>Topics </a:t>
            </a:r>
          </a:p>
        </p:txBody>
      </p:sp>
      <p:sp>
        <p:nvSpPr>
          <p:cNvPr id="1423363" name="Rectangle 3"/>
          <p:cNvSpPr>
            <a:spLocks noGrp="1" noChangeArrowheads="1"/>
          </p:cNvSpPr>
          <p:nvPr>
            <p:ph type="body" idx="1"/>
          </p:nvPr>
        </p:nvSpPr>
        <p:spPr/>
        <p:txBody>
          <a:bodyPr/>
          <a:lstStyle/>
          <a:p>
            <a:r>
              <a:rPr lang="en-US"/>
              <a:t>Statistics in Environmental Applications</a:t>
            </a:r>
          </a:p>
          <a:p>
            <a:r>
              <a:rPr lang="en-US"/>
              <a:t>Statistical Modeling </a:t>
            </a:r>
          </a:p>
          <a:p>
            <a:r>
              <a:rPr lang="en-US"/>
              <a:t>Sample Statistics</a:t>
            </a:r>
          </a:p>
          <a:p>
            <a:r>
              <a:rPr lang="en-US"/>
              <a:t>Skewed Sample Data</a:t>
            </a:r>
          </a:p>
          <a:p>
            <a:r>
              <a:rPr lang="en-US"/>
              <a:t>Graphical Techniques</a:t>
            </a:r>
          </a:p>
          <a:p>
            <a:r>
              <a:rPr lang="en-US"/>
              <a:t>Hypothesis Testing</a:t>
            </a:r>
          </a:p>
          <a:p>
            <a:r>
              <a:rPr lang="en-US"/>
              <a:t>Field Challenges </a:t>
            </a:r>
          </a:p>
          <a:p>
            <a:r>
              <a:rPr lang="en-US"/>
              <a:t>Advanced Techniques</a:t>
            </a:r>
          </a:p>
        </p:txBody>
      </p:sp>
      <p:sp>
        <p:nvSpPr>
          <p:cNvPr id="1423364" name="Rectangle 4"/>
          <p:cNvSpPr>
            <a:spLocks noChangeArrowheads="1"/>
          </p:cNvSpPr>
          <p:nvPr/>
        </p:nvSpPr>
        <p:spPr bwMode="auto">
          <a:xfrm>
            <a:off x="423863" y="4083050"/>
            <a:ext cx="7150100" cy="571500"/>
          </a:xfrm>
          <a:prstGeom prst="rect">
            <a:avLst/>
          </a:prstGeom>
          <a:noFill/>
          <a:ln w="38100">
            <a:solidFill>
              <a:srgbClr val="A50021"/>
            </a:solidFill>
            <a:miter lim="800000"/>
            <a:headEnd type="none" w="sm" len="sm"/>
            <a:tailEnd type="none" w="sm" len="sm"/>
          </a:ln>
          <a:effectLst/>
        </p:spPr>
        <p:txBody>
          <a:bodyPr wrap="none" anchor="ctr"/>
          <a:lstStyle/>
          <a:p>
            <a:endParaRPr lang="en-US" sz="2400">
              <a:solidFill>
                <a:srgbClr val="A50021"/>
              </a:solidFill>
            </a:endParaRPr>
          </a:p>
        </p:txBody>
      </p:sp>
    </p:spTree>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F24FA5F-BE79-4780-97DC-072400A27164}" type="slidenum">
              <a:rPr lang="en-US"/>
              <a:pPr/>
              <a:t>59</a:t>
            </a:fld>
            <a:endParaRPr lang="en-US"/>
          </a:p>
        </p:txBody>
      </p:sp>
      <p:sp>
        <p:nvSpPr>
          <p:cNvPr id="1308677" name="Rectangle 5"/>
          <p:cNvSpPr>
            <a:spLocks noGrp="1" noChangeArrowheads="1"/>
          </p:cNvSpPr>
          <p:nvPr>
            <p:ph type="title"/>
          </p:nvPr>
        </p:nvSpPr>
        <p:spPr/>
        <p:txBody>
          <a:bodyPr/>
          <a:lstStyle/>
          <a:p>
            <a:r>
              <a:rPr lang="en-US"/>
              <a:t>Hypothesis Testing</a:t>
            </a:r>
          </a:p>
        </p:txBody>
      </p:sp>
      <p:sp>
        <p:nvSpPr>
          <p:cNvPr id="1308678" name="Rectangle 6"/>
          <p:cNvSpPr>
            <a:spLocks noGrp="1" noChangeArrowheads="1"/>
          </p:cNvSpPr>
          <p:nvPr>
            <p:ph type="body" idx="1"/>
          </p:nvPr>
        </p:nvSpPr>
        <p:spPr/>
        <p:txBody>
          <a:bodyPr/>
          <a:lstStyle/>
          <a:p>
            <a:pPr>
              <a:lnSpc>
                <a:spcPct val="90000"/>
              </a:lnSpc>
            </a:pPr>
            <a:r>
              <a:rPr lang="en-US"/>
              <a:t>Why use it?  To aid in decision making, e.g.:</a:t>
            </a:r>
          </a:p>
          <a:p>
            <a:pPr lvl="2">
              <a:lnSpc>
                <a:spcPct val="90000"/>
              </a:lnSpc>
            </a:pPr>
            <a:r>
              <a:rPr lang="en-US"/>
              <a:t>Is the site contaminated?</a:t>
            </a:r>
          </a:p>
          <a:p>
            <a:pPr lvl="2">
              <a:lnSpc>
                <a:spcPct val="90000"/>
              </a:lnSpc>
            </a:pPr>
            <a:r>
              <a:rPr lang="en-US"/>
              <a:t>Are site data significantly higher than the background?</a:t>
            </a:r>
          </a:p>
          <a:p>
            <a:pPr lvl="2">
              <a:lnSpc>
                <a:spcPct val="90000"/>
              </a:lnSpc>
            </a:pPr>
            <a:r>
              <a:rPr lang="en-US"/>
              <a:t>Is there a declining trend in the groundwater data time series over time?</a:t>
            </a:r>
          </a:p>
          <a:p>
            <a:pPr>
              <a:lnSpc>
                <a:spcPct val="90000"/>
              </a:lnSpc>
            </a:pPr>
            <a:endParaRPr lang="en-US"/>
          </a:p>
          <a:p>
            <a:pPr>
              <a:lnSpc>
                <a:spcPct val="90000"/>
              </a:lnSpc>
            </a:pPr>
            <a:r>
              <a:rPr lang="en-US"/>
              <a:t>What are the advantages?</a:t>
            </a:r>
          </a:p>
          <a:p>
            <a:pPr lvl="1">
              <a:lnSpc>
                <a:spcPct val="90000"/>
              </a:lnSpc>
            </a:pPr>
            <a:r>
              <a:rPr lang="en-US"/>
              <a:t>Quantitative; Consistent; and Repeatable</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0"/>
          </p:nvPr>
        </p:nvSpPr>
        <p:spPr/>
        <p:txBody>
          <a:bodyPr/>
          <a:lstStyle/>
          <a:p>
            <a:fld id="{42C779CD-645E-4528-864A-FDF9F7A0DF79}" type="slidenum">
              <a:rPr lang="en-US"/>
              <a:pPr/>
              <a:t>6</a:t>
            </a:fld>
            <a:endParaRPr lang="en-US"/>
          </a:p>
        </p:txBody>
      </p:sp>
      <p:sp>
        <p:nvSpPr>
          <p:cNvPr id="1011714" name="Rectangle 2"/>
          <p:cNvSpPr>
            <a:spLocks noGrp="1" noChangeArrowheads="1"/>
          </p:cNvSpPr>
          <p:nvPr>
            <p:ph type="title"/>
          </p:nvPr>
        </p:nvSpPr>
        <p:spPr/>
        <p:txBody>
          <a:bodyPr/>
          <a:lstStyle/>
          <a:p>
            <a:r>
              <a:rPr lang="en-US"/>
              <a:t>Common Problem: </a:t>
            </a:r>
            <a:br>
              <a:rPr lang="en-US"/>
            </a:br>
            <a:r>
              <a:rPr lang="en-US"/>
              <a:t>Site Characterization</a:t>
            </a:r>
          </a:p>
        </p:txBody>
      </p:sp>
      <p:sp>
        <p:nvSpPr>
          <p:cNvPr id="1011715" name="Rectangle 3"/>
          <p:cNvSpPr>
            <a:spLocks noGrp="1" noChangeArrowheads="1"/>
          </p:cNvSpPr>
          <p:nvPr>
            <p:ph type="body" sz="half" idx="1"/>
          </p:nvPr>
        </p:nvSpPr>
        <p:spPr/>
        <p:txBody>
          <a:bodyPr/>
          <a:lstStyle/>
          <a:p>
            <a:pPr>
              <a:lnSpc>
                <a:spcPct val="80000"/>
              </a:lnSpc>
            </a:pPr>
            <a:r>
              <a:rPr lang="en-US" sz="1800"/>
              <a:t>Typical Situation:</a:t>
            </a:r>
          </a:p>
          <a:p>
            <a:pPr lvl="1">
              <a:lnSpc>
                <a:spcPct val="80000"/>
              </a:lnSpc>
            </a:pPr>
            <a:r>
              <a:rPr lang="en-US" sz="1800"/>
              <a:t>Site characterization data are analyzed to delineate the vertical and horizontal extent of impact.</a:t>
            </a:r>
          </a:p>
          <a:p>
            <a:pPr>
              <a:lnSpc>
                <a:spcPct val="80000"/>
              </a:lnSpc>
            </a:pPr>
            <a:endParaRPr lang="en-US" sz="1800"/>
          </a:p>
          <a:p>
            <a:pPr>
              <a:lnSpc>
                <a:spcPct val="80000"/>
              </a:lnSpc>
            </a:pPr>
            <a:r>
              <a:rPr lang="en-US" sz="1800"/>
              <a:t>Questions:</a:t>
            </a:r>
          </a:p>
          <a:p>
            <a:pPr lvl="1">
              <a:lnSpc>
                <a:spcPct val="80000"/>
              </a:lnSpc>
            </a:pPr>
            <a:r>
              <a:rPr lang="en-US" sz="1800"/>
              <a:t>Do the elevated concentrations represent impact or background?</a:t>
            </a:r>
          </a:p>
          <a:p>
            <a:pPr lvl="1">
              <a:lnSpc>
                <a:spcPct val="80000"/>
              </a:lnSpc>
            </a:pPr>
            <a:r>
              <a:rPr lang="en-US" sz="1800"/>
              <a:t>If there is impact, what is the cutoff concentration between background and impact?</a:t>
            </a:r>
          </a:p>
          <a:p>
            <a:pPr>
              <a:lnSpc>
                <a:spcPct val="80000"/>
              </a:lnSpc>
            </a:pPr>
            <a:endParaRPr lang="en-US" sz="1800"/>
          </a:p>
          <a:p>
            <a:pPr>
              <a:lnSpc>
                <a:spcPct val="80000"/>
              </a:lnSpc>
            </a:pPr>
            <a:r>
              <a:rPr lang="en-US" sz="1800"/>
              <a:t>Statistics is used to determine background samples and threshold levels.</a:t>
            </a:r>
          </a:p>
        </p:txBody>
      </p:sp>
      <p:sp>
        <p:nvSpPr>
          <p:cNvPr id="1011716" name="Rectangle 4"/>
          <p:cNvSpPr>
            <a:spLocks noGrp="1" noChangeArrowheads="1"/>
          </p:cNvSpPr>
          <p:nvPr>
            <p:ph sz="half" idx="2"/>
          </p:nvPr>
        </p:nvSpPr>
        <p:spPr/>
        <p:txBody>
          <a:bodyPr/>
          <a:lstStyle/>
          <a:p>
            <a:pPr>
              <a:lnSpc>
                <a:spcPct val="90000"/>
              </a:lnSpc>
            </a:pPr>
            <a:endParaRPr lang="en-US" sz="1400"/>
          </a:p>
        </p:txBody>
      </p:sp>
      <p:grpSp>
        <p:nvGrpSpPr>
          <p:cNvPr id="1011720" name="Group 8"/>
          <p:cNvGrpSpPr>
            <a:grpSpLocks/>
          </p:cNvGrpSpPr>
          <p:nvPr/>
        </p:nvGrpSpPr>
        <p:grpSpPr bwMode="auto">
          <a:xfrm>
            <a:off x="4733925" y="1465263"/>
            <a:ext cx="3917950" cy="5102225"/>
            <a:chOff x="2982" y="923"/>
            <a:chExt cx="2468" cy="3214"/>
          </a:xfrm>
        </p:grpSpPr>
        <p:pic>
          <p:nvPicPr>
            <p:cNvPr id="1011718" name="Picture 6"/>
            <p:cNvPicPr>
              <a:picLocks noChangeAspect="1" noChangeArrowheads="1"/>
            </p:cNvPicPr>
            <p:nvPr/>
          </p:nvPicPr>
          <p:blipFill>
            <a:blip r:embed="rId3" cstate="print"/>
            <a:srcRect/>
            <a:stretch>
              <a:fillRect/>
            </a:stretch>
          </p:blipFill>
          <p:spPr bwMode="auto">
            <a:xfrm>
              <a:off x="2982" y="923"/>
              <a:ext cx="2468" cy="3214"/>
            </a:xfrm>
            <a:prstGeom prst="rect">
              <a:avLst/>
            </a:prstGeom>
            <a:noFill/>
            <a:ln w="12700">
              <a:noFill/>
              <a:miter lim="800000"/>
              <a:headEnd type="none" w="sm" len="sm"/>
              <a:tailEnd type="none" w="sm" len="sm"/>
            </a:ln>
            <a:effectLst/>
          </p:spPr>
        </p:pic>
        <p:sp>
          <p:nvSpPr>
            <p:cNvPr id="1011719" name="AutoShape 7"/>
            <p:cNvSpPr>
              <a:spLocks noChangeArrowheads="1"/>
            </p:cNvSpPr>
            <p:nvPr/>
          </p:nvSpPr>
          <p:spPr bwMode="auto">
            <a:xfrm>
              <a:off x="3383" y="1097"/>
              <a:ext cx="1042" cy="321"/>
            </a:xfrm>
            <a:prstGeom prst="wedgeRectCallout">
              <a:avLst>
                <a:gd name="adj1" fmla="val 81671"/>
                <a:gd name="adj2" fmla="val 179907"/>
              </a:avLst>
            </a:prstGeom>
            <a:solidFill>
              <a:schemeClr val="accent1"/>
            </a:solidFill>
            <a:ln w="12700">
              <a:solidFill>
                <a:schemeClr val="tx1"/>
              </a:solidFill>
              <a:miter lim="800000"/>
              <a:headEnd type="none" w="sm" len="sm"/>
              <a:tailEnd type="none" w="sm" len="sm"/>
            </a:ln>
            <a:effectLst/>
          </p:spPr>
          <p:txBody>
            <a:bodyPr/>
            <a:lstStyle/>
            <a:p>
              <a:r>
                <a:rPr lang="en-US" sz="1400"/>
                <a:t>Impact or Background?</a:t>
              </a:r>
            </a:p>
          </p:txBody>
        </p:sp>
      </p:grpSp>
    </p:spTree>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71E3F36-4DCF-4EC8-A605-58301BDD4D64}" type="slidenum">
              <a:rPr lang="en-US"/>
              <a:pPr/>
              <a:t>60</a:t>
            </a:fld>
            <a:endParaRPr lang="en-US"/>
          </a:p>
        </p:txBody>
      </p:sp>
      <p:sp>
        <p:nvSpPr>
          <p:cNvPr id="1310725" name="Rectangle 5"/>
          <p:cNvSpPr>
            <a:spLocks noGrp="1" noChangeArrowheads="1"/>
          </p:cNvSpPr>
          <p:nvPr>
            <p:ph type="title"/>
          </p:nvPr>
        </p:nvSpPr>
        <p:spPr/>
        <p:txBody>
          <a:bodyPr/>
          <a:lstStyle/>
          <a:p>
            <a:r>
              <a:rPr lang="en-US"/>
              <a:t>Hypothesis Testing</a:t>
            </a:r>
          </a:p>
        </p:txBody>
      </p:sp>
      <p:sp>
        <p:nvSpPr>
          <p:cNvPr id="1310726" name="Rectangle 6"/>
          <p:cNvSpPr>
            <a:spLocks noGrp="1" noChangeArrowheads="1"/>
          </p:cNvSpPr>
          <p:nvPr>
            <p:ph type="body" idx="1"/>
          </p:nvPr>
        </p:nvSpPr>
        <p:spPr/>
        <p:txBody>
          <a:bodyPr/>
          <a:lstStyle/>
          <a:p>
            <a:r>
              <a:rPr lang="en-US" sz="2400"/>
              <a:t>Provides a yes-no answer to a specific question.</a:t>
            </a:r>
          </a:p>
          <a:p>
            <a:pPr lvl="1"/>
            <a:r>
              <a:rPr lang="en-US" sz="2400"/>
              <a:t>Examples:</a:t>
            </a:r>
          </a:p>
          <a:p>
            <a:pPr lvl="2"/>
            <a:r>
              <a:rPr lang="en-US" sz="2200"/>
              <a:t>Is the site contaminated or clean? Yes or No? </a:t>
            </a:r>
          </a:p>
          <a:p>
            <a:pPr lvl="2"/>
            <a:r>
              <a:rPr lang="en-US" sz="2200"/>
              <a:t>Are site data greater than background? Yes or No?</a:t>
            </a:r>
          </a:p>
          <a:p>
            <a:pPr lvl="2"/>
            <a:endParaRPr lang="en-US" sz="2200"/>
          </a:p>
          <a:p>
            <a:r>
              <a:rPr lang="en-US" sz="2400"/>
              <a:t>Takes into account the </a:t>
            </a:r>
          </a:p>
          <a:p>
            <a:pPr lvl="1"/>
            <a:r>
              <a:rPr lang="en-US" sz="2400"/>
              <a:t>Variability of data</a:t>
            </a:r>
          </a:p>
          <a:p>
            <a:pPr lvl="1"/>
            <a:r>
              <a:rPr lang="en-US" sz="2400"/>
              <a:t>Uncertainty of statistical estimates (e.g., sample means, variances, proportions, distributions, trends)</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6CA3DACE-AD99-46D0-BAC2-D4918668F1A1}" type="slidenum">
              <a:rPr lang="en-US"/>
              <a:pPr/>
              <a:t>61</a:t>
            </a:fld>
            <a:endParaRPr lang="en-US"/>
          </a:p>
        </p:txBody>
      </p:sp>
      <p:sp>
        <p:nvSpPr>
          <p:cNvPr id="1437707" name="Rectangle 11"/>
          <p:cNvSpPr>
            <a:spLocks noGrp="1" noChangeArrowheads="1"/>
          </p:cNvSpPr>
          <p:nvPr>
            <p:ph type="title"/>
          </p:nvPr>
        </p:nvSpPr>
        <p:spPr/>
        <p:txBody>
          <a:bodyPr/>
          <a:lstStyle/>
          <a:p>
            <a:r>
              <a:rPr lang="en-US"/>
              <a:t>Null and Alternative Hypotheses</a:t>
            </a:r>
          </a:p>
        </p:txBody>
      </p:sp>
      <p:sp>
        <p:nvSpPr>
          <p:cNvPr id="1437708" name="Rectangle 12"/>
          <p:cNvSpPr>
            <a:spLocks noGrp="1" noChangeArrowheads="1"/>
          </p:cNvSpPr>
          <p:nvPr>
            <p:ph type="body" sz="half" idx="1"/>
          </p:nvPr>
        </p:nvSpPr>
        <p:spPr/>
        <p:txBody>
          <a:bodyPr/>
          <a:lstStyle/>
          <a:p>
            <a:pPr>
              <a:lnSpc>
                <a:spcPct val="90000"/>
              </a:lnSpc>
            </a:pPr>
            <a:r>
              <a:rPr lang="en-US" sz="2000" dirty="0"/>
              <a:t>Null hypothesis (H</a:t>
            </a:r>
            <a:r>
              <a:rPr lang="en-US" sz="2000" baseline="-25000" dirty="0"/>
              <a:t>o</a:t>
            </a:r>
            <a:r>
              <a:rPr lang="en-US" sz="2000" dirty="0"/>
              <a:t>):</a:t>
            </a:r>
          </a:p>
          <a:p>
            <a:pPr lvl="1">
              <a:lnSpc>
                <a:spcPct val="90000"/>
              </a:lnSpc>
            </a:pPr>
            <a:r>
              <a:rPr lang="en-US" sz="2000" dirty="0"/>
              <a:t>A statement that is driven by our site </a:t>
            </a:r>
            <a:r>
              <a:rPr lang="en-US" sz="2000" dirty="0" smtClean="0"/>
              <a:t>knowledge or defined by regulations</a:t>
            </a:r>
            <a:endParaRPr lang="en-US" sz="2000" dirty="0"/>
          </a:p>
          <a:p>
            <a:pPr lvl="1">
              <a:lnSpc>
                <a:spcPct val="90000"/>
              </a:lnSpc>
            </a:pPr>
            <a:endParaRPr lang="en-US" sz="2000" dirty="0" smtClean="0"/>
          </a:p>
          <a:p>
            <a:pPr lvl="1">
              <a:lnSpc>
                <a:spcPct val="90000"/>
              </a:lnSpc>
            </a:pPr>
            <a:r>
              <a:rPr lang="en-US" sz="2000" dirty="0" smtClean="0"/>
              <a:t>Hypothesis </a:t>
            </a:r>
            <a:r>
              <a:rPr lang="en-US" sz="2000" dirty="0"/>
              <a:t>testing is geared toward rejecting the null hypothesis</a:t>
            </a:r>
          </a:p>
          <a:p>
            <a:pPr lvl="1">
              <a:lnSpc>
                <a:spcPct val="90000"/>
              </a:lnSpc>
            </a:pPr>
            <a:endParaRPr lang="en-US" sz="2000" dirty="0"/>
          </a:p>
          <a:p>
            <a:pPr lvl="1">
              <a:lnSpc>
                <a:spcPct val="90000"/>
              </a:lnSpc>
            </a:pPr>
            <a:r>
              <a:rPr lang="en-US" sz="2000" dirty="0"/>
              <a:t>Example: Site is contaminated </a:t>
            </a:r>
          </a:p>
        </p:txBody>
      </p:sp>
      <p:sp>
        <p:nvSpPr>
          <p:cNvPr id="1437709" name="Rectangle 13"/>
          <p:cNvSpPr>
            <a:spLocks noGrp="1" noChangeArrowheads="1"/>
          </p:cNvSpPr>
          <p:nvPr>
            <p:ph type="body" sz="half" idx="2"/>
          </p:nvPr>
        </p:nvSpPr>
        <p:spPr/>
        <p:txBody>
          <a:bodyPr/>
          <a:lstStyle/>
          <a:p>
            <a:pPr>
              <a:lnSpc>
                <a:spcPct val="90000"/>
              </a:lnSpc>
            </a:pPr>
            <a:r>
              <a:rPr lang="en-US" sz="2000" dirty="0"/>
              <a:t>Alternative hypothesis (H</a:t>
            </a:r>
            <a:r>
              <a:rPr lang="en-US" sz="2000" baseline="-25000" dirty="0"/>
              <a:t>a</a:t>
            </a:r>
            <a:r>
              <a:rPr lang="en-US" sz="2000" dirty="0"/>
              <a:t>):</a:t>
            </a:r>
          </a:p>
          <a:p>
            <a:pPr lvl="1">
              <a:lnSpc>
                <a:spcPct val="90000"/>
              </a:lnSpc>
            </a:pPr>
            <a:endParaRPr lang="en-US" sz="2000" dirty="0"/>
          </a:p>
          <a:p>
            <a:pPr lvl="1">
              <a:lnSpc>
                <a:spcPct val="90000"/>
              </a:lnSpc>
            </a:pPr>
            <a:r>
              <a:rPr lang="en-US" sz="2000" dirty="0"/>
              <a:t>The opposite of the null hypothesis</a:t>
            </a:r>
          </a:p>
          <a:p>
            <a:pPr lvl="1">
              <a:lnSpc>
                <a:spcPct val="90000"/>
              </a:lnSpc>
            </a:pPr>
            <a:endParaRPr lang="en-US" sz="2000" dirty="0"/>
          </a:p>
          <a:p>
            <a:pPr lvl="1">
              <a:lnSpc>
                <a:spcPct val="90000"/>
              </a:lnSpc>
            </a:pPr>
            <a:endParaRPr lang="en-US" sz="2000" dirty="0"/>
          </a:p>
          <a:p>
            <a:pPr lvl="1">
              <a:lnSpc>
                <a:spcPct val="90000"/>
              </a:lnSpc>
            </a:pPr>
            <a:endParaRPr lang="en-US" sz="2000" dirty="0"/>
          </a:p>
          <a:p>
            <a:pPr lvl="1">
              <a:lnSpc>
                <a:spcPct val="90000"/>
              </a:lnSpc>
            </a:pPr>
            <a:endParaRPr lang="en-US" sz="2000" dirty="0"/>
          </a:p>
          <a:p>
            <a:pPr lvl="1">
              <a:lnSpc>
                <a:spcPct val="90000"/>
              </a:lnSpc>
            </a:pPr>
            <a:r>
              <a:rPr lang="en-US" sz="2000" dirty="0"/>
              <a:t>Example: Site is clean </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7709">
                                            <p:txEl>
                                              <p:pRg st="0" end="0"/>
                                            </p:txEl>
                                          </p:spTgt>
                                        </p:tgtEl>
                                        <p:attrNameLst>
                                          <p:attrName>style.visibility</p:attrName>
                                        </p:attrNameLst>
                                      </p:cBhvr>
                                      <p:to>
                                        <p:strVal val="visible"/>
                                      </p:to>
                                    </p:set>
                                    <p:animEffect transition="in" filter="blinds(horizontal)">
                                      <p:cBhvr>
                                        <p:cTn id="7" dur="500"/>
                                        <p:tgtEl>
                                          <p:spTgt spid="143770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37709">
                                            <p:txEl>
                                              <p:pRg st="2" end="2"/>
                                            </p:txEl>
                                          </p:spTgt>
                                        </p:tgtEl>
                                        <p:attrNameLst>
                                          <p:attrName>style.visibility</p:attrName>
                                        </p:attrNameLst>
                                      </p:cBhvr>
                                      <p:to>
                                        <p:strVal val="visible"/>
                                      </p:to>
                                    </p:set>
                                    <p:animEffect transition="in" filter="blinds(horizontal)">
                                      <p:cBhvr>
                                        <p:cTn id="10" dur="500"/>
                                        <p:tgtEl>
                                          <p:spTgt spid="1437709">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37709">
                                            <p:txEl>
                                              <p:pRg st="7" end="7"/>
                                            </p:txEl>
                                          </p:spTgt>
                                        </p:tgtEl>
                                        <p:attrNameLst>
                                          <p:attrName>style.visibility</p:attrName>
                                        </p:attrNameLst>
                                      </p:cBhvr>
                                      <p:to>
                                        <p:strVal val="visible"/>
                                      </p:to>
                                    </p:set>
                                    <p:animEffect transition="in" filter="blinds(horizontal)">
                                      <p:cBhvr>
                                        <p:cTn id="13" dur="500"/>
                                        <p:tgtEl>
                                          <p:spTgt spid="143770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709"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A36F18C-BFE0-4F9A-BA98-54CA6054589C}" type="slidenum">
              <a:rPr lang="en-US"/>
              <a:pPr/>
              <a:t>62</a:t>
            </a:fld>
            <a:endParaRPr lang="en-US"/>
          </a:p>
        </p:txBody>
      </p:sp>
      <p:sp>
        <p:nvSpPr>
          <p:cNvPr id="1867778" name="Rectangle 2"/>
          <p:cNvSpPr>
            <a:spLocks noGrp="1" noChangeArrowheads="1"/>
          </p:cNvSpPr>
          <p:nvPr>
            <p:ph type="title"/>
          </p:nvPr>
        </p:nvSpPr>
        <p:spPr/>
        <p:txBody>
          <a:bodyPr/>
          <a:lstStyle/>
          <a:p>
            <a:r>
              <a:rPr lang="en-US"/>
              <a:t>Example of Hypothesis Testing: Attainment of Cleanup Goals</a:t>
            </a:r>
          </a:p>
        </p:txBody>
      </p:sp>
      <p:sp>
        <p:nvSpPr>
          <p:cNvPr id="1867779" name="Rectangle 3"/>
          <p:cNvSpPr>
            <a:spLocks noGrp="1" noChangeArrowheads="1"/>
          </p:cNvSpPr>
          <p:nvPr>
            <p:ph type="body" idx="1"/>
          </p:nvPr>
        </p:nvSpPr>
        <p:spPr/>
        <p:txBody>
          <a:bodyPr/>
          <a:lstStyle/>
          <a:p>
            <a:r>
              <a:rPr lang="en-US"/>
              <a:t>EPA 1989 Guidance</a:t>
            </a:r>
          </a:p>
          <a:p>
            <a:pPr lvl="3">
              <a:buFontTx/>
              <a:buNone/>
            </a:pPr>
            <a:r>
              <a:rPr lang="en-US" sz="1700"/>
              <a:t>	U.S. EPA, </a:t>
            </a:r>
            <a:r>
              <a:rPr lang="en-US" sz="1700" i="1"/>
              <a:t>Statistical Methods for Evaluating the Attainment of Cleanup Standards, Vol. 1: Soils and Solid Media.</a:t>
            </a:r>
            <a:r>
              <a:rPr lang="en-US" sz="1700"/>
              <a:t> EPA 230/02-89-042. Washington, DC: Office of Policy, Planning, and Evaluation. 1989.</a:t>
            </a:r>
          </a:p>
          <a:p>
            <a:endParaRPr lang="en-US"/>
          </a:p>
          <a:p>
            <a:r>
              <a:rPr lang="en-US"/>
              <a:t>Null Hypothesis H</a:t>
            </a:r>
            <a:r>
              <a:rPr lang="en-US" baseline="-25000"/>
              <a:t>o</a:t>
            </a:r>
            <a:r>
              <a:rPr lang="en-US"/>
              <a:t>: Site is Contaminated</a:t>
            </a:r>
          </a:p>
          <a:p>
            <a:pPr lvl="1"/>
            <a:r>
              <a:rPr lang="en-US">
                <a:latin typeface="Arial Unicode MS" pitchFamily="34" charset="-128"/>
                <a:ea typeface="Arial Unicode MS" pitchFamily="34" charset="-128"/>
                <a:cs typeface="Arial Unicode MS" pitchFamily="34" charset="-128"/>
              </a:rPr>
              <a:t>Reject H</a:t>
            </a:r>
            <a:r>
              <a:rPr lang="en-US" baseline="-25000">
                <a:latin typeface="Arial Unicode MS" pitchFamily="34" charset="-128"/>
                <a:ea typeface="Arial Unicode MS" pitchFamily="34" charset="-128"/>
                <a:cs typeface="Arial Unicode MS" pitchFamily="34" charset="-128"/>
              </a:rPr>
              <a:t>o</a:t>
            </a:r>
            <a:r>
              <a:rPr lang="en-US"/>
              <a:t>, if 95%UCL&lt;C</a:t>
            </a:r>
            <a:r>
              <a:rPr lang="en-US" baseline="-25000"/>
              <a:t>s</a:t>
            </a:r>
          </a:p>
          <a:p>
            <a:pPr lvl="1"/>
            <a:endParaRPr lang="en-US">
              <a:latin typeface="Arial Unicode MS" pitchFamily="34" charset="-128"/>
              <a:ea typeface="Arial Unicode MS" pitchFamily="34" charset="-128"/>
              <a:cs typeface="Arial Unicode MS" pitchFamily="34" charset="-128"/>
            </a:endParaRPr>
          </a:p>
          <a:p>
            <a:pPr lvl="1"/>
            <a:r>
              <a:rPr lang="en-US"/>
              <a:t>“Reject-Support” or RS Testing</a:t>
            </a:r>
          </a:p>
          <a:p>
            <a:pPr lvl="1"/>
            <a:endParaRPr lang="en-US">
              <a:latin typeface="Arial Unicode MS" pitchFamily="34" charset="-128"/>
              <a:ea typeface="Arial Unicode MS" pitchFamily="34" charset="-128"/>
              <a:cs typeface="Arial Unicode MS" pitchFamily="34" charset="-128"/>
            </a:endParaRPr>
          </a:p>
        </p:txBody>
      </p:sp>
    </p:spTree>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0"/>
          </p:nvPr>
        </p:nvSpPr>
        <p:spPr/>
        <p:txBody>
          <a:bodyPr/>
          <a:lstStyle/>
          <a:p>
            <a:fld id="{324D247F-E684-47A2-9D81-32AB7EED8970}" type="slidenum">
              <a:rPr lang="en-US"/>
              <a:pPr/>
              <a:t>63</a:t>
            </a:fld>
            <a:endParaRPr lang="en-US"/>
          </a:p>
        </p:txBody>
      </p:sp>
      <p:sp>
        <p:nvSpPr>
          <p:cNvPr id="1874946" name="Rectangle 2"/>
          <p:cNvSpPr>
            <a:spLocks noGrp="1" noChangeArrowheads="1"/>
          </p:cNvSpPr>
          <p:nvPr>
            <p:ph type="title"/>
          </p:nvPr>
        </p:nvSpPr>
        <p:spPr/>
        <p:txBody>
          <a:bodyPr/>
          <a:lstStyle/>
          <a:p>
            <a:r>
              <a:rPr lang="en-US" altLang="en-US"/>
              <a:t>Decision Errors and Test Power</a:t>
            </a:r>
          </a:p>
        </p:txBody>
      </p:sp>
      <p:sp>
        <p:nvSpPr>
          <p:cNvPr id="1874948" name="Rectangle 4"/>
          <p:cNvSpPr>
            <a:spLocks noChangeArrowheads="1"/>
          </p:cNvSpPr>
          <p:nvPr/>
        </p:nvSpPr>
        <p:spPr bwMode="auto">
          <a:xfrm>
            <a:off x="2857500" y="2976563"/>
            <a:ext cx="1771650" cy="1147762"/>
          </a:xfrm>
          <a:prstGeom prst="rect">
            <a:avLst/>
          </a:prstGeom>
          <a:solidFill>
            <a:schemeClr val="accent2"/>
          </a:solidFill>
          <a:ln w="12700">
            <a:solidFill>
              <a:schemeClr val="tx1"/>
            </a:solidFill>
            <a:miter lim="800000"/>
            <a:headEnd/>
            <a:tailEnd/>
          </a:ln>
          <a:effectLst/>
        </p:spPr>
        <p:txBody>
          <a:bodyPr wrap="none" anchor="ctr"/>
          <a:lstStyle/>
          <a:p>
            <a:endParaRPr kumimoji="0" lang="en-US" sz="1800" b="1">
              <a:solidFill>
                <a:schemeClr val="tx2"/>
              </a:solidFill>
            </a:endParaRPr>
          </a:p>
        </p:txBody>
      </p:sp>
      <p:sp>
        <p:nvSpPr>
          <p:cNvPr id="1874949" name="Rectangle 5"/>
          <p:cNvSpPr>
            <a:spLocks noChangeArrowheads="1"/>
          </p:cNvSpPr>
          <p:nvPr/>
        </p:nvSpPr>
        <p:spPr bwMode="auto">
          <a:xfrm>
            <a:off x="2860675" y="4129088"/>
            <a:ext cx="1808163" cy="11176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1874950" name="Rectangle 6"/>
          <p:cNvSpPr>
            <a:spLocks noChangeArrowheads="1"/>
          </p:cNvSpPr>
          <p:nvPr/>
        </p:nvSpPr>
        <p:spPr bwMode="auto">
          <a:xfrm>
            <a:off x="4649788" y="4122738"/>
            <a:ext cx="1771650" cy="1119187"/>
          </a:xfrm>
          <a:prstGeom prst="rect">
            <a:avLst/>
          </a:prstGeom>
          <a:solidFill>
            <a:schemeClr val="accent2"/>
          </a:solidFill>
          <a:ln w="12700">
            <a:solidFill>
              <a:schemeClr val="tx1"/>
            </a:solidFill>
            <a:miter lim="800000"/>
            <a:headEnd/>
            <a:tailEnd/>
          </a:ln>
          <a:effectLst/>
        </p:spPr>
        <p:txBody>
          <a:bodyPr wrap="none" anchor="ctr"/>
          <a:lstStyle/>
          <a:p>
            <a:endParaRPr lang="en-US"/>
          </a:p>
        </p:txBody>
      </p:sp>
      <p:sp>
        <p:nvSpPr>
          <p:cNvPr id="1874951" name="Rectangle 7"/>
          <p:cNvSpPr>
            <a:spLocks noChangeArrowheads="1"/>
          </p:cNvSpPr>
          <p:nvPr/>
        </p:nvSpPr>
        <p:spPr bwMode="auto">
          <a:xfrm>
            <a:off x="4656138" y="2978150"/>
            <a:ext cx="1771650" cy="11509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1874952" name="Rectangle 8"/>
          <p:cNvSpPr>
            <a:spLocks noChangeArrowheads="1"/>
          </p:cNvSpPr>
          <p:nvPr/>
        </p:nvSpPr>
        <p:spPr bwMode="auto">
          <a:xfrm rot="21600000">
            <a:off x="338138" y="3600450"/>
            <a:ext cx="739775" cy="638175"/>
          </a:xfrm>
          <a:prstGeom prst="rect">
            <a:avLst/>
          </a:prstGeom>
          <a:noFill/>
          <a:ln w="12700">
            <a:noFill/>
            <a:miter lim="800000"/>
            <a:headEnd/>
            <a:tailEnd/>
          </a:ln>
          <a:effectLst/>
        </p:spPr>
        <p:txBody>
          <a:bodyPr wrap="none" lIns="90488" tIns="44450" rIns="90488" bIns="44450">
            <a:spAutoFit/>
          </a:bodyPr>
          <a:lstStyle/>
          <a:p>
            <a:pPr algn="r"/>
            <a:r>
              <a:rPr kumimoji="0" lang="en-US" altLang="en-US" sz="1800" b="1" u="sng">
                <a:solidFill>
                  <a:srgbClr val="A50021"/>
                </a:solidFill>
              </a:rPr>
              <a:t>True</a:t>
            </a:r>
          </a:p>
          <a:p>
            <a:pPr algn="r"/>
            <a:r>
              <a:rPr kumimoji="0" lang="en-US" altLang="en-US" sz="1800" b="1" u="sng">
                <a:solidFill>
                  <a:srgbClr val="A50021"/>
                </a:solidFill>
              </a:rPr>
              <a:t>State</a:t>
            </a:r>
          </a:p>
        </p:txBody>
      </p:sp>
      <p:sp>
        <p:nvSpPr>
          <p:cNvPr id="1874953" name="Rectangle 9"/>
          <p:cNvSpPr>
            <a:spLocks noChangeArrowheads="1"/>
          </p:cNvSpPr>
          <p:nvPr/>
        </p:nvSpPr>
        <p:spPr bwMode="auto">
          <a:xfrm>
            <a:off x="1154113" y="3230563"/>
            <a:ext cx="1624012" cy="577850"/>
          </a:xfrm>
          <a:prstGeom prst="rect">
            <a:avLst/>
          </a:prstGeom>
          <a:noFill/>
          <a:ln w="12700">
            <a:noFill/>
            <a:miter lim="800000"/>
            <a:headEnd/>
            <a:tailEnd/>
          </a:ln>
          <a:effectLst/>
        </p:spPr>
        <p:txBody>
          <a:bodyPr lIns="90488" tIns="44450" rIns="90488" bIns="44450">
            <a:spAutoFit/>
          </a:bodyPr>
          <a:lstStyle/>
          <a:p>
            <a:pPr algn="r"/>
            <a:r>
              <a:rPr kumimoji="0" lang="en-US" altLang="en-US" sz="1600" b="1">
                <a:solidFill>
                  <a:srgbClr val="A50021"/>
                </a:solidFill>
              </a:rPr>
              <a:t>Site is Contaminated</a:t>
            </a:r>
          </a:p>
        </p:txBody>
      </p:sp>
      <p:sp>
        <p:nvSpPr>
          <p:cNvPr id="1874954" name="Rectangle 10"/>
          <p:cNvSpPr>
            <a:spLocks noChangeArrowheads="1"/>
          </p:cNvSpPr>
          <p:nvPr/>
        </p:nvSpPr>
        <p:spPr bwMode="auto">
          <a:xfrm>
            <a:off x="2957513" y="2060575"/>
            <a:ext cx="1535112" cy="822325"/>
          </a:xfrm>
          <a:prstGeom prst="rect">
            <a:avLst/>
          </a:prstGeom>
          <a:noFill/>
          <a:ln w="12700">
            <a:noFill/>
            <a:miter lim="800000"/>
            <a:headEnd/>
            <a:tailEnd/>
          </a:ln>
          <a:effectLst/>
        </p:spPr>
        <p:txBody>
          <a:bodyPr wrap="none" lIns="90488" tIns="44450" rIns="90488" bIns="44450">
            <a:spAutoFit/>
          </a:bodyPr>
          <a:lstStyle/>
          <a:p>
            <a:r>
              <a:rPr kumimoji="0" lang="en-US" altLang="en-US" sz="1600" b="1">
                <a:solidFill>
                  <a:srgbClr val="A50021"/>
                </a:solidFill>
                <a:sym typeface="Symbol" pitchFamily="18" charset="2"/>
              </a:rPr>
              <a:t>Site is </a:t>
            </a:r>
          </a:p>
          <a:p>
            <a:r>
              <a:rPr kumimoji="0" lang="en-US" altLang="en-US" sz="1600" b="1">
                <a:solidFill>
                  <a:srgbClr val="A50021"/>
                </a:solidFill>
                <a:sym typeface="Symbol" pitchFamily="18" charset="2"/>
              </a:rPr>
              <a:t>Contaminated</a:t>
            </a:r>
          </a:p>
          <a:p>
            <a:r>
              <a:rPr kumimoji="0" lang="en-US" altLang="en-US" sz="1600" b="1">
                <a:solidFill>
                  <a:srgbClr val="A50021"/>
                </a:solidFill>
                <a:sym typeface="Symbol" pitchFamily="18" charset="2"/>
              </a:rPr>
              <a:t>“H</a:t>
            </a:r>
            <a:r>
              <a:rPr kumimoji="0" lang="en-US" altLang="en-US" sz="1600" b="1" baseline="-25000">
                <a:solidFill>
                  <a:srgbClr val="A50021"/>
                </a:solidFill>
                <a:sym typeface="Symbol" pitchFamily="18" charset="2"/>
              </a:rPr>
              <a:t>o</a:t>
            </a:r>
            <a:r>
              <a:rPr kumimoji="0" lang="en-US" altLang="en-US" sz="1600" b="1">
                <a:solidFill>
                  <a:srgbClr val="A50021"/>
                </a:solidFill>
                <a:sym typeface="Symbol" pitchFamily="18" charset="2"/>
              </a:rPr>
              <a:t>”</a:t>
            </a:r>
            <a:endParaRPr kumimoji="0" lang="en-US" altLang="en-US" sz="1600" b="1">
              <a:solidFill>
                <a:srgbClr val="A50021"/>
              </a:solidFill>
            </a:endParaRPr>
          </a:p>
        </p:txBody>
      </p:sp>
      <p:sp>
        <p:nvSpPr>
          <p:cNvPr id="1874955" name="Rectangle 11"/>
          <p:cNvSpPr>
            <a:spLocks noChangeArrowheads="1"/>
          </p:cNvSpPr>
          <p:nvPr/>
        </p:nvSpPr>
        <p:spPr bwMode="auto">
          <a:xfrm>
            <a:off x="1927225" y="4381500"/>
            <a:ext cx="838200" cy="577850"/>
          </a:xfrm>
          <a:prstGeom prst="rect">
            <a:avLst/>
          </a:prstGeom>
          <a:noFill/>
          <a:ln w="12700">
            <a:noFill/>
            <a:miter lim="800000"/>
            <a:headEnd/>
            <a:tailEnd/>
          </a:ln>
          <a:effectLst/>
        </p:spPr>
        <p:txBody>
          <a:bodyPr wrap="none" lIns="90488" tIns="44450" rIns="90488" bIns="44450">
            <a:spAutoFit/>
          </a:bodyPr>
          <a:lstStyle/>
          <a:p>
            <a:pPr algn="r"/>
            <a:r>
              <a:rPr kumimoji="0" lang="en-US" altLang="en-US" sz="1600" b="1">
                <a:solidFill>
                  <a:srgbClr val="A50021"/>
                </a:solidFill>
              </a:rPr>
              <a:t>Site is </a:t>
            </a:r>
          </a:p>
          <a:p>
            <a:pPr algn="r"/>
            <a:r>
              <a:rPr kumimoji="0" lang="en-US" altLang="en-US" sz="1600" b="1">
                <a:solidFill>
                  <a:srgbClr val="A50021"/>
                </a:solidFill>
              </a:rPr>
              <a:t>Clean</a:t>
            </a:r>
          </a:p>
        </p:txBody>
      </p:sp>
      <p:sp>
        <p:nvSpPr>
          <p:cNvPr id="1874956" name="Rectangle 12"/>
          <p:cNvSpPr>
            <a:spLocks noChangeArrowheads="1"/>
          </p:cNvSpPr>
          <p:nvPr/>
        </p:nvSpPr>
        <p:spPr bwMode="auto">
          <a:xfrm>
            <a:off x="5089525" y="2071688"/>
            <a:ext cx="838200" cy="822325"/>
          </a:xfrm>
          <a:prstGeom prst="rect">
            <a:avLst/>
          </a:prstGeom>
          <a:noFill/>
          <a:ln w="12700">
            <a:noFill/>
            <a:miter lim="800000"/>
            <a:headEnd/>
            <a:tailEnd/>
          </a:ln>
          <a:effectLst/>
        </p:spPr>
        <p:txBody>
          <a:bodyPr wrap="none" lIns="90488" tIns="44450" rIns="90488" bIns="44450">
            <a:spAutoFit/>
          </a:bodyPr>
          <a:lstStyle/>
          <a:p>
            <a:r>
              <a:rPr kumimoji="0" lang="en-US" altLang="en-US" sz="1600" b="1">
                <a:solidFill>
                  <a:srgbClr val="A50021"/>
                </a:solidFill>
              </a:rPr>
              <a:t>Site is </a:t>
            </a:r>
          </a:p>
          <a:p>
            <a:r>
              <a:rPr kumimoji="0" lang="en-US" altLang="en-US" sz="1600" b="1">
                <a:solidFill>
                  <a:srgbClr val="A50021"/>
                </a:solidFill>
              </a:rPr>
              <a:t>Clean</a:t>
            </a:r>
          </a:p>
          <a:p>
            <a:r>
              <a:rPr kumimoji="0" lang="en-US" altLang="en-US" sz="1600" b="1">
                <a:solidFill>
                  <a:srgbClr val="A50021"/>
                </a:solidFill>
              </a:rPr>
              <a:t>“H</a:t>
            </a:r>
            <a:r>
              <a:rPr kumimoji="0" lang="en-US" altLang="en-US" sz="1600" b="1" baseline="-25000">
                <a:solidFill>
                  <a:srgbClr val="A50021"/>
                </a:solidFill>
              </a:rPr>
              <a:t>a</a:t>
            </a:r>
            <a:r>
              <a:rPr kumimoji="0" lang="en-US" altLang="en-US" sz="1600" b="1">
                <a:solidFill>
                  <a:srgbClr val="A50021"/>
                </a:solidFill>
              </a:rPr>
              <a:t>”</a:t>
            </a:r>
          </a:p>
        </p:txBody>
      </p:sp>
      <p:sp>
        <p:nvSpPr>
          <p:cNvPr id="1874957" name="Rectangle 13"/>
          <p:cNvSpPr>
            <a:spLocks noChangeArrowheads="1"/>
          </p:cNvSpPr>
          <p:nvPr/>
        </p:nvSpPr>
        <p:spPr bwMode="auto">
          <a:xfrm>
            <a:off x="3248025" y="1673225"/>
            <a:ext cx="2784475" cy="363538"/>
          </a:xfrm>
          <a:prstGeom prst="rect">
            <a:avLst/>
          </a:prstGeom>
          <a:noFill/>
          <a:ln w="12700">
            <a:noFill/>
            <a:miter lim="800000"/>
            <a:headEnd/>
            <a:tailEnd/>
          </a:ln>
          <a:effectLst/>
        </p:spPr>
        <p:txBody>
          <a:bodyPr wrap="none" lIns="90488" tIns="44450" rIns="90488" bIns="44450">
            <a:spAutoFit/>
          </a:bodyPr>
          <a:lstStyle/>
          <a:p>
            <a:pPr algn="l"/>
            <a:r>
              <a:rPr kumimoji="0" lang="en-US" altLang="en-US" sz="1800" b="1" u="sng">
                <a:solidFill>
                  <a:srgbClr val="A50021"/>
                </a:solidFill>
              </a:rPr>
              <a:t>Decision Based on Data</a:t>
            </a:r>
          </a:p>
        </p:txBody>
      </p:sp>
      <p:sp>
        <p:nvSpPr>
          <p:cNvPr id="1874958" name="Rectangle 14"/>
          <p:cNvSpPr>
            <a:spLocks noChangeArrowheads="1"/>
          </p:cNvSpPr>
          <p:nvPr/>
        </p:nvSpPr>
        <p:spPr bwMode="auto">
          <a:xfrm>
            <a:off x="3057525" y="3246438"/>
            <a:ext cx="1425575" cy="638175"/>
          </a:xfrm>
          <a:prstGeom prst="rect">
            <a:avLst/>
          </a:prstGeom>
          <a:noFill/>
          <a:ln w="12700">
            <a:noFill/>
            <a:miter lim="800000"/>
            <a:headEnd/>
            <a:tailEnd/>
          </a:ln>
          <a:effectLst/>
        </p:spPr>
        <p:txBody>
          <a:bodyPr wrap="none" lIns="90488" tIns="44450" rIns="90488" bIns="44450">
            <a:spAutoFit/>
          </a:bodyPr>
          <a:lstStyle/>
          <a:p>
            <a:r>
              <a:rPr kumimoji="0" lang="en-US" altLang="en-US" sz="1800" b="1">
                <a:solidFill>
                  <a:schemeClr val="folHlink"/>
                </a:solidFill>
              </a:rPr>
              <a:t>Correct:</a:t>
            </a:r>
          </a:p>
          <a:p>
            <a:r>
              <a:rPr kumimoji="0" lang="en-US" altLang="en-US" sz="1800" b="1">
                <a:solidFill>
                  <a:schemeClr val="folHlink"/>
                </a:solidFill>
              </a:rPr>
              <a:t>Confidence</a:t>
            </a:r>
          </a:p>
        </p:txBody>
      </p:sp>
      <p:sp>
        <p:nvSpPr>
          <p:cNvPr id="1874959" name="Rectangle 15"/>
          <p:cNvSpPr>
            <a:spLocks noChangeArrowheads="1"/>
          </p:cNvSpPr>
          <p:nvPr/>
        </p:nvSpPr>
        <p:spPr bwMode="auto">
          <a:xfrm>
            <a:off x="4738688" y="4349750"/>
            <a:ext cx="1552575" cy="638175"/>
          </a:xfrm>
          <a:prstGeom prst="rect">
            <a:avLst/>
          </a:prstGeom>
          <a:noFill/>
          <a:ln w="12700">
            <a:noFill/>
            <a:miter lim="800000"/>
            <a:headEnd/>
            <a:tailEnd/>
          </a:ln>
          <a:effectLst/>
        </p:spPr>
        <p:txBody>
          <a:bodyPr wrap="none" lIns="90488" tIns="44450" rIns="90488" bIns="44450">
            <a:spAutoFit/>
          </a:bodyPr>
          <a:lstStyle/>
          <a:p>
            <a:r>
              <a:rPr kumimoji="0" lang="en-US" altLang="en-US" sz="1800" b="1">
                <a:solidFill>
                  <a:schemeClr val="folHlink"/>
                </a:solidFill>
              </a:rPr>
              <a:t>Correct</a:t>
            </a:r>
          </a:p>
          <a:p>
            <a:r>
              <a:rPr kumimoji="0" lang="en-US" altLang="en-US" sz="1800" b="1">
                <a:solidFill>
                  <a:schemeClr val="folHlink"/>
                </a:solidFill>
              </a:rPr>
              <a:t>(Test Power)</a:t>
            </a:r>
          </a:p>
        </p:txBody>
      </p:sp>
      <p:sp>
        <p:nvSpPr>
          <p:cNvPr id="1874960" name="Rectangle 16"/>
          <p:cNvSpPr>
            <a:spLocks noChangeArrowheads="1"/>
          </p:cNvSpPr>
          <p:nvPr/>
        </p:nvSpPr>
        <p:spPr bwMode="auto">
          <a:xfrm>
            <a:off x="4605338" y="3117850"/>
            <a:ext cx="1857375" cy="912813"/>
          </a:xfrm>
          <a:prstGeom prst="rect">
            <a:avLst/>
          </a:prstGeom>
          <a:noFill/>
          <a:ln w="12700">
            <a:noFill/>
            <a:miter lim="800000"/>
            <a:headEnd/>
            <a:tailEnd/>
          </a:ln>
          <a:effectLst/>
        </p:spPr>
        <p:txBody>
          <a:bodyPr lIns="90488" tIns="44450" rIns="90488" bIns="44450">
            <a:spAutoFit/>
          </a:bodyPr>
          <a:lstStyle/>
          <a:p>
            <a:r>
              <a:rPr kumimoji="0" lang="en-US" altLang="en-US" sz="1800" b="1">
                <a:solidFill>
                  <a:schemeClr val="folHlink"/>
                </a:solidFill>
              </a:rPr>
              <a:t>Type I Error: </a:t>
            </a:r>
          </a:p>
          <a:p>
            <a:r>
              <a:rPr kumimoji="0" lang="en-US" altLang="en-US" sz="1800" b="1">
                <a:solidFill>
                  <a:schemeClr val="folHlink"/>
                </a:solidFill>
              </a:rPr>
              <a:t>False Positive</a:t>
            </a:r>
          </a:p>
          <a:p>
            <a:r>
              <a:rPr kumimoji="0" lang="en-US" altLang="en-US" sz="1800" b="1">
                <a:solidFill>
                  <a:schemeClr val="folHlink"/>
                </a:solidFill>
                <a:sym typeface="Symbol" pitchFamily="18" charset="2"/>
              </a:rPr>
              <a:t></a:t>
            </a:r>
          </a:p>
        </p:txBody>
      </p:sp>
      <p:sp>
        <p:nvSpPr>
          <p:cNvPr id="1874961" name="Rectangle 17"/>
          <p:cNvSpPr>
            <a:spLocks noChangeArrowheads="1"/>
          </p:cNvSpPr>
          <p:nvPr/>
        </p:nvSpPr>
        <p:spPr bwMode="auto">
          <a:xfrm>
            <a:off x="2874963" y="4260850"/>
            <a:ext cx="1781175" cy="912813"/>
          </a:xfrm>
          <a:prstGeom prst="rect">
            <a:avLst/>
          </a:prstGeom>
          <a:noFill/>
          <a:ln w="12700">
            <a:noFill/>
            <a:miter lim="800000"/>
            <a:headEnd/>
            <a:tailEnd/>
          </a:ln>
          <a:effectLst/>
        </p:spPr>
        <p:txBody>
          <a:bodyPr wrap="none" lIns="90488" tIns="44450" rIns="90488" bIns="44450">
            <a:spAutoFit/>
          </a:bodyPr>
          <a:lstStyle/>
          <a:p>
            <a:r>
              <a:rPr kumimoji="0" lang="en-US" altLang="en-US" sz="1800" b="1">
                <a:solidFill>
                  <a:schemeClr val="folHlink"/>
                </a:solidFill>
              </a:rPr>
              <a:t>Type II Error: </a:t>
            </a:r>
          </a:p>
          <a:p>
            <a:r>
              <a:rPr kumimoji="0" lang="en-US" altLang="en-US" sz="1800" b="1">
                <a:solidFill>
                  <a:schemeClr val="folHlink"/>
                </a:solidFill>
              </a:rPr>
              <a:t>False Negative</a:t>
            </a:r>
          </a:p>
          <a:p>
            <a:r>
              <a:rPr kumimoji="0" lang="el-GR" altLang="en-US" sz="1800" b="1">
                <a:solidFill>
                  <a:schemeClr val="folHlink"/>
                </a:solidFill>
                <a:latin typeface="Tahoma" pitchFamily="34" charset="0"/>
                <a:cs typeface="Tahoma" pitchFamily="34" charset="0"/>
              </a:rPr>
              <a:t>β</a:t>
            </a:r>
          </a:p>
        </p:txBody>
      </p:sp>
      <p:sp>
        <p:nvSpPr>
          <p:cNvPr id="1874962" name="Line 18"/>
          <p:cNvSpPr>
            <a:spLocks noChangeShapeType="1"/>
          </p:cNvSpPr>
          <p:nvPr/>
        </p:nvSpPr>
        <p:spPr bwMode="auto">
          <a:xfrm>
            <a:off x="4646613" y="2990850"/>
            <a:ext cx="0" cy="2270125"/>
          </a:xfrm>
          <a:prstGeom prst="line">
            <a:avLst/>
          </a:prstGeom>
          <a:noFill/>
          <a:ln w="50800">
            <a:solidFill>
              <a:srgbClr val="A50021"/>
            </a:solidFill>
            <a:round/>
            <a:headEnd/>
            <a:tailEnd/>
          </a:ln>
          <a:effectLst/>
        </p:spPr>
        <p:txBody>
          <a:bodyPr wrap="none" anchor="ctr"/>
          <a:lstStyle/>
          <a:p>
            <a:endParaRPr lang="en-US"/>
          </a:p>
        </p:txBody>
      </p:sp>
      <p:sp>
        <p:nvSpPr>
          <p:cNvPr id="1874963" name="Line 19"/>
          <p:cNvSpPr>
            <a:spLocks noChangeShapeType="1"/>
          </p:cNvSpPr>
          <p:nvPr/>
        </p:nvSpPr>
        <p:spPr bwMode="auto">
          <a:xfrm>
            <a:off x="2871788" y="4132263"/>
            <a:ext cx="3549650" cy="0"/>
          </a:xfrm>
          <a:prstGeom prst="line">
            <a:avLst/>
          </a:prstGeom>
          <a:noFill/>
          <a:ln w="50800">
            <a:solidFill>
              <a:srgbClr val="A50021"/>
            </a:solidFill>
            <a:round/>
            <a:headEnd/>
            <a:tailEnd/>
          </a:ln>
          <a:effectLst/>
        </p:spPr>
        <p:txBody>
          <a:bodyPr wrap="none" anchor="ctr"/>
          <a:lstStyle/>
          <a:p>
            <a:endParaRPr lang="en-US"/>
          </a:p>
        </p:txBody>
      </p:sp>
      <p:sp>
        <p:nvSpPr>
          <p:cNvPr id="1874964" name="Rectangle 20"/>
          <p:cNvSpPr>
            <a:spLocks noChangeArrowheads="1"/>
          </p:cNvSpPr>
          <p:nvPr/>
        </p:nvSpPr>
        <p:spPr bwMode="auto">
          <a:xfrm>
            <a:off x="2871788" y="2990850"/>
            <a:ext cx="3538537" cy="2270125"/>
          </a:xfrm>
          <a:prstGeom prst="rect">
            <a:avLst/>
          </a:prstGeom>
          <a:noFill/>
          <a:ln w="50800">
            <a:solidFill>
              <a:srgbClr val="A50021"/>
            </a:solidFill>
            <a:miter lim="800000"/>
            <a:headEnd/>
            <a:tailEnd/>
          </a:ln>
          <a:effectLst/>
        </p:spPr>
        <p:txBody>
          <a:bodyPr wrap="none" anchor="ctr"/>
          <a:lstStyle/>
          <a:p>
            <a:endParaRPr lang="en-US"/>
          </a:p>
        </p:txBody>
      </p:sp>
    </p:spTree>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CD609D-46B2-456A-82D6-E10D6E6D96A6}" type="slidenum">
              <a:rPr lang="en-US"/>
              <a:pPr/>
              <a:t>64</a:t>
            </a:fld>
            <a:endParaRPr lang="en-US"/>
          </a:p>
        </p:txBody>
      </p:sp>
      <p:sp>
        <p:nvSpPr>
          <p:cNvPr id="1879042" name="Rectangle 2"/>
          <p:cNvSpPr>
            <a:spLocks noGrp="1" noChangeArrowheads="1"/>
          </p:cNvSpPr>
          <p:nvPr>
            <p:ph type="title"/>
          </p:nvPr>
        </p:nvSpPr>
        <p:spPr/>
        <p:txBody>
          <a:bodyPr/>
          <a:lstStyle/>
          <a:p>
            <a:r>
              <a:rPr lang="en-US"/>
              <a:t>Significance and Confidence</a:t>
            </a:r>
          </a:p>
        </p:txBody>
      </p:sp>
      <p:sp>
        <p:nvSpPr>
          <p:cNvPr id="1879043" name="Rectangle 3"/>
          <p:cNvSpPr>
            <a:spLocks noGrp="1" noChangeArrowheads="1"/>
          </p:cNvSpPr>
          <p:nvPr>
            <p:ph type="body" idx="1"/>
          </p:nvPr>
        </p:nvSpPr>
        <p:spPr/>
        <p:txBody>
          <a:bodyPr/>
          <a:lstStyle/>
          <a:p>
            <a:pPr>
              <a:lnSpc>
                <a:spcPct val="90000"/>
              </a:lnSpc>
            </a:pPr>
            <a:r>
              <a:rPr lang="en-US" sz="2400">
                <a:sym typeface="Symbol" pitchFamily="18" charset="2"/>
              </a:rPr>
              <a:t> = </a:t>
            </a:r>
            <a:r>
              <a:rPr lang="en-US" sz="2400"/>
              <a:t>False Positive = Type I Error</a:t>
            </a:r>
          </a:p>
          <a:p>
            <a:pPr lvl="2">
              <a:lnSpc>
                <a:spcPct val="90000"/>
              </a:lnSpc>
            </a:pPr>
            <a:r>
              <a:rPr lang="en-US" sz="2200"/>
              <a:t>Probability of incorrectly rejecting the null hypothesis</a:t>
            </a:r>
          </a:p>
          <a:p>
            <a:pPr lvl="2">
              <a:lnSpc>
                <a:spcPct val="90000"/>
              </a:lnSpc>
            </a:pPr>
            <a:r>
              <a:rPr lang="en-US" sz="2200"/>
              <a:t>Also known as “significance level”</a:t>
            </a:r>
          </a:p>
          <a:p>
            <a:pPr lvl="2">
              <a:lnSpc>
                <a:spcPct val="90000"/>
              </a:lnSpc>
            </a:pPr>
            <a:r>
              <a:rPr lang="en-US" sz="2200"/>
              <a:t>Always defined by convention to be 10, 5, or 1%</a:t>
            </a:r>
          </a:p>
          <a:p>
            <a:pPr lvl="2">
              <a:lnSpc>
                <a:spcPct val="90000"/>
              </a:lnSpc>
            </a:pPr>
            <a:r>
              <a:rPr lang="en-US" sz="2200"/>
              <a:t>1- </a:t>
            </a:r>
            <a:r>
              <a:rPr lang="en-US" sz="2200">
                <a:sym typeface="Symbol" pitchFamily="18" charset="2"/>
              </a:rPr>
              <a:t> = Confidence</a:t>
            </a:r>
            <a:endParaRPr lang="el-GR" sz="2200">
              <a:cs typeface="Arial" pitchFamily="34" charset="0"/>
            </a:endParaRPr>
          </a:p>
          <a:p>
            <a:pPr>
              <a:lnSpc>
                <a:spcPct val="90000"/>
              </a:lnSpc>
            </a:pPr>
            <a:r>
              <a:rPr lang="en-US" sz="2400">
                <a:sym typeface="Symbol" pitchFamily="18" charset="2"/>
              </a:rPr>
              <a:t> = </a:t>
            </a:r>
            <a:r>
              <a:rPr lang="en-US" sz="2400"/>
              <a:t>False Negative = Type II Error</a:t>
            </a:r>
          </a:p>
          <a:p>
            <a:pPr lvl="2">
              <a:lnSpc>
                <a:spcPct val="90000"/>
              </a:lnSpc>
            </a:pPr>
            <a:r>
              <a:rPr lang="en-US" sz="2200"/>
              <a:t>Probability of incorrectly not-rejecting (accepting) the null hypothesis</a:t>
            </a:r>
          </a:p>
          <a:p>
            <a:pPr lvl="2">
              <a:lnSpc>
                <a:spcPct val="90000"/>
              </a:lnSpc>
            </a:pPr>
            <a:r>
              <a:rPr lang="en-US" sz="2200"/>
              <a:t>Usually selected to be higher than </a:t>
            </a:r>
            <a:r>
              <a:rPr lang="en-US" sz="2200">
                <a:sym typeface="Symbol" pitchFamily="18" charset="2"/>
              </a:rPr>
              <a:t>, such as</a:t>
            </a:r>
            <a:r>
              <a:rPr lang="en-US" sz="2200"/>
              <a:t> 10 or 20%</a:t>
            </a:r>
          </a:p>
          <a:p>
            <a:pPr>
              <a:lnSpc>
                <a:spcPct val="90000"/>
              </a:lnSpc>
            </a:pPr>
            <a:r>
              <a:rPr lang="en-US" sz="2400"/>
              <a:t>Power = 100% – </a:t>
            </a:r>
            <a:r>
              <a:rPr lang="en-US" sz="2400">
                <a:sym typeface="Symbol" pitchFamily="18" charset="2"/>
              </a:rPr>
              <a:t></a:t>
            </a:r>
            <a:endParaRPr lang="en-US" sz="2400"/>
          </a:p>
          <a:p>
            <a:pPr lvl="2">
              <a:lnSpc>
                <a:spcPct val="90000"/>
              </a:lnSpc>
            </a:pPr>
            <a:r>
              <a:rPr lang="en-US" sz="2200"/>
              <a:t>Probability of correctly rejecting the null hypothesis</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79043">
                                            <p:txEl>
                                              <p:pRg st="0" end="0"/>
                                            </p:txEl>
                                          </p:spTgt>
                                        </p:tgtEl>
                                        <p:attrNameLst>
                                          <p:attrName>style.visibility</p:attrName>
                                        </p:attrNameLst>
                                      </p:cBhvr>
                                      <p:to>
                                        <p:strVal val="visible"/>
                                      </p:to>
                                    </p:set>
                                    <p:animEffect transition="in" filter="blinds(horizontal)">
                                      <p:cBhvr>
                                        <p:cTn id="7" dur="500"/>
                                        <p:tgtEl>
                                          <p:spTgt spid="18790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79043">
                                            <p:txEl>
                                              <p:pRg st="1" end="1"/>
                                            </p:txEl>
                                          </p:spTgt>
                                        </p:tgtEl>
                                        <p:attrNameLst>
                                          <p:attrName>style.visibility</p:attrName>
                                        </p:attrNameLst>
                                      </p:cBhvr>
                                      <p:to>
                                        <p:strVal val="visible"/>
                                      </p:to>
                                    </p:set>
                                    <p:animEffect transition="in" filter="blinds(horizontal)">
                                      <p:cBhvr>
                                        <p:cTn id="10" dur="500"/>
                                        <p:tgtEl>
                                          <p:spTgt spid="187904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79043">
                                            <p:txEl>
                                              <p:pRg st="2" end="2"/>
                                            </p:txEl>
                                          </p:spTgt>
                                        </p:tgtEl>
                                        <p:attrNameLst>
                                          <p:attrName>style.visibility</p:attrName>
                                        </p:attrNameLst>
                                      </p:cBhvr>
                                      <p:to>
                                        <p:strVal val="visible"/>
                                      </p:to>
                                    </p:set>
                                    <p:animEffect transition="in" filter="blinds(horizontal)">
                                      <p:cBhvr>
                                        <p:cTn id="13" dur="500"/>
                                        <p:tgtEl>
                                          <p:spTgt spid="187904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79043">
                                            <p:txEl>
                                              <p:pRg st="3" end="3"/>
                                            </p:txEl>
                                          </p:spTgt>
                                        </p:tgtEl>
                                        <p:attrNameLst>
                                          <p:attrName>style.visibility</p:attrName>
                                        </p:attrNameLst>
                                      </p:cBhvr>
                                      <p:to>
                                        <p:strVal val="visible"/>
                                      </p:to>
                                    </p:set>
                                    <p:animEffect transition="in" filter="blinds(horizontal)">
                                      <p:cBhvr>
                                        <p:cTn id="16" dur="500"/>
                                        <p:tgtEl>
                                          <p:spTgt spid="187904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79043">
                                            <p:txEl>
                                              <p:pRg st="4" end="4"/>
                                            </p:txEl>
                                          </p:spTgt>
                                        </p:tgtEl>
                                        <p:attrNameLst>
                                          <p:attrName>style.visibility</p:attrName>
                                        </p:attrNameLst>
                                      </p:cBhvr>
                                      <p:to>
                                        <p:strVal val="visible"/>
                                      </p:to>
                                    </p:set>
                                    <p:animEffect transition="in" filter="blinds(horizontal)">
                                      <p:cBhvr>
                                        <p:cTn id="19" dur="500"/>
                                        <p:tgtEl>
                                          <p:spTgt spid="187904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879043">
                                            <p:txEl>
                                              <p:pRg st="5" end="5"/>
                                            </p:txEl>
                                          </p:spTgt>
                                        </p:tgtEl>
                                        <p:attrNameLst>
                                          <p:attrName>style.visibility</p:attrName>
                                        </p:attrNameLst>
                                      </p:cBhvr>
                                      <p:to>
                                        <p:strVal val="visible"/>
                                      </p:to>
                                    </p:set>
                                    <p:animEffect transition="in" filter="blinds(horizontal)">
                                      <p:cBhvr>
                                        <p:cTn id="24" dur="500"/>
                                        <p:tgtEl>
                                          <p:spTgt spid="187904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879043">
                                            <p:txEl>
                                              <p:pRg st="6" end="6"/>
                                            </p:txEl>
                                          </p:spTgt>
                                        </p:tgtEl>
                                        <p:attrNameLst>
                                          <p:attrName>style.visibility</p:attrName>
                                        </p:attrNameLst>
                                      </p:cBhvr>
                                      <p:to>
                                        <p:strVal val="visible"/>
                                      </p:to>
                                    </p:set>
                                    <p:animEffect transition="in" filter="blinds(horizontal)">
                                      <p:cBhvr>
                                        <p:cTn id="27" dur="500"/>
                                        <p:tgtEl>
                                          <p:spTgt spid="187904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879043">
                                            <p:txEl>
                                              <p:pRg st="7" end="7"/>
                                            </p:txEl>
                                          </p:spTgt>
                                        </p:tgtEl>
                                        <p:attrNameLst>
                                          <p:attrName>style.visibility</p:attrName>
                                        </p:attrNameLst>
                                      </p:cBhvr>
                                      <p:to>
                                        <p:strVal val="visible"/>
                                      </p:to>
                                    </p:set>
                                    <p:animEffect transition="in" filter="blinds(horizontal)">
                                      <p:cBhvr>
                                        <p:cTn id="30" dur="500"/>
                                        <p:tgtEl>
                                          <p:spTgt spid="187904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879043">
                                            <p:txEl>
                                              <p:pRg st="8" end="8"/>
                                            </p:txEl>
                                          </p:spTgt>
                                        </p:tgtEl>
                                        <p:attrNameLst>
                                          <p:attrName>style.visibility</p:attrName>
                                        </p:attrNameLst>
                                      </p:cBhvr>
                                      <p:to>
                                        <p:strVal val="visible"/>
                                      </p:to>
                                    </p:set>
                                    <p:animEffect transition="in" filter="blinds(horizontal)">
                                      <p:cBhvr>
                                        <p:cTn id="35" dur="500"/>
                                        <p:tgtEl>
                                          <p:spTgt spid="1879043">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879043">
                                            <p:txEl>
                                              <p:pRg st="9" end="9"/>
                                            </p:txEl>
                                          </p:spTgt>
                                        </p:tgtEl>
                                        <p:attrNameLst>
                                          <p:attrName>style.visibility</p:attrName>
                                        </p:attrNameLst>
                                      </p:cBhvr>
                                      <p:to>
                                        <p:strVal val="visible"/>
                                      </p:to>
                                    </p:set>
                                    <p:animEffect transition="in" filter="blinds(horizontal)">
                                      <p:cBhvr>
                                        <p:cTn id="38" dur="500"/>
                                        <p:tgtEl>
                                          <p:spTgt spid="18790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904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1534483-AD0A-4042-97F2-4B002EE2311A}" type="slidenum">
              <a:rPr lang="en-US"/>
              <a:pPr/>
              <a:t>65</a:t>
            </a:fld>
            <a:endParaRPr lang="en-US"/>
          </a:p>
        </p:txBody>
      </p:sp>
      <p:sp>
        <p:nvSpPr>
          <p:cNvPr id="1881090" name="Rectangle 2"/>
          <p:cNvSpPr>
            <a:spLocks noGrp="1" noChangeArrowheads="1"/>
          </p:cNvSpPr>
          <p:nvPr>
            <p:ph type="title"/>
          </p:nvPr>
        </p:nvSpPr>
        <p:spPr/>
        <p:txBody>
          <a:bodyPr/>
          <a:lstStyle/>
          <a:p>
            <a:r>
              <a:rPr lang="en-US"/>
              <a:t>Sample Size and Test Power</a:t>
            </a:r>
          </a:p>
        </p:txBody>
      </p:sp>
      <p:sp>
        <p:nvSpPr>
          <p:cNvPr id="1881091" name="Rectangle 3"/>
          <p:cNvSpPr>
            <a:spLocks noGrp="1" noChangeArrowheads="1"/>
          </p:cNvSpPr>
          <p:nvPr>
            <p:ph type="body" idx="1"/>
          </p:nvPr>
        </p:nvSpPr>
        <p:spPr/>
        <p:txBody>
          <a:bodyPr/>
          <a:lstStyle/>
          <a:p>
            <a:r>
              <a:rPr lang="en-US"/>
              <a:t>More measurements are needed, as:</a:t>
            </a:r>
          </a:p>
          <a:p>
            <a:pPr lvl="2"/>
            <a:r>
              <a:rPr lang="en-US">
                <a:sym typeface="Symbol" pitchFamily="18" charset="2"/>
              </a:rPr>
              <a:t>  = Confidence </a:t>
            </a:r>
          </a:p>
          <a:p>
            <a:pPr lvl="2"/>
            <a:r>
              <a:rPr lang="en-US">
                <a:sym typeface="Symbol" pitchFamily="18" charset="2"/>
              </a:rPr>
              <a:t>  = Power  </a:t>
            </a:r>
          </a:p>
          <a:p>
            <a:pPr lvl="2"/>
            <a:r>
              <a:rPr lang="en-US">
                <a:sym typeface="Symbol" pitchFamily="18" charset="2"/>
              </a:rPr>
              <a:t>Test resolution </a:t>
            </a:r>
            <a:r>
              <a:rPr lang="en-US"/>
              <a:t> = </a:t>
            </a:r>
            <a:br>
              <a:rPr lang="en-US"/>
            </a:br>
            <a:r>
              <a:rPr lang="en-US"/>
              <a:t>Minimum detectable difference </a:t>
            </a:r>
            <a:br>
              <a:rPr lang="en-US"/>
            </a:br>
            <a:r>
              <a:rPr lang="en-US"/>
              <a:t>for correctly rejecting the null hypothesis at the given Power </a:t>
            </a:r>
            <a:r>
              <a:rPr lang="en-US">
                <a:sym typeface="Symbol" pitchFamily="18" charset="2"/>
              </a:rPr>
              <a:t></a:t>
            </a:r>
          </a:p>
          <a:p>
            <a:pPr lvl="3"/>
            <a:r>
              <a:rPr lang="en-US">
                <a:sym typeface="Symbol" pitchFamily="18" charset="2"/>
              </a:rPr>
              <a:t>Example:  You want to be 90% sure that you will identify a COPC, if its site mean concentration is more than 15% greater than its background mean concentration</a:t>
            </a:r>
          </a:p>
        </p:txBody>
      </p:sp>
    </p:spTree>
  </p:cSld>
  <p:clrMapOvr>
    <a:masterClrMapping/>
  </p:clrMapOvr>
  <p:transition>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68802" name="Line 2"/>
          <p:cNvSpPr>
            <a:spLocks noChangeShapeType="1"/>
          </p:cNvSpPr>
          <p:nvPr/>
        </p:nvSpPr>
        <p:spPr bwMode="auto">
          <a:xfrm>
            <a:off x="2057400" y="6172200"/>
            <a:ext cx="4953000" cy="0"/>
          </a:xfrm>
          <a:prstGeom prst="line">
            <a:avLst/>
          </a:prstGeom>
          <a:noFill/>
          <a:ln w="9525">
            <a:solidFill>
              <a:schemeClr val="tx1"/>
            </a:solidFill>
            <a:round/>
            <a:headEnd/>
            <a:tailEnd/>
          </a:ln>
          <a:effectLst/>
        </p:spPr>
        <p:txBody>
          <a:bodyPr/>
          <a:lstStyle/>
          <a:p>
            <a:endParaRPr lang="en-US"/>
          </a:p>
        </p:txBody>
      </p:sp>
      <p:sp>
        <p:nvSpPr>
          <p:cNvPr id="1868803" name="Text Box 3"/>
          <p:cNvSpPr txBox="1">
            <a:spLocks noChangeArrowheads="1"/>
          </p:cNvSpPr>
          <p:nvPr/>
        </p:nvSpPr>
        <p:spPr bwMode="auto">
          <a:xfrm>
            <a:off x="5811838" y="485775"/>
            <a:ext cx="2386012" cy="641350"/>
          </a:xfrm>
          <a:prstGeom prst="rect">
            <a:avLst/>
          </a:prstGeom>
          <a:noFill/>
          <a:ln w="9525">
            <a:noFill/>
            <a:miter lim="800000"/>
            <a:headEnd/>
            <a:tailEnd/>
          </a:ln>
          <a:effectLst/>
        </p:spPr>
        <p:txBody>
          <a:bodyPr wrap="none">
            <a:spAutoFit/>
          </a:bodyPr>
          <a:lstStyle/>
          <a:p>
            <a:pPr algn="l" eaLnBrk="1" hangingPunct="1"/>
            <a:r>
              <a:rPr kumimoji="0" lang="en-US" sz="1800" b="1">
                <a:solidFill>
                  <a:srgbClr val="FF3300"/>
                </a:solidFill>
              </a:rPr>
              <a:t>Null Hypothesis (H</a:t>
            </a:r>
            <a:r>
              <a:rPr kumimoji="0" lang="en-US" sz="1800" b="1" baseline="-25000">
                <a:solidFill>
                  <a:srgbClr val="FF3300"/>
                </a:solidFill>
              </a:rPr>
              <a:t>o</a:t>
            </a:r>
            <a:r>
              <a:rPr kumimoji="0" lang="en-US" sz="1800" b="1">
                <a:solidFill>
                  <a:srgbClr val="FF3300"/>
                </a:solidFill>
              </a:rPr>
              <a:t>)</a:t>
            </a:r>
          </a:p>
          <a:p>
            <a:pPr algn="l" eaLnBrk="1" hangingPunct="1"/>
            <a:r>
              <a:rPr kumimoji="0" lang="en-US" sz="1800" b="1">
                <a:solidFill>
                  <a:srgbClr val="FF3300"/>
                </a:solidFill>
                <a:sym typeface="Symbol" pitchFamily="18" charset="2"/>
              </a:rPr>
              <a:t> &gt; </a:t>
            </a:r>
            <a:r>
              <a:rPr kumimoji="0" lang="en-US" sz="1800" b="1">
                <a:solidFill>
                  <a:srgbClr val="FF3300"/>
                </a:solidFill>
              </a:rPr>
              <a:t>C</a:t>
            </a:r>
            <a:r>
              <a:rPr kumimoji="0" lang="en-US" sz="1800" b="1" baseline="-25000">
                <a:solidFill>
                  <a:srgbClr val="FF3300"/>
                </a:solidFill>
              </a:rPr>
              <a:t>s</a:t>
            </a:r>
          </a:p>
        </p:txBody>
      </p:sp>
      <p:sp>
        <p:nvSpPr>
          <p:cNvPr id="1868804" name="Line 4"/>
          <p:cNvSpPr>
            <a:spLocks noChangeShapeType="1"/>
          </p:cNvSpPr>
          <p:nvPr/>
        </p:nvSpPr>
        <p:spPr bwMode="auto">
          <a:xfrm>
            <a:off x="3200400" y="6172200"/>
            <a:ext cx="4953000" cy="0"/>
          </a:xfrm>
          <a:prstGeom prst="line">
            <a:avLst/>
          </a:prstGeom>
          <a:noFill/>
          <a:ln w="9525">
            <a:solidFill>
              <a:schemeClr val="tx1"/>
            </a:solidFill>
            <a:round/>
            <a:headEnd/>
            <a:tailEnd/>
          </a:ln>
          <a:effectLst/>
        </p:spPr>
        <p:txBody>
          <a:bodyPr/>
          <a:lstStyle/>
          <a:p>
            <a:endParaRPr lang="en-US"/>
          </a:p>
        </p:txBody>
      </p:sp>
      <p:sp>
        <p:nvSpPr>
          <p:cNvPr id="1868805" name="Text Box 5"/>
          <p:cNvSpPr txBox="1">
            <a:spLocks noChangeArrowheads="1"/>
          </p:cNvSpPr>
          <p:nvPr/>
        </p:nvSpPr>
        <p:spPr bwMode="auto">
          <a:xfrm>
            <a:off x="6934200" y="6183313"/>
            <a:ext cx="1287463" cy="517525"/>
          </a:xfrm>
          <a:prstGeom prst="rect">
            <a:avLst/>
          </a:prstGeom>
          <a:noFill/>
          <a:ln w="9525">
            <a:noFill/>
            <a:miter lim="800000"/>
            <a:headEnd/>
            <a:tailEnd/>
          </a:ln>
          <a:effectLst/>
        </p:spPr>
        <p:txBody>
          <a:bodyPr wrap="none">
            <a:spAutoFit/>
          </a:bodyPr>
          <a:lstStyle/>
          <a:p>
            <a:pPr algn="r" eaLnBrk="1" hangingPunct="1"/>
            <a:r>
              <a:rPr kumimoji="0" lang="en-US" sz="1400" i="1"/>
              <a:t>Mean </a:t>
            </a:r>
          </a:p>
          <a:p>
            <a:pPr algn="r" eaLnBrk="1" hangingPunct="1"/>
            <a:r>
              <a:rPr kumimoji="0" lang="en-US" sz="1400" i="1"/>
              <a:t>Concentration</a:t>
            </a:r>
          </a:p>
        </p:txBody>
      </p:sp>
      <p:grpSp>
        <p:nvGrpSpPr>
          <p:cNvPr id="1868806" name="Group 6"/>
          <p:cNvGrpSpPr>
            <a:grpSpLocks/>
          </p:cNvGrpSpPr>
          <p:nvPr/>
        </p:nvGrpSpPr>
        <p:grpSpPr bwMode="auto">
          <a:xfrm>
            <a:off x="1295400" y="3262313"/>
            <a:ext cx="3140075" cy="2909887"/>
            <a:chOff x="816" y="2055"/>
            <a:chExt cx="1978" cy="1833"/>
          </a:xfrm>
        </p:grpSpPr>
        <p:sp>
          <p:nvSpPr>
            <p:cNvPr id="1868807" name="Freeform 7" descr="Wide downward diagonal"/>
            <p:cNvSpPr>
              <a:spLocks/>
            </p:cNvSpPr>
            <p:nvPr/>
          </p:nvSpPr>
          <p:spPr bwMode="auto">
            <a:xfrm>
              <a:off x="2208" y="3552"/>
              <a:ext cx="482" cy="336"/>
            </a:xfrm>
            <a:custGeom>
              <a:avLst/>
              <a:gdLst/>
              <a:ahLst/>
              <a:cxnLst>
                <a:cxn ang="0">
                  <a:pos x="0" y="336"/>
                </a:cxn>
                <a:cxn ang="0">
                  <a:pos x="288" y="240"/>
                </a:cxn>
                <a:cxn ang="0">
                  <a:pos x="480" y="0"/>
                </a:cxn>
                <a:cxn ang="0">
                  <a:pos x="482" y="336"/>
                </a:cxn>
                <a:cxn ang="0">
                  <a:pos x="48" y="336"/>
                </a:cxn>
                <a:cxn ang="0">
                  <a:pos x="0" y="336"/>
                </a:cxn>
              </a:cxnLst>
              <a:rect l="0" t="0" r="r" b="b"/>
              <a:pathLst>
                <a:path w="482" h="336">
                  <a:moveTo>
                    <a:pt x="0" y="336"/>
                  </a:moveTo>
                  <a:lnTo>
                    <a:pt x="288" y="240"/>
                  </a:lnTo>
                  <a:lnTo>
                    <a:pt x="480" y="0"/>
                  </a:lnTo>
                  <a:lnTo>
                    <a:pt x="482" y="336"/>
                  </a:lnTo>
                  <a:lnTo>
                    <a:pt x="48" y="336"/>
                  </a:lnTo>
                  <a:lnTo>
                    <a:pt x="0" y="336"/>
                  </a:lnTo>
                  <a:close/>
                </a:path>
              </a:pathLst>
            </a:custGeom>
            <a:pattFill prst="wdDnDiag">
              <a:fgClr>
                <a:srgbClr val="FF3300"/>
              </a:fgClr>
              <a:bgClr>
                <a:schemeClr val="bg1"/>
              </a:bgClr>
            </a:pattFill>
            <a:ln w="9525">
              <a:noFill/>
              <a:round/>
              <a:headEnd/>
              <a:tailEnd/>
            </a:ln>
            <a:effectLst/>
          </p:spPr>
          <p:txBody>
            <a:bodyPr/>
            <a:lstStyle/>
            <a:p>
              <a:endParaRPr lang="en-US"/>
            </a:p>
          </p:txBody>
        </p:sp>
        <p:sp>
          <p:nvSpPr>
            <p:cNvPr id="1868808" name="Line 8"/>
            <p:cNvSpPr>
              <a:spLocks noChangeShapeType="1"/>
            </p:cNvSpPr>
            <p:nvPr/>
          </p:nvSpPr>
          <p:spPr bwMode="auto">
            <a:xfrm>
              <a:off x="2682" y="2391"/>
              <a:ext cx="7" cy="1497"/>
            </a:xfrm>
            <a:prstGeom prst="line">
              <a:avLst/>
            </a:prstGeom>
            <a:noFill/>
            <a:ln w="38100">
              <a:solidFill>
                <a:srgbClr val="00FF00"/>
              </a:solidFill>
              <a:round/>
              <a:headEnd/>
              <a:tailEnd type="triangle" w="med" len="med"/>
            </a:ln>
            <a:effectLst/>
          </p:spPr>
          <p:txBody>
            <a:bodyPr/>
            <a:lstStyle/>
            <a:p>
              <a:endParaRPr lang="en-US"/>
            </a:p>
          </p:txBody>
        </p:sp>
        <p:sp>
          <p:nvSpPr>
            <p:cNvPr id="1868809" name="AutoShape 9"/>
            <p:cNvSpPr>
              <a:spLocks noChangeArrowheads="1"/>
            </p:cNvSpPr>
            <p:nvPr/>
          </p:nvSpPr>
          <p:spPr bwMode="auto">
            <a:xfrm>
              <a:off x="816" y="2112"/>
              <a:ext cx="1296" cy="1632"/>
            </a:xfrm>
            <a:prstGeom prst="wedgeRectCallout">
              <a:avLst>
                <a:gd name="adj1" fmla="val 86032"/>
                <a:gd name="adj2" fmla="val 51532"/>
              </a:avLst>
            </a:prstGeom>
            <a:solidFill>
              <a:schemeClr val="accent1"/>
            </a:solidFill>
            <a:ln w="9525">
              <a:solidFill>
                <a:schemeClr val="tx1"/>
              </a:solidFill>
              <a:miter lim="800000"/>
              <a:headEnd/>
              <a:tailEnd/>
            </a:ln>
            <a:effectLst/>
          </p:spPr>
          <p:txBody>
            <a:bodyPr anchor="ctr" anchorCtr="1"/>
            <a:lstStyle/>
            <a:p>
              <a:pPr eaLnBrk="1" hangingPunct="1"/>
              <a:r>
                <a:rPr kumimoji="0" lang="en-US" sz="1800">
                  <a:latin typeface="Tahoma" pitchFamily="34" charset="0"/>
                  <a:sym typeface="Symbol" pitchFamily="18" charset="2"/>
                </a:rPr>
                <a:t>False Positive</a:t>
              </a:r>
            </a:p>
            <a:p>
              <a:pPr eaLnBrk="1" hangingPunct="1"/>
              <a:r>
                <a:rPr kumimoji="0" lang="en-US" sz="1800">
                  <a:latin typeface="Tahoma" pitchFamily="34" charset="0"/>
                  <a:sym typeface="Symbol" pitchFamily="18" charset="2"/>
                </a:rPr>
                <a:t>“”</a:t>
              </a:r>
            </a:p>
            <a:p>
              <a:pPr eaLnBrk="1" hangingPunct="1"/>
              <a:r>
                <a:rPr kumimoji="0" lang="en-US" sz="1800">
                  <a:latin typeface="Tahoma" pitchFamily="34" charset="0"/>
                  <a:sym typeface="Symbol" pitchFamily="18" charset="2"/>
                </a:rPr>
                <a:t>Type I Error</a:t>
              </a:r>
            </a:p>
            <a:p>
              <a:pPr eaLnBrk="1" hangingPunct="1"/>
              <a:endParaRPr kumimoji="0" lang="en-US" sz="1400">
                <a:latin typeface="Tahoma" pitchFamily="34" charset="0"/>
                <a:sym typeface="Symbol" pitchFamily="18" charset="2"/>
              </a:endParaRPr>
            </a:p>
            <a:p>
              <a:pPr eaLnBrk="1" hangingPunct="1"/>
              <a:r>
                <a:rPr kumimoji="0" lang="en-US" sz="1400">
                  <a:latin typeface="Tahoma" pitchFamily="34" charset="0"/>
                  <a:sym typeface="Symbol" pitchFamily="18" charset="2"/>
                </a:rPr>
                <a:t>Incorrectly rejecting the null hypothesis</a:t>
              </a:r>
            </a:p>
            <a:p>
              <a:pPr eaLnBrk="1" hangingPunct="1"/>
              <a:endParaRPr kumimoji="0" lang="en-US" sz="1400">
                <a:latin typeface="Tahoma" pitchFamily="34" charset="0"/>
                <a:sym typeface="Symbol" pitchFamily="18" charset="2"/>
              </a:endParaRPr>
            </a:p>
            <a:p>
              <a:pPr eaLnBrk="1" hangingPunct="1"/>
              <a:r>
                <a:rPr kumimoji="0" lang="en-US" sz="1400">
                  <a:latin typeface="Tahoma" pitchFamily="34" charset="0"/>
                  <a:sym typeface="Symbol" pitchFamily="18" charset="2"/>
                </a:rPr>
                <a:t>Site is declared clean, when it is contaminated</a:t>
              </a:r>
            </a:p>
          </p:txBody>
        </p:sp>
        <p:grpSp>
          <p:nvGrpSpPr>
            <p:cNvPr id="1868810" name="Group 10"/>
            <p:cNvGrpSpPr>
              <a:grpSpLocks/>
            </p:cNvGrpSpPr>
            <p:nvPr/>
          </p:nvGrpSpPr>
          <p:grpSpPr bwMode="auto">
            <a:xfrm>
              <a:off x="2550" y="2055"/>
              <a:ext cx="244" cy="288"/>
              <a:chOff x="2556" y="600"/>
              <a:chExt cx="244" cy="288"/>
            </a:xfrm>
          </p:grpSpPr>
          <p:sp>
            <p:nvSpPr>
              <p:cNvPr id="1868811" name="Text Box 11"/>
              <p:cNvSpPr txBox="1">
                <a:spLocks noChangeArrowheads="1"/>
              </p:cNvSpPr>
              <p:nvPr/>
            </p:nvSpPr>
            <p:spPr bwMode="auto">
              <a:xfrm>
                <a:off x="2556" y="600"/>
                <a:ext cx="244" cy="288"/>
              </a:xfrm>
              <a:prstGeom prst="rect">
                <a:avLst/>
              </a:prstGeom>
              <a:noFill/>
              <a:ln w="9525">
                <a:noFill/>
                <a:miter lim="800000"/>
                <a:headEnd/>
                <a:tailEnd/>
              </a:ln>
              <a:effectLst/>
            </p:spPr>
            <p:txBody>
              <a:bodyPr wrap="none">
                <a:spAutoFit/>
              </a:bodyPr>
              <a:lstStyle/>
              <a:p>
                <a:pPr algn="l" eaLnBrk="1" hangingPunct="1"/>
                <a:r>
                  <a:rPr kumimoji="0" lang="en-US" sz="2400" b="1">
                    <a:solidFill>
                      <a:srgbClr val="66FF33"/>
                    </a:solidFill>
                  </a:rPr>
                  <a:t>X</a:t>
                </a:r>
              </a:p>
            </p:txBody>
          </p:sp>
          <p:sp>
            <p:nvSpPr>
              <p:cNvPr id="1868812" name="Line 12"/>
              <p:cNvSpPr>
                <a:spLocks noChangeShapeType="1"/>
              </p:cNvSpPr>
              <p:nvPr/>
            </p:nvSpPr>
            <p:spPr bwMode="auto">
              <a:xfrm>
                <a:off x="2600" y="626"/>
                <a:ext cx="157" cy="0"/>
              </a:xfrm>
              <a:prstGeom prst="line">
                <a:avLst/>
              </a:prstGeom>
              <a:noFill/>
              <a:ln w="38100">
                <a:solidFill>
                  <a:srgbClr val="00FF00"/>
                </a:solidFill>
                <a:round/>
                <a:headEnd/>
                <a:tailEnd/>
              </a:ln>
              <a:effectLst/>
            </p:spPr>
            <p:txBody>
              <a:bodyPr/>
              <a:lstStyle/>
              <a:p>
                <a:endParaRPr lang="en-US"/>
              </a:p>
            </p:txBody>
          </p:sp>
        </p:grpSp>
      </p:grpSp>
      <p:pic>
        <p:nvPicPr>
          <p:cNvPr id="1868813" name="Picture 13"/>
          <p:cNvPicPr>
            <a:picLocks noChangeAspect="1" noChangeArrowheads="1"/>
          </p:cNvPicPr>
          <p:nvPr/>
        </p:nvPicPr>
        <p:blipFill>
          <a:blip r:embed="rId3" cstate="print"/>
          <a:srcRect l="5865" t="7535" r="22874" b="1073"/>
          <a:stretch>
            <a:fillRect/>
          </a:stretch>
        </p:blipFill>
        <p:spPr bwMode="auto">
          <a:xfrm>
            <a:off x="1981200" y="914400"/>
            <a:ext cx="6172200" cy="5410200"/>
          </a:xfrm>
          <a:prstGeom prst="rect">
            <a:avLst/>
          </a:prstGeom>
          <a:noFill/>
          <a:ln w="9525">
            <a:noFill/>
            <a:miter lim="800000"/>
            <a:headEnd/>
            <a:tailEnd/>
          </a:ln>
          <a:effectLst/>
        </p:spPr>
      </p:pic>
      <p:grpSp>
        <p:nvGrpSpPr>
          <p:cNvPr id="1868814" name="Group 14"/>
          <p:cNvGrpSpPr>
            <a:grpSpLocks/>
          </p:cNvGrpSpPr>
          <p:nvPr/>
        </p:nvGrpSpPr>
        <p:grpSpPr bwMode="auto">
          <a:xfrm>
            <a:off x="647700" y="1558925"/>
            <a:ext cx="2719388" cy="982663"/>
            <a:chOff x="323" y="413"/>
            <a:chExt cx="1713" cy="619"/>
          </a:xfrm>
        </p:grpSpPr>
        <p:sp>
          <p:nvSpPr>
            <p:cNvPr id="1868815" name="Text Box 15"/>
            <p:cNvSpPr txBox="1">
              <a:spLocks noChangeArrowheads="1"/>
            </p:cNvSpPr>
            <p:nvPr/>
          </p:nvSpPr>
          <p:spPr bwMode="auto">
            <a:xfrm>
              <a:off x="342" y="413"/>
              <a:ext cx="873" cy="404"/>
            </a:xfrm>
            <a:prstGeom prst="rect">
              <a:avLst/>
            </a:prstGeom>
            <a:noFill/>
            <a:ln w="9525">
              <a:noFill/>
              <a:miter lim="800000"/>
              <a:headEnd/>
              <a:tailEnd/>
            </a:ln>
            <a:effectLst/>
          </p:spPr>
          <p:txBody>
            <a:bodyPr wrap="none">
              <a:spAutoFit/>
            </a:bodyPr>
            <a:lstStyle/>
            <a:p>
              <a:pPr algn="l" eaLnBrk="1" hangingPunct="1"/>
              <a:r>
                <a:rPr kumimoji="0" lang="en-US" sz="1800"/>
                <a:t>Reject H</a:t>
              </a:r>
              <a:r>
                <a:rPr kumimoji="0" lang="en-US" sz="1800" baseline="-25000"/>
                <a:t>o</a:t>
              </a:r>
              <a:r>
                <a:rPr kumimoji="0" lang="en-US" sz="1800"/>
                <a:t>, if</a:t>
              </a:r>
            </a:p>
            <a:p>
              <a:pPr algn="l" eaLnBrk="1" hangingPunct="1"/>
              <a:endParaRPr kumimoji="0" lang="en-US" sz="1800"/>
            </a:p>
          </p:txBody>
        </p:sp>
        <p:graphicFrame>
          <p:nvGraphicFramePr>
            <p:cNvPr id="1868816" name="Object 16"/>
            <p:cNvGraphicFramePr>
              <a:graphicFrameLocks noChangeAspect="1"/>
            </p:cNvGraphicFramePr>
            <p:nvPr/>
          </p:nvGraphicFramePr>
          <p:xfrm>
            <a:off x="323" y="634"/>
            <a:ext cx="1713" cy="398"/>
          </p:xfrm>
          <a:graphic>
            <a:graphicData uri="http://schemas.openxmlformats.org/presentationml/2006/ole">
              <mc:AlternateContent xmlns:mc="http://schemas.openxmlformats.org/markup-compatibility/2006">
                <mc:Choice xmlns:v="urn:schemas-microsoft-com:vml" Requires="v">
                  <p:oleObj spid="_x0000_s1868822" name="Equation" r:id="rId4" imgW="1803240" imgH="419040" progId="Equation.3">
                    <p:embed/>
                  </p:oleObj>
                </mc:Choice>
                <mc:Fallback>
                  <p:oleObj name="Equation" r:id="rId4" imgW="1803240" imgH="419040" progId="Equation.3">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 y="634"/>
                          <a:ext cx="1713" cy="3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868817" name="Group 17"/>
          <p:cNvGrpSpPr>
            <a:grpSpLocks/>
          </p:cNvGrpSpPr>
          <p:nvPr/>
        </p:nvGrpSpPr>
        <p:grpSpPr bwMode="auto">
          <a:xfrm>
            <a:off x="4292600" y="5008563"/>
            <a:ext cx="1425575" cy="631825"/>
            <a:chOff x="2704" y="3155"/>
            <a:chExt cx="898" cy="398"/>
          </a:xfrm>
        </p:grpSpPr>
        <p:sp>
          <p:nvSpPr>
            <p:cNvPr id="1868818" name="Line 18"/>
            <p:cNvSpPr>
              <a:spLocks noChangeShapeType="1"/>
            </p:cNvSpPr>
            <p:nvPr/>
          </p:nvSpPr>
          <p:spPr bwMode="auto">
            <a:xfrm>
              <a:off x="2704" y="3356"/>
              <a:ext cx="898" cy="0"/>
            </a:xfrm>
            <a:prstGeom prst="line">
              <a:avLst/>
            </a:prstGeom>
            <a:noFill/>
            <a:ln w="38100">
              <a:solidFill>
                <a:schemeClr val="tx1"/>
              </a:solidFill>
              <a:round/>
              <a:headEnd type="triangle" w="med" len="med"/>
              <a:tailEnd type="triangle" w="med" len="med"/>
            </a:ln>
            <a:effectLst/>
          </p:spPr>
          <p:txBody>
            <a:bodyPr/>
            <a:lstStyle/>
            <a:p>
              <a:endParaRPr lang="en-US"/>
            </a:p>
          </p:txBody>
        </p:sp>
        <p:graphicFrame>
          <p:nvGraphicFramePr>
            <p:cNvPr id="1868819" name="Object 19"/>
            <p:cNvGraphicFramePr>
              <a:graphicFrameLocks noChangeAspect="1"/>
            </p:cNvGraphicFramePr>
            <p:nvPr/>
          </p:nvGraphicFramePr>
          <p:xfrm>
            <a:off x="2902" y="3155"/>
            <a:ext cx="495" cy="398"/>
          </p:xfrm>
          <a:graphic>
            <a:graphicData uri="http://schemas.openxmlformats.org/presentationml/2006/ole">
              <mc:AlternateContent xmlns:mc="http://schemas.openxmlformats.org/markup-compatibility/2006">
                <mc:Choice xmlns:v="urn:schemas-microsoft-com:vml" Requires="v">
                  <p:oleObj spid="_x0000_s1868823" name="Equation" r:id="rId6" imgW="520560" imgH="419040" progId="Equation.3">
                    <p:embed/>
                  </p:oleObj>
                </mc:Choice>
                <mc:Fallback>
                  <p:oleObj name="Equation" r:id="rId6" imgW="520560" imgH="419040" progId="Equation.3">
                    <p:embed/>
                    <p:pic>
                      <p:nvPicPr>
                        <p:cNvPr id="0"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2" y="3155"/>
                          <a:ext cx="495" cy="398"/>
                        </a:xfrm>
                        <a:prstGeom prst="rect">
                          <a:avLst/>
                        </a:prstGeom>
                        <a:solidFill>
                          <a:schemeClr val="bg1"/>
                        </a:solidFill>
                      </p:spPr>
                    </p:pic>
                  </p:oleObj>
                </mc:Fallback>
              </mc:AlternateContent>
            </a:graphicData>
          </a:graphic>
        </p:graphicFrame>
      </p:grpSp>
      <p:sp>
        <p:nvSpPr>
          <p:cNvPr id="1868820" name="Rectangle 20"/>
          <p:cNvSpPr>
            <a:spLocks noGrp="1" noChangeArrowheads="1"/>
          </p:cNvSpPr>
          <p:nvPr>
            <p:ph type="title"/>
          </p:nvPr>
        </p:nvSpPr>
        <p:spPr/>
        <p:txBody>
          <a:bodyPr/>
          <a:lstStyle/>
          <a:p>
            <a:r>
              <a:rPr lang="en-US"/>
              <a:t>Null Hypothesis</a:t>
            </a:r>
          </a:p>
        </p:txBody>
      </p:sp>
      <p:sp>
        <p:nvSpPr>
          <p:cNvPr id="21" name="Slide Number Placeholder 20"/>
          <p:cNvSpPr>
            <a:spLocks noGrp="1"/>
          </p:cNvSpPr>
          <p:nvPr>
            <p:ph type="sldNum" sz="quarter" idx="10"/>
          </p:nvPr>
        </p:nvSpPr>
        <p:spPr/>
        <p:txBody>
          <a:bodyPr/>
          <a:lstStyle/>
          <a:p>
            <a:fld id="{5593EF2B-08E7-4C15-ABD2-8874DDE9FB4F}" type="slidenum">
              <a:rPr lang="en-US" smtClean="0"/>
              <a:pPr/>
              <a:t>66</a:t>
            </a:fld>
            <a:endParaRPr 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68814"/>
                                        </p:tgtEl>
                                        <p:attrNameLst>
                                          <p:attrName>style.visibility</p:attrName>
                                        </p:attrNameLst>
                                      </p:cBhvr>
                                      <p:to>
                                        <p:strVal val="visible"/>
                                      </p:to>
                                    </p:set>
                                    <p:animEffect transition="in" filter="blinds(horizontal)">
                                      <p:cBhvr>
                                        <p:cTn id="7" dur="500"/>
                                        <p:tgtEl>
                                          <p:spTgt spid="18688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68817"/>
                                        </p:tgtEl>
                                        <p:attrNameLst>
                                          <p:attrName>style.visibility</p:attrName>
                                        </p:attrNameLst>
                                      </p:cBhvr>
                                      <p:to>
                                        <p:strVal val="visible"/>
                                      </p:to>
                                    </p:set>
                                    <p:animEffect transition="in" filter="blinds(horizontal)">
                                      <p:cBhvr>
                                        <p:cTn id="12" dur="500"/>
                                        <p:tgtEl>
                                          <p:spTgt spid="18688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68806"/>
                                        </p:tgtEl>
                                        <p:attrNameLst>
                                          <p:attrName>style.visibility</p:attrName>
                                        </p:attrNameLst>
                                      </p:cBhvr>
                                      <p:to>
                                        <p:strVal val="visible"/>
                                      </p:to>
                                    </p:set>
                                    <p:animEffect transition="in" filter="blinds(horizontal)">
                                      <p:cBhvr>
                                        <p:cTn id="17" dur="500"/>
                                        <p:tgtEl>
                                          <p:spTgt spid="1868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9841" name="Group 17"/>
          <p:cNvGrpSpPr>
            <a:grpSpLocks/>
          </p:cNvGrpSpPr>
          <p:nvPr/>
        </p:nvGrpSpPr>
        <p:grpSpPr bwMode="auto">
          <a:xfrm>
            <a:off x="4048125" y="2774950"/>
            <a:ext cx="3468688" cy="3397250"/>
            <a:chOff x="2550" y="1748"/>
            <a:chExt cx="2185" cy="2140"/>
          </a:xfrm>
        </p:grpSpPr>
        <p:sp>
          <p:nvSpPr>
            <p:cNvPr id="1869827" name="Freeform 3" descr="Wide upward diagonal"/>
            <p:cNvSpPr>
              <a:spLocks/>
            </p:cNvSpPr>
            <p:nvPr/>
          </p:nvSpPr>
          <p:spPr bwMode="auto">
            <a:xfrm>
              <a:off x="2679" y="2969"/>
              <a:ext cx="755" cy="912"/>
            </a:xfrm>
            <a:custGeom>
              <a:avLst/>
              <a:gdLst/>
              <a:ahLst/>
              <a:cxnLst>
                <a:cxn ang="0">
                  <a:pos x="5" y="0"/>
                </a:cxn>
                <a:cxn ang="0">
                  <a:pos x="145" y="420"/>
                </a:cxn>
                <a:cxn ang="0">
                  <a:pos x="279" y="644"/>
                </a:cxn>
                <a:cxn ang="0">
                  <a:pos x="475" y="834"/>
                </a:cxn>
                <a:cxn ang="0">
                  <a:pos x="755" y="912"/>
                </a:cxn>
                <a:cxn ang="0">
                  <a:pos x="0" y="912"/>
                </a:cxn>
                <a:cxn ang="0">
                  <a:pos x="5" y="0"/>
                </a:cxn>
              </a:cxnLst>
              <a:rect l="0" t="0" r="r" b="b"/>
              <a:pathLst>
                <a:path w="755" h="912">
                  <a:moveTo>
                    <a:pt x="5" y="0"/>
                  </a:moveTo>
                  <a:lnTo>
                    <a:pt x="145" y="420"/>
                  </a:lnTo>
                  <a:lnTo>
                    <a:pt x="279" y="644"/>
                  </a:lnTo>
                  <a:lnTo>
                    <a:pt x="475" y="834"/>
                  </a:lnTo>
                  <a:lnTo>
                    <a:pt x="755" y="912"/>
                  </a:lnTo>
                  <a:lnTo>
                    <a:pt x="0" y="912"/>
                  </a:lnTo>
                  <a:lnTo>
                    <a:pt x="5" y="0"/>
                  </a:lnTo>
                  <a:close/>
                </a:path>
              </a:pathLst>
            </a:custGeom>
            <a:pattFill prst="wdUpDiag">
              <a:fgClr>
                <a:schemeClr val="tx2"/>
              </a:fgClr>
              <a:bgClr>
                <a:schemeClr val="bg1"/>
              </a:bgClr>
            </a:pattFill>
            <a:ln w="9525">
              <a:noFill/>
              <a:round/>
              <a:headEnd/>
              <a:tailEnd/>
            </a:ln>
            <a:effectLst/>
          </p:spPr>
          <p:txBody>
            <a:bodyPr/>
            <a:lstStyle/>
            <a:p>
              <a:endParaRPr lang="en-US"/>
            </a:p>
          </p:txBody>
        </p:sp>
        <p:sp>
          <p:nvSpPr>
            <p:cNvPr id="1869832" name="AutoShape 8"/>
            <p:cNvSpPr>
              <a:spLocks noChangeArrowheads="1"/>
            </p:cNvSpPr>
            <p:nvPr/>
          </p:nvSpPr>
          <p:spPr bwMode="auto">
            <a:xfrm>
              <a:off x="3439" y="1748"/>
              <a:ext cx="1296" cy="1632"/>
            </a:xfrm>
            <a:prstGeom prst="wedgeRectCallout">
              <a:avLst>
                <a:gd name="adj1" fmla="val -93519"/>
                <a:gd name="adj2" fmla="val 74880"/>
              </a:avLst>
            </a:prstGeom>
            <a:solidFill>
              <a:schemeClr val="accent1"/>
            </a:solidFill>
            <a:ln w="9525">
              <a:solidFill>
                <a:schemeClr val="tx1"/>
              </a:solidFill>
              <a:miter lim="800000"/>
              <a:headEnd/>
              <a:tailEnd/>
            </a:ln>
            <a:effectLst/>
          </p:spPr>
          <p:txBody>
            <a:bodyPr anchor="ctr" anchorCtr="1"/>
            <a:lstStyle/>
            <a:p>
              <a:pPr eaLnBrk="1" hangingPunct="1"/>
              <a:r>
                <a:rPr kumimoji="0" lang="en-US" sz="1800">
                  <a:latin typeface="Tahoma" pitchFamily="34" charset="0"/>
                  <a:sym typeface="Symbol" pitchFamily="18" charset="2"/>
                </a:rPr>
                <a:t>False Negative</a:t>
              </a:r>
            </a:p>
            <a:p>
              <a:pPr eaLnBrk="1" hangingPunct="1"/>
              <a:r>
                <a:rPr kumimoji="0" lang="en-US" sz="1800">
                  <a:latin typeface="Tahoma" pitchFamily="34" charset="0"/>
                  <a:sym typeface="Symbol" pitchFamily="18" charset="2"/>
                </a:rPr>
                <a:t>“</a:t>
              </a:r>
              <a:r>
                <a:rPr kumimoji="0" lang="el-GR" sz="1800">
                  <a:latin typeface="Tahoma" pitchFamily="34" charset="0"/>
                  <a:sym typeface="Symbol" pitchFamily="18" charset="2"/>
                </a:rPr>
                <a:t>β</a:t>
              </a:r>
              <a:r>
                <a:rPr kumimoji="0" lang="en-US" sz="1800">
                  <a:latin typeface="Tahoma" pitchFamily="34" charset="0"/>
                  <a:sym typeface="Symbol" pitchFamily="18" charset="2"/>
                </a:rPr>
                <a:t>”</a:t>
              </a:r>
              <a:endParaRPr kumimoji="0" lang="el-GR" sz="1800">
                <a:latin typeface="Tahoma" pitchFamily="34" charset="0"/>
                <a:sym typeface="Symbol" pitchFamily="18" charset="2"/>
              </a:endParaRPr>
            </a:p>
            <a:p>
              <a:pPr eaLnBrk="1" hangingPunct="1"/>
              <a:r>
                <a:rPr kumimoji="0" lang="en-US" sz="1800">
                  <a:latin typeface="Tahoma" pitchFamily="34" charset="0"/>
                  <a:sym typeface="Symbol" pitchFamily="18" charset="2"/>
                </a:rPr>
                <a:t>Type II Error</a:t>
              </a:r>
            </a:p>
            <a:p>
              <a:pPr eaLnBrk="1" hangingPunct="1"/>
              <a:endParaRPr kumimoji="0" lang="en-US" sz="1800">
                <a:latin typeface="Tahoma" pitchFamily="34" charset="0"/>
                <a:sym typeface="Symbol" pitchFamily="18" charset="2"/>
              </a:endParaRPr>
            </a:p>
            <a:p>
              <a:pPr eaLnBrk="1" hangingPunct="1"/>
              <a:r>
                <a:rPr kumimoji="0" lang="en-US" sz="1400">
                  <a:latin typeface="Tahoma" pitchFamily="34" charset="0"/>
                  <a:sym typeface="Symbol" pitchFamily="18" charset="2"/>
                </a:rPr>
                <a:t>Incorrectly accepting the null hypothesis</a:t>
              </a:r>
            </a:p>
            <a:p>
              <a:pPr eaLnBrk="1" hangingPunct="1"/>
              <a:endParaRPr kumimoji="0" lang="en-US" sz="1400">
                <a:latin typeface="Tahoma" pitchFamily="34" charset="0"/>
                <a:sym typeface="Symbol" pitchFamily="18" charset="2"/>
              </a:endParaRPr>
            </a:p>
            <a:p>
              <a:pPr eaLnBrk="1" hangingPunct="1"/>
              <a:r>
                <a:rPr kumimoji="0" lang="en-US" sz="1400">
                  <a:latin typeface="Tahoma" pitchFamily="34" charset="0"/>
                  <a:sym typeface="Symbol" pitchFamily="18" charset="2"/>
                </a:rPr>
                <a:t>The Site is declared contaminated, when it is clean</a:t>
              </a:r>
              <a:r>
                <a:rPr kumimoji="0" lang="en-US" sz="1800">
                  <a:latin typeface="Tahoma" pitchFamily="34" charset="0"/>
                  <a:sym typeface="Symbol" pitchFamily="18" charset="2"/>
                </a:rPr>
                <a:t> </a:t>
              </a:r>
            </a:p>
          </p:txBody>
        </p:sp>
        <p:sp>
          <p:nvSpPr>
            <p:cNvPr id="1869834" name="Line 10"/>
            <p:cNvSpPr>
              <a:spLocks noChangeShapeType="1"/>
            </p:cNvSpPr>
            <p:nvPr/>
          </p:nvSpPr>
          <p:spPr bwMode="auto">
            <a:xfrm>
              <a:off x="2682" y="2391"/>
              <a:ext cx="7" cy="1497"/>
            </a:xfrm>
            <a:prstGeom prst="line">
              <a:avLst/>
            </a:prstGeom>
            <a:noFill/>
            <a:ln w="38100">
              <a:solidFill>
                <a:srgbClr val="00FF00"/>
              </a:solidFill>
              <a:round/>
              <a:headEnd/>
              <a:tailEnd type="triangle" w="med" len="med"/>
            </a:ln>
            <a:effectLst/>
          </p:spPr>
          <p:txBody>
            <a:bodyPr/>
            <a:lstStyle/>
            <a:p>
              <a:endParaRPr lang="en-US"/>
            </a:p>
          </p:txBody>
        </p:sp>
        <p:grpSp>
          <p:nvGrpSpPr>
            <p:cNvPr id="1869835" name="Group 11"/>
            <p:cNvGrpSpPr>
              <a:grpSpLocks/>
            </p:cNvGrpSpPr>
            <p:nvPr/>
          </p:nvGrpSpPr>
          <p:grpSpPr bwMode="auto">
            <a:xfrm>
              <a:off x="2550" y="2055"/>
              <a:ext cx="244" cy="288"/>
              <a:chOff x="2556" y="600"/>
              <a:chExt cx="244" cy="288"/>
            </a:xfrm>
          </p:grpSpPr>
          <p:sp>
            <p:nvSpPr>
              <p:cNvPr id="1869836" name="Text Box 12"/>
              <p:cNvSpPr txBox="1">
                <a:spLocks noChangeArrowheads="1"/>
              </p:cNvSpPr>
              <p:nvPr/>
            </p:nvSpPr>
            <p:spPr bwMode="auto">
              <a:xfrm>
                <a:off x="2556" y="600"/>
                <a:ext cx="244" cy="288"/>
              </a:xfrm>
              <a:prstGeom prst="rect">
                <a:avLst/>
              </a:prstGeom>
              <a:noFill/>
              <a:ln w="9525">
                <a:noFill/>
                <a:miter lim="800000"/>
                <a:headEnd/>
                <a:tailEnd/>
              </a:ln>
              <a:effectLst/>
            </p:spPr>
            <p:txBody>
              <a:bodyPr wrap="none">
                <a:spAutoFit/>
              </a:bodyPr>
              <a:lstStyle/>
              <a:p>
                <a:pPr algn="l" eaLnBrk="1" hangingPunct="1"/>
                <a:r>
                  <a:rPr kumimoji="0" lang="en-US" sz="2400" b="1">
                    <a:solidFill>
                      <a:srgbClr val="66FF33"/>
                    </a:solidFill>
                  </a:rPr>
                  <a:t>X</a:t>
                </a:r>
              </a:p>
            </p:txBody>
          </p:sp>
          <p:sp>
            <p:nvSpPr>
              <p:cNvPr id="1869837" name="Line 13"/>
              <p:cNvSpPr>
                <a:spLocks noChangeShapeType="1"/>
              </p:cNvSpPr>
              <p:nvPr/>
            </p:nvSpPr>
            <p:spPr bwMode="auto">
              <a:xfrm>
                <a:off x="2600" y="626"/>
                <a:ext cx="157" cy="0"/>
              </a:xfrm>
              <a:prstGeom prst="line">
                <a:avLst/>
              </a:prstGeom>
              <a:noFill/>
              <a:ln w="38100">
                <a:solidFill>
                  <a:srgbClr val="00FF00"/>
                </a:solidFill>
                <a:round/>
                <a:headEnd/>
                <a:tailEnd/>
              </a:ln>
              <a:effectLst/>
            </p:spPr>
            <p:txBody>
              <a:bodyPr/>
              <a:lstStyle/>
              <a:p>
                <a:endParaRPr lang="en-US"/>
              </a:p>
            </p:txBody>
          </p:sp>
        </p:grpSp>
      </p:grpSp>
      <p:grpSp>
        <p:nvGrpSpPr>
          <p:cNvPr id="1869840" name="Group 16"/>
          <p:cNvGrpSpPr>
            <a:grpSpLocks/>
          </p:cNvGrpSpPr>
          <p:nvPr/>
        </p:nvGrpSpPr>
        <p:grpSpPr bwMode="auto">
          <a:xfrm>
            <a:off x="896938" y="211138"/>
            <a:ext cx="5341937" cy="5959475"/>
            <a:chOff x="565" y="133"/>
            <a:chExt cx="3365" cy="3754"/>
          </a:xfrm>
        </p:grpSpPr>
        <p:sp>
          <p:nvSpPr>
            <p:cNvPr id="1869826" name="Freeform 2" descr="Wide downward diagonal"/>
            <p:cNvSpPr>
              <a:spLocks/>
            </p:cNvSpPr>
            <p:nvPr/>
          </p:nvSpPr>
          <p:spPr bwMode="auto">
            <a:xfrm>
              <a:off x="565" y="733"/>
              <a:ext cx="2108" cy="3154"/>
            </a:xfrm>
            <a:custGeom>
              <a:avLst/>
              <a:gdLst/>
              <a:ahLst/>
              <a:cxnLst>
                <a:cxn ang="0">
                  <a:pos x="235" y="3086"/>
                </a:cxn>
                <a:cxn ang="0">
                  <a:pos x="397" y="2958"/>
                </a:cxn>
                <a:cxn ang="0">
                  <a:pos x="581" y="2689"/>
                </a:cxn>
                <a:cxn ang="0">
                  <a:pos x="783" y="2085"/>
                </a:cxn>
                <a:cxn ang="0">
                  <a:pos x="923" y="1521"/>
                </a:cxn>
                <a:cxn ang="0">
                  <a:pos x="1051" y="989"/>
                </a:cxn>
                <a:cxn ang="0">
                  <a:pos x="1185" y="447"/>
                </a:cxn>
                <a:cxn ang="0">
                  <a:pos x="1286" y="151"/>
                </a:cxn>
                <a:cxn ang="0">
                  <a:pos x="1364" y="22"/>
                </a:cxn>
                <a:cxn ang="0">
                  <a:pos x="1420" y="0"/>
                </a:cxn>
                <a:cxn ang="0">
                  <a:pos x="1543" y="72"/>
                </a:cxn>
                <a:cxn ang="0">
                  <a:pos x="1672" y="447"/>
                </a:cxn>
                <a:cxn ang="0">
                  <a:pos x="1856" y="1202"/>
                </a:cxn>
                <a:cxn ang="0">
                  <a:pos x="2019" y="1912"/>
                </a:cxn>
                <a:cxn ang="0">
                  <a:pos x="2102" y="2197"/>
                </a:cxn>
                <a:cxn ang="0">
                  <a:pos x="2108" y="3154"/>
                </a:cxn>
                <a:cxn ang="0">
                  <a:pos x="0" y="3142"/>
                </a:cxn>
              </a:cxnLst>
              <a:rect l="0" t="0" r="r" b="b"/>
              <a:pathLst>
                <a:path w="2108" h="3154">
                  <a:moveTo>
                    <a:pt x="235" y="3086"/>
                  </a:moveTo>
                  <a:lnTo>
                    <a:pt x="397" y="2958"/>
                  </a:lnTo>
                  <a:lnTo>
                    <a:pt x="581" y="2689"/>
                  </a:lnTo>
                  <a:lnTo>
                    <a:pt x="783" y="2085"/>
                  </a:lnTo>
                  <a:lnTo>
                    <a:pt x="923" y="1521"/>
                  </a:lnTo>
                  <a:lnTo>
                    <a:pt x="1051" y="989"/>
                  </a:lnTo>
                  <a:lnTo>
                    <a:pt x="1185" y="447"/>
                  </a:lnTo>
                  <a:lnTo>
                    <a:pt x="1286" y="151"/>
                  </a:lnTo>
                  <a:lnTo>
                    <a:pt x="1364" y="22"/>
                  </a:lnTo>
                  <a:lnTo>
                    <a:pt x="1420" y="0"/>
                  </a:lnTo>
                  <a:lnTo>
                    <a:pt x="1543" y="72"/>
                  </a:lnTo>
                  <a:lnTo>
                    <a:pt x="1672" y="447"/>
                  </a:lnTo>
                  <a:lnTo>
                    <a:pt x="1856" y="1202"/>
                  </a:lnTo>
                  <a:lnTo>
                    <a:pt x="2019" y="1912"/>
                  </a:lnTo>
                  <a:lnTo>
                    <a:pt x="2102" y="2197"/>
                  </a:lnTo>
                  <a:lnTo>
                    <a:pt x="2108" y="3154"/>
                  </a:lnTo>
                  <a:lnTo>
                    <a:pt x="0" y="3142"/>
                  </a:lnTo>
                </a:path>
              </a:pathLst>
            </a:custGeom>
            <a:pattFill prst="wdDnDiag">
              <a:fgClr>
                <a:schemeClr val="accent1"/>
              </a:fgClr>
              <a:bgClr>
                <a:schemeClr val="bg1"/>
              </a:bgClr>
            </a:pattFill>
            <a:ln w="9525">
              <a:noFill/>
              <a:round/>
              <a:headEnd/>
              <a:tailEnd/>
            </a:ln>
            <a:effectLst/>
          </p:spPr>
          <p:txBody>
            <a:bodyPr/>
            <a:lstStyle/>
            <a:p>
              <a:endParaRPr lang="en-US"/>
            </a:p>
          </p:txBody>
        </p:sp>
        <p:sp>
          <p:nvSpPr>
            <p:cNvPr id="1869838" name="AutoShape 14"/>
            <p:cNvSpPr>
              <a:spLocks noChangeArrowheads="1"/>
            </p:cNvSpPr>
            <p:nvPr/>
          </p:nvSpPr>
          <p:spPr bwMode="auto">
            <a:xfrm>
              <a:off x="2634" y="133"/>
              <a:ext cx="1296" cy="1258"/>
            </a:xfrm>
            <a:prstGeom prst="wedgeRectCallout">
              <a:avLst>
                <a:gd name="adj1" fmla="val -86958"/>
                <a:gd name="adj2" fmla="val 89745"/>
              </a:avLst>
            </a:prstGeom>
            <a:solidFill>
              <a:schemeClr val="accent1"/>
            </a:solidFill>
            <a:ln w="9525">
              <a:solidFill>
                <a:schemeClr val="tx1"/>
              </a:solidFill>
              <a:miter lim="800000"/>
              <a:headEnd/>
              <a:tailEnd/>
            </a:ln>
            <a:effectLst/>
          </p:spPr>
          <p:txBody>
            <a:bodyPr anchor="ctr" anchorCtr="1"/>
            <a:lstStyle/>
            <a:p>
              <a:pPr eaLnBrk="1" hangingPunct="1"/>
              <a:r>
                <a:rPr kumimoji="0" lang="en-US" sz="1800">
                  <a:latin typeface="Tahoma" pitchFamily="34" charset="0"/>
                  <a:sym typeface="Symbol" pitchFamily="18" charset="2"/>
                </a:rPr>
                <a:t>Power</a:t>
              </a:r>
            </a:p>
            <a:p>
              <a:pPr eaLnBrk="1" hangingPunct="1"/>
              <a:r>
                <a:rPr kumimoji="0" lang="en-US" sz="1800">
                  <a:latin typeface="Tahoma" pitchFamily="34" charset="0"/>
                  <a:sym typeface="Symbol" pitchFamily="18" charset="2"/>
                </a:rPr>
                <a:t>P = 1-</a:t>
              </a:r>
              <a:r>
                <a:rPr kumimoji="0" lang="el-GR" sz="1800">
                  <a:latin typeface="Tahoma" pitchFamily="34" charset="0"/>
                  <a:cs typeface="Tahoma" pitchFamily="34" charset="0"/>
                  <a:sym typeface="Symbol" pitchFamily="18" charset="2"/>
                </a:rPr>
                <a:t>β</a:t>
              </a:r>
            </a:p>
            <a:p>
              <a:pPr eaLnBrk="1" hangingPunct="1"/>
              <a:endParaRPr kumimoji="0" lang="en-US" sz="1400">
                <a:latin typeface="Tahoma" pitchFamily="34" charset="0"/>
                <a:sym typeface="Symbol" pitchFamily="18" charset="2"/>
              </a:endParaRPr>
            </a:p>
            <a:p>
              <a:pPr eaLnBrk="1" hangingPunct="1"/>
              <a:r>
                <a:rPr kumimoji="0" lang="en-US" sz="1400">
                  <a:latin typeface="Tahoma" pitchFamily="34" charset="0"/>
                  <a:sym typeface="Symbol" pitchFamily="18" charset="2"/>
                </a:rPr>
                <a:t>Correctly rejecting the null hypothesis</a:t>
              </a:r>
            </a:p>
            <a:p>
              <a:pPr eaLnBrk="1" hangingPunct="1"/>
              <a:endParaRPr kumimoji="0" lang="en-US" sz="1400">
                <a:latin typeface="Tahoma" pitchFamily="34" charset="0"/>
                <a:sym typeface="Symbol" pitchFamily="18" charset="2"/>
              </a:endParaRPr>
            </a:p>
            <a:p>
              <a:pPr eaLnBrk="1" hangingPunct="1"/>
              <a:r>
                <a:rPr kumimoji="0" lang="en-US" sz="1400">
                  <a:latin typeface="Tahoma" pitchFamily="34" charset="0"/>
                  <a:sym typeface="Symbol" pitchFamily="18" charset="2"/>
                </a:rPr>
                <a:t>The Site is declared clean, when it is clean</a:t>
              </a:r>
              <a:r>
                <a:rPr kumimoji="0" lang="en-US" sz="1800">
                  <a:latin typeface="Tahoma" pitchFamily="34" charset="0"/>
                  <a:sym typeface="Symbol" pitchFamily="18" charset="2"/>
                </a:rPr>
                <a:t> </a:t>
              </a:r>
            </a:p>
          </p:txBody>
        </p:sp>
      </p:grpSp>
      <p:pic>
        <p:nvPicPr>
          <p:cNvPr id="1869828" name="Picture 4"/>
          <p:cNvPicPr>
            <a:picLocks noChangeAspect="1" noChangeArrowheads="1"/>
          </p:cNvPicPr>
          <p:nvPr/>
        </p:nvPicPr>
        <p:blipFill>
          <a:blip r:embed="rId2" cstate="print"/>
          <a:srcRect l="20088" t="7535" r="21848" b="2361"/>
          <a:stretch>
            <a:fillRect/>
          </a:stretch>
        </p:blipFill>
        <p:spPr bwMode="auto">
          <a:xfrm>
            <a:off x="638175" y="914400"/>
            <a:ext cx="5029200" cy="5334000"/>
          </a:xfrm>
          <a:prstGeom prst="rect">
            <a:avLst/>
          </a:prstGeom>
          <a:noFill/>
          <a:ln w="9525">
            <a:noFill/>
            <a:miter lim="800000"/>
            <a:headEnd/>
            <a:tailEnd/>
          </a:ln>
          <a:effectLst/>
        </p:spPr>
      </p:pic>
      <p:sp>
        <p:nvSpPr>
          <p:cNvPr id="1869829" name="Line 5"/>
          <p:cNvSpPr>
            <a:spLocks noChangeShapeType="1"/>
          </p:cNvSpPr>
          <p:nvPr/>
        </p:nvSpPr>
        <p:spPr bwMode="auto">
          <a:xfrm>
            <a:off x="676275" y="6172200"/>
            <a:ext cx="4953000" cy="0"/>
          </a:xfrm>
          <a:prstGeom prst="line">
            <a:avLst/>
          </a:prstGeom>
          <a:noFill/>
          <a:ln w="9525">
            <a:solidFill>
              <a:schemeClr val="tx1"/>
            </a:solidFill>
            <a:round/>
            <a:headEnd/>
            <a:tailEnd/>
          </a:ln>
          <a:effectLst/>
        </p:spPr>
        <p:txBody>
          <a:bodyPr/>
          <a:lstStyle/>
          <a:p>
            <a:endParaRPr lang="en-US"/>
          </a:p>
        </p:txBody>
      </p:sp>
      <p:sp>
        <p:nvSpPr>
          <p:cNvPr id="1869830" name="Line 6"/>
          <p:cNvSpPr>
            <a:spLocks noChangeShapeType="1"/>
          </p:cNvSpPr>
          <p:nvPr/>
        </p:nvSpPr>
        <p:spPr bwMode="auto">
          <a:xfrm>
            <a:off x="3200400" y="6172200"/>
            <a:ext cx="4953000" cy="0"/>
          </a:xfrm>
          <a:prstGeom prst="line">
            <a:avLst/>
          </a:prstGeom>
          <a:noFill/>
          <a:ln w="9525">
            <a:solidFill>
              <a:schemeClr val="tx1"/>
            </a:solidFill>
            <a:round/>
            <a:headEnd/>
            <a:tailEnd/>
          </a:ln>
          <a:effectLst/>
        </p:spPr>
        <p:txBody>
          <a:bodyPr/>
          <a:lstStyle/>
          <a:p>
            <a:endParaRPr lang="en-US"/>
          </a:p>
        </p:txBody>
      </p:sp>
      <p:sp>
        <p:nvSpPr>
          <p:cNvPr id="1869831" name="Text Box 7"/>
          <p:cNvSpPr txBox="1">
            <a:spLocks noChangeArrowheads="1"/>
          </p:cNvSpPr>
          <p:nvPr/>
        </p:nvSpPr>
        <p:spPr bwMode="auto">
          <a:xfrm>
            <a:off x="6934200" y="6183313"/>
            <a:ext cx="1287463" cy="517525"/>
          </a:xfrm>
          <a:prstGeom prst="rect">
            <a:avLst/>
          </a:prstGeom>
          <a:noFill/>
          <a:ln w="9525">
            <a:noFill/>
            <a:miter lim="800000"/>
            <a:headEnd/>
            <a:tailEnd/>
          </a:ln>
          <a:effectLst/>
        </p:spPr>
        <p:txBody>
          <a:bodyPr wrap="none">
            <a:spAutoFit/>
          </a:bodyPr>
          <a:lstStyle/>
          <a:p>
            <a:pPr algn="r" eaLnBrk="1" hangingPunct="1"/>
            <a:r>
              <a:rPr kumimoji="0" lang="en-US" sz="1400" i="1"/>
              <a:t>Mean </a:t>
            </a:r>
          </a:p>
          <a:p>
            <a:pPr algn="r" eaLnBrk="1" hangingPunct="1"/>
            <a:r>
              <a:rPr kumimoji="0" lang="en-US" sz="1400" i="1"/>
              <a:t>Concentration</a:t>
            </a:r>
          </a:p>
        </p:txBody>
      </p:sp>
      <p:sp>
        <p:nvSpPr>
          <p:cNvPr id="1869833" name="Text Box 9"/>
          <p:cNvSpPr txBox="1">
            <a:spLocks noChangeArrowheads="1"/>
          </p:cNvSpPr>
          <p:nvPr/>
        </p:nvSpPr>
        <p:spPr bwMode="auto">
          <a:xfrm>
            <a:off x="328613" y="522288"/>
            <a:ext cx="2660650" cy="641350"/>
          </a:xfrm>
          <a:prstGeom prst="rect">
            <a:avLst/>
          </a:prstGeom>
          <a:noFill/>
          <a:ln w="9525">
            <a:noFill/>
            <a:miter lim="800000"/>
            <a:headEnd/>
            <a:tailEnd/>
          </a:ln>
          <a:effectLst/>
        </p:spPr>
        <p:txBody>
          <a:bodyPr wrap="none">
            <a:spAutoFit/>
          </a:bodyPr>
          <a:lstStyle/>
          <a:p>
            <a:pPr algn="r" eaLnBrk="1" hangingPunct="1"/>
            <a:r>
              <a:rPr kumimoji="0" lang="en-US" sz="1800" b="1">
                <a:solidFill>
                  <a:schemeClr val="hlink"/>
                </a:solidFill>
              </a:rPr>
              <a:t>Alternative Hypothesis</a:t>
            </a:r>
          </a:p>
          <a:p>
            <a:pPr algn="r" eaLnBrk="1" hangingPunct="1"/>
            <a:r>
              <a:rPr kumimoji="0" lang="en-US" sz="1800" b="1">
                <a:solidFill>
                  <a:schemeClr val="hlink"/>
                </a:solidFill>
                <a:sym typeface="Symbol" pitchFamily="18" charset="2"/>
              </a:rPr>
              <a:t></a:t>
            </a:r>
            <a:r>
              <a:rPr kumimoji="0" lang="en-US" sz="1800" b="1" baseline="-25000">
                <a:solidFill>
                  <a:schemeClr val="hlink"/>
                </a:solidFill>
                <a:sym typeface="Symbol" pitchFamily="18" charset="2"/>
              </a:rPr>
              <a:t>1</a:t>
            </a:r>
            <a:r>
              <a:rPr kumimoji="0" lang="en-US" sz="1800" b="1">
                <a:solidFill>
                  <a:schemeClr val="hlink"/>
                </a:solidFill>
                <a:sym typeface="Symbol" pitchFamily="18" charset="2"/>
              </a:rPr>
              <a:t>&lt;C</a:t>
            </a:r>
            <a:r>
              <a:rPr kumimoji="0" lang="en-US" sz="1800" b="1" baseline="-25000">
                <a:solidFill>
                  <a:schemeClr val="hlink"/>
                </a:solidFill>
                <a:sym typeface="Symbol" pitchFamily="18" charset="2"/>
              </a:rPr>
              <a:t>s</a:t>
            </a:r>
          </a:p>
        </p:txBody>
      </p:sp>
      <p:sp>
        <p:nvSpPr>
          <p:cNvPr id="17" name="Slide Number Placeholder 16"/>
          <p:cNvSpPr>
            <a:spLocks noGrp="1"/>
          </p:cNvSpPr>
          <p:nvPr>
            <p:ph type="sldNum" sz="quarter" idx="10"/>
          </p:nvPr>
        </p:nvSpPr>
        <p:spPr/>
        <p:txBody>
          <a:bodyPr/>
          <a:lstStyle/>
          <a:p>
            <a:fld id="{2B2E6700-08D0-4B60-9235-5B4D318A3000}" type="slidenum">
              <a:rPr lang="en-US" smtClean="0"/>
              <a:pPr/>
              <a:t>67</a:t>
            </a:fld>
            <a:endParaRPr 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69841"/>
                                        </p:tgtEl>
                                        <p:attrNameLst>
                                          <p:attrName>style.visibility</p:attrName>
                                        </p:attrNameLst>
                                      </p:cBhvr>
                                      <p:to>
                                        <p:strVal val="visible"/>
                                      </p:to>
                                    </p:set>
                                    <p:animEffect transition="in" filter="blinds(horizontal)">
                                      <p:cBhvr>
                                        <p:cTn id="7" dur="500"/>
                                        <p:tgtEl>
                                          <p:spTgt spid="18698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69840"/>
                                        </p:tgtEl>
                                        <p:attrNameLst>
                                          <p:attrName>style.visibility</p:attrName>
                                        </p:attrNameLst>
                                      </p:cBhvr>
                                      <p:to>
                                        <p:strVal val="visible"/>
                                      </p:to>
                                    </p:set>
                                    <p:animEffect transition="in" filter="blinds(horizontal)">
                                      <p:cBhvr>
                                        <p:cTn id="12" dur="500"/>
                                        <p:tgtEl>
                                          <p:spTgt spid="1869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70850" name="Freeform 2" descr="Wide upward diagonal"/>
          <p:cNvSpPr>
            <a:spLocks/>
          </p:cNvSpPr>
          <p:nvPr/>
        </p:nvSpPr>
        <p:spPr bwMode="auto">
          <a:xfrm>
            <a:off x="4260850" y="4749800"/>
            <a:ext cx="1163638" cy="1420813"/>
          </a:xfrm>
          <a:custGeom>
            <a:avLst/>
            <a:gdLst/>
            <a:ahLst/>
            <a:cxnLst>
              <a:cxn ang="0">
                <a:pos x="6" y="50"/>
              </a:cxn>
              <a:cxn ang="0">
                <a:pos x="11" y="889"/>
              </a:cxn>
              <a:cxn ang="0">
                <a:pos x="733" y="895"/>
              </a:cxn>
              <a:cxn ang="0">
                <a:pos x="604" y="872"/>
              </a:cxn>
              <a:cxn ang="0">
                <a:pos x="414" y="783"/>
              </a:cxn>
              <a:cxn ang="0">
                <a:pos x="224" y="565"/>
              </a:cxn>
              <a:cxn ang="0">
                <a:pos x="140" y="375"/>
              </a:cxn>
              <a:cxn ang="0">
                <a:pos x="39" y="112"/>
              </a:cxn>
              <a:cxn ang="0">
                <a:pos x="0" y="0"/>
              </a:cxn>
            </a:cxnLst>
            <a:rect l="0" t="0" r="r" b="b"/>
            <a:pathLst>
              <a:path w="733" h="895">
                <a:moveTo>
                  <a:pt x="6" y="50"/>
                </a:moveTo>
                <a:lnTo>
                  <a:pt x="11" y="889"/>
                </a:lnTo>
                <a:lnTo>
                  <a:pt x="733" y="895"/>
                </a:lnTo>
                <a:lnTo>
                  <a:pt x="604" y="872"/>
                </a:lnTo>
                <a:lnTo>
                  <a:pt x="414" y="783"/>
                </a:lnTo>
                <a:lnTo>
                  <a:pt x="224" y="565"/>
                </a:lnTo>
                <a:lnTo>
                  <a:pt x="140" y="375"/>
                </a:lnTo>
                <a:lnTo>
                  <a:pt x="39" y="112"/>
                </a:lnTo>
                <a:lnTo>
                  <a:pt x="0" y="0"/>
                </a:lnTo>
              </a:path>
            </a:pathLst>
          </a:custGeom>
          <a:pattFill prst="wdUpDiag">
            <a:fgClr>
              <a:schemeClr val="hlink"/>
            </a:fgClr>
            <a:bgClr>
              <a:schemeClr val="bg1"/>
            </a:bgClr>
          </a:pattFill>
          <a:ln w="9525">
            <a:noFill/>
            <a:round/>
            <a:headEnd/>
            <a:tailEnd/>
          </a:ln>
          <a:effectLst/>
        </p:spPr>
        <p:txBody>
          <a:bodyPr/>
          <a:lstStyle/>
          <a:p>
            <a:endParaRPr lang="en-US"/>
          </a:p>
        </p:txBody>
      </p:sp>
      <p:sp>
        <p:nvSpPr>
          <p:cNvPr id="1870851" name="Freeform 3" descr="Wide downward diagonal"/>
          <p:cNvSpPr>
            <a:spLocks/>
          </p:cNvSpPr>
          <p:nvPr/>
        </p:nvSpPr>
        <p:spPr bwMode="auto">
          <a:xfrm>
            <a:off x="3505200" y="5638800"/>
            <a:ext cx="765175" cy="533400"/>
          </a:xfrm>
          <a:custGeom>
            <a:avLst/>
            <a:gdLst/>
            <a:ahLst/>
            <a:cxnLst>
              <a:cxn ang="0">
                <a:pos x="0" y="336"/>
              </a:cxn>
              <a:cxn ang="0">
                <a:pos x="288" y="240"/>
              </a:cxn>
              <a:cxn ang="0">
                <a:pos x="480" y="0"/>
              </a:cxn>
              <a:cxn ang="0">
                <a:pos x="482" y="336"/>
              </a:cxn>
              <a:cxn ang="0">
                <a:pos x="48" y="336"/>
              </a:cxn>
              <a:cxn ang="0">
                <a:pos x="0" y="336"/>
              </a:cxn>
            </a:cxnLst>
            <a:rect l="0" t="0" r="r" b="b"/>
            <a:pathLst>
              <a:path w="482" h="336">
                <a:moveTo>
                  <a:pt x="0" y="336"/>
                </a:moveTo>
                <a:lnTo>
                  <a:pt x="288" y="240"/>
                </a:lnTo>
                <a:lnTo>
                  <a:pt x="480" y="0"/>
                </a:lnTo>
                <a:lnTo>
                  <a:pt x="482" y="336"/>
                </a:lnTo>
                <a:lnTo>
                  <a:pt x="48" y="336"/>
                </a:lnTo>
                <a:lnTo>
                  <a:pt x="0" y="336"/>
                </a:lnTo>
                <a:close/>
              </a:path>
            </a:pathLst>
          </a:custGeom>
          <a:pattFill prst="wdDnDiag">
            <a:fgClr>
              <a:srgbClr val="FF3300"/>
            </a:fgClr>
            <a:bgClr>
              <a:schemeClr val="bg1"/>
            </a:bgClr>
          </a:pattFill>
          <a:ln w="9525">
            <a:noFill/>
            <a:round/>
            <a:headEnd/>
            <a:tailEnd/>
          </a:ln>
          <a:effectLst/>
        </p:spPr>
        <p:txBody>
          <a:bodyPr/>
          <a:lstStyle/>
          <a:p>
            <a:endParaRPr lang="en-US"/>
          </a:p>
        </p:txBody>
      </p:sp>
      <p:sp>
        <p:nvSpPr>
          <p:cNvPr id="1870853" name="Line 5"/>
          <p:cNvSpPr>
            <a:spLocks noChangeShapeType="1"/>
          </p:cNvSpPr>
          <p:nvPr/>
        </p:nvSpPr>
        <p:spPr bwMode="auto">
          <a:xfrm>
            <a:off x="2057400" y="6172200"/>
            <a:ext cx="4953000" cy="0"/>
          </a:xfrm>
          <a:prstGeom prst="line">
            <a:avLst/>
          </a:prstGeom>
          <a:noFill/>
          <a:ln w="9525">
            <a:solidFill>
              <a:schemeClr val="tx1"/>
            </a:solidFill>
            <a:round/>
            <a:headEnd/>
            <a:tailEnd/>
          </a:ln>
          <a:effectLst/>
        </p:spPr>
        <p:txBody>
          <a:bodyPr/>
          <a:lstStyle/>
          <a:p>
            <a:endParaRPr lang="en-US"/>
          </a:p>
        </p:txBody>
      </p:sp>
      <p:sp>
        <p:nvSpPr>
          <p:cNvPr id="1870854" name="Text Box 6"/>
          <p:cNvSpPr txBox="1">
            <a:spLocks noChangeArrowheads="1"/>
          </p:cNvSpPr>
          <p:nvPr/>
        </p:nvSpPr>
        <p:spPr bwMode="auto">
          <a:xfrm>
            <a:off x="5811838" y="485775"/>
            <a:ext cx="1911350" cy="641350"/>
          </a:xfrm>
          <a:prstGeom prst="rect">
            <a:avLst/>
          </a:prstGeom>
          <a:noFill/>
          <a:ln w="9525">
            <a:noFill/>
            <a:miter lim="800000"/>
            <a:headEnd/>
            <a:tailEnd/>
          </a:ln>
          <a:effectLst/>
        </p:spPr>
        <p:txBody>
          <a:bodyPr wrap="none">
            <a:spAutoFit/>
          </a:bodyPr>
          <a:lstStyle/>
          <a:p>
            <a:pPr algn="l" eaLnBrk="1" hangingPunct="1"/>
            <a:r>
              <a:rPr kumimoji="0" lang="en-US" sz="1800" b="1">
                <a:solidFill>
                  <a:srgbClr val="FF3300"/>
                </a:solidFill>
              </a:rPr>
              <a:t>Null Hypothesis</a:t>
            </a:r>
          </a:p>
          <a:p>
            <a:pPr algn="l" eaLnBrk="1" hangingPunct="1"/>
            <a:r>
              <a:rPr kumimoji="0" lang="en-US" sz="1800" b="1">
                <a:solidFill>
                  <a:srgbClr val="FF3300"/>
                </a:solidFill>
              </a:rPr>
              <a:t>C</a:t>
            </a:r>
            <a:r>
              <a:rPr kumimoji="0" lang="en-US" sz="1800" b="1" baseline="-25000">
                <a:solidFill>
                  <a:srgbClr val="FF3300"/>
                </a:solidFill>
              </a:rPr>
              <a:t>s</a:t>
            </a:r>
          </a:p>
        </p:txBody>
      </p:sp>
      <p:sp>
        <p:nvSpPr>
          <p:cNvPr id="1870855" name="Line 7"/>
          <p:cNvSpPr>
            <a:spLocks noChangeShapeType="1"/>
          </p:cNvSpPr>
          <p:nvPr/>
        </p:nvSpPr>
        <p:spPr bwMode="auto">
          <a:xfrm>
            <a:off x="3200400" y="6172200"/>
            <a:ext cx="4953000" cy="0"/>
          </a:xfrm>
          <a:prstGeom prst="line">
            <a:avLst/>
          </a:prstGeom>
          <a:noFill/>
          <a:ln w="9525">
            <a:solidFill>
              <a:schemeClr val="tx1"/>
            </a:solidFill>
            <a:round/>
            <a:headEnd/>
            <a:tailEnd/>
          </a:ln>
          <a:effectLst/>
        </p:spPr>
        <p:txBody>
          <a:bodyPr/>
          <a:lstStyle/>
          <a:p>
            <a:endParaRPr lang="en-US"/>
          </a:p>
        </p:txBody>
      </p:sp>
      <p:sp>
        <p:nvSpPr>
          <p:cNvPr id="1870856" name="Line 8"/>
          <p:cNvSpPr>
            <a:spLocks noChangeShapeType="1"/>
          </p:cNvSpPr>
          <p:nvPr/>
        </p:nvSpPr>
        <p:spPr bwMode="auto">
          <a:xfrm>
            <a:off x="4257675" y="3795713"/>
            <a:ext cx="11113" cy="2376487"/>
          </a:xfrm>
          <a:prstGeom prst="line">
            <a:avLst/>
          </a:prstGeom>
          <a:noFill/>
          <a:ln w="38100">
            <a:solidFill>
              <a:srgbClr val="00FF00"/>
            </a:solidFill>
            <a:round/>
            <a:headEnd/>
            <a:tailEnd type="triangle" w="med" len="med"/>
          </a:ln>
          <a:effectLst/>
        </p:spPr>
        <p:txBody>
          <a:bodyPr/>
          <a:lstStyle/>
          <a:p>
            <a:endParaRPr lang="en-US"/>
          </a:p>
        </p:txBody>
      </p:sp>
      <p:sp>
        <p:nvSpPr>
          <p:cNvPr id="1870857" name="Text Box 9"/>
          <p:cNvSpPr txBox="1">
            <a:spLocks noChangeArrowheads="1"/>
          </p:cNvSpPr>
          <p:nvPr/>
        </p:nvSpPr>
        <p:spPr bwMode="auto">
          <a:xfrm>
            <a:off x="6934200" y="6183313"/>
            <a:ext cx="1287463" cy="517525"/>
          </a:xfrm>
          <a:prstGeom prst="rect">
            <a:avLst/>
          </a:prstGeom>
          <a:noFill/>
          <a:ln w="9525">
            <a:noFill/>
            <a:miter lim="800000"/>
            <a:headEnd/>
            <a:tailEnd/>
          </a:ln>
          <a:effectLst/>
        </p:spPr>
        <p:txBody>
          <a:bodyPr wrap="none">
            <a:spAutoFit/>
          </a:bodyPr>
          <a:lstStyle/>
          <a:p>
            <a:pPr algn="r" eaLnBrk="1" hangingPunct="1"/>
            <a:r>
              <a:rPr kumimoji="0" lang="en-US" sz="1400" i="1"/>
              <a:t>Mean </a:t>
            </a:r>
          </a:p>
          <a:p>
            <a:pPr algn="r" eaLnBrk="1" hangingPunct="1"/>
            <a:r>
              <a:rPr kumimoji="0" lang="en-US" sz="1400" i="1"/>
              <a:t>Concentration</a:t>
            </a:r>
          </a:p>
        </p:txBody>
      </p:sp>
      <p:grpSp>
        <p:nvGrpSpPr>
          <p:cNvPr id="1870858" name="Group 10"/>
          <p:cNvGrpSpPr>
            <a:grpSpLocks/>
          </p:cNvGrpSpPr>
          <p:nvPr/>
        </p:nvGrpSpPr>
        <p:grpSpPr bwMode="auto">
          <a:xfrm>
            <a:off x="4048125" y="3262313"/>
            <a:ext cx="387350" cy="457200"/>
            <a:chOff x="2556" y="600"/>
            <a:chExt cx="244" cy="288"/>
          </a:xfrm>
        </p:grpSpPr>
        <p:sp>
          <p:nvSpPr>
            <p:cNvPr id="1870859" name="Text Box 11"/>
            <p:cNvSpPr txBox="1">
              <a:spLocks noChangeArrowheads="1"/>
            </p:cNvSpPr>
            <p:nvPr/>
          </p:nvSpPr>
          <p:spPr bwMode="auto">
            <a:xfrm>
              <a:off x="2556" y="600"/>
              <a:ext cx="244" cy="288"/>
            </a:xfrm>
            <a:prstGeom prst="rect">
              <a:avLst/>
            </a:prstGeom>
            <a:noFill/>
            <a:ln w="9525">
              <a:noFill/>
              <a:miter lim="800000"/>
              <a:headEnd/>
              <a:tailEnd/>
            </a:ln>
            <a:effectLst/>
          </p:spPr>
          <p:txBody>
            <a:bodyPr wrap="none">
              <a:spAutoFit/>
            </a:bodyPr>
            <a:lstStyle/>
            <a:p>
              <a:pPr algn="l" eaLnBrk="1" hangingPunct="1"/>
              <a:r>
                <a:rPr kumimoji="0" lang="en-US" sz="2400" b="1">
                  <a:solidFill>
                    <a:srgbClr val="66FF33"/>
                  </a:solidFill>
                </a:rPr>
                <a:t>X</a:t>
              </a:r>
            </a:p>
          </p:txBody>
        </p:sp>
        <p:sp>
          <p:nvSpPr>
            <p:cNvPr id="1870860" name="Line 12"/>
            <p:cNvSpPr>
              <a:spLocks noChangeShapeType="1"/>
            </p:cNvSpPr>
            <p:nvPr/>
          </p:nvSpPr>
          <p:spPr bwMode="auto">
            <a:xfrm>
              <a:off x="2600" y="626"/>
              <a:ext cx="157" cy="0"/>
            </a:xfrm>
            <a:prstGeom prst="line">
              <a:avLst/>
            </a:prstGeom>
            <a:noFill/>
            <a:ln w="38100">
              <a:solidFill>
                <a:srgbClr val="00FF00"/>
              </a:solidFill>
              <a:round/>
              <a:headEnd/>
              <a:tailEnd/>
            </a:ln>
            <a:effectLst/>
          </p:spPr>
          <p:txBody>
            <a:bodyPr/>
            <a:lstStyle/>
            <a:p>
              <a:endParaRPr lang="en-US"/>
            </a:p>
          </p:txBody>
        </p:sp>
      </p:grpSp>
      <p:sp>
        <p:nvSpPr>
          <p:cNvPr id="1870861" name="Text Box 13"/>
          <p:cNvSpPr txBox="1">
            <a:spLocks noChangeArrowheads="1"/>
          </p:cNvSpPr>
          <p:nvPr/>
        </p:nvSpPr>
        <p:spPr bwMode="auto">
          <a:xfrm>
            <a:off x="328613" y="522288"/>
            <a:ext cx="2660650" cy="641350"/>
          </a:xfrm>
          <a:prstGeom prst="rect">
            <a:avLst/>
          </a:prstGeom>
          <a:noFill/>
          <a:ln w="9525">
            <a:noFill/>
            <a:miter lim="800000"/>
            <a:headEnd/>
            <a:tailEnd/>
          </a:ln>
          <a:effectLst/>
        </p:spPr>
        <p:txBody>
          <a:bodyPr wrap="none">
            <a:spAutoFit/>
          </a:bodyPr>
          <a:lstStyle/>
          <a:p>
            <a:pPr algn="r" eaLnBrk="1" hangingPunct="1"/>
            <a:r>
              <a:rPr kumimoji="0" lang="en-US" sz="1800" b="1">
                <a:solidFill>
                  <a:schemeClr val="tx2"/>
                </a:solidFill>
              </a:rPr>
              <a:t>Alternative Hypothesis</a:t>
            </a:r>
          </a:p>
          <a:p>
            <a:pPr algn="r" eaLnBrk="1" hangingPunct="1"/>
            <a:r>
              <a:rPr kumimoji="0" lang="en-US" sz="1800" b="1">
                <a:solidFill>
                  <a:schemeClr val="tx2"/>
                </a:solidFill>
                <a:sym typeface="Symbol" pitchFamily="18" charset="2"/>
              </a:rPr>
              <a:t></a:t>
            </a:r>
            <a:r>
              <a:rPr kumimoji="0" lang="en-US" sz="1800" b="1" baseline="-25000">
                <a:solidFill>
                  <a:schemeClr val="tx2"/>
                </a:solidFill>
                <a:sym typeface="Symbol" pitchFamily="18" charset="2"/>
              </a:rPr>
              <a:t>1</a:t>
            </a:r>
          </a:p>
        </p:txBody>
      </p:sp>
      <p:sp>
        <p:nvSpPr>
          <p:cNvPr id="1870863" name="Oval 15"/>
          <p:cNvSpPr>
            <a:spLocks noChangeArrowheads="1"/>
          </p:cNvSpPr>
          <p:nvPr/>
        </p:nvSpPr>
        <p:spPr bwMode="auto">
          <a:xfrm>
            <a:off x="3968750" y="5919788"/>
            <a:ext cx="228600" cy="228600"/>
          </a:xfrm>
          <a:prstGeom prst="ellipse">
            <a:avLst/>
          </a:prstGeom>
          <a:solidFill>
            <a:schemeClr val="bg1"/>
          </a:solidFill>
          <a:ln w="9525">
            <a:noFill/>
            <a:round/>
            <a:headEnd/>
            <a:tailEnd/>
          </a:ln>
          <a:effectLst/>
        </p:spPr>
        <p:txBody>
          <a:bodyPr wrap="none" anchor="ctr" anchorCtr="1"/>
          <a:lstStyle/>
          <a:p>
            <a:pPr eaLnBrk="1" hangingPunct="1"/>
            <a:r>
              <a:rPr kumimoji="0" lang="en-US" sz="1800" b="1">
                <a:solidFill>
                  <a:srgbClr val="FF3300"/>
                </a:solidFill>
                <a:sym typeface="Symbol" pitchFamily="18" charset="2"/>
              </a:rPr>
              <a:t></a:t>
            </a:r>
          </a:p>
        </p:txBody>
      </p:sp>
      <p:sp>
        <p:nvSpPr>
          <p:cNvPr id="1870864" name="Oval 16"/>
          <p:cNvSpPr>
            <a:spLocks noChangeArrowheads="1"/>
          </p:cNvSpPr>
          <p:nvPr/>
        </p:nvSpPr>
        <p:spPr bwMode="auto">
          <a:xfrm>
            <a:off x="4405313" y="5708650"/>
            <a:ext cx="228600" cy="228600"/>
          </a:xfrm>
          <a:prstGeom prst="ellipse">
            <a:avLst/>
          </a:prstGeom>
          <a:solidFill>
            <a:schemeClr val="bg1"/>
          </a:solidFill>
          <a:ln w="9525">
            <a:noFill/>
            <a:round/>
            <a:headEnd/>
            <a:tailEnd/>
          </a:ln>
          <a:effectLst/>
        </p:spPr>
        <p:txBody>
          <a:bodyPr wrap="none" anchor="ctr" anchorCtr="1"/>
          <a:lstStyle/>
          <a:p>
            <a:pPr eaLnBrk="1" hangingPunct="1"/>
            <a:r>
              <a:rPr kumimoji="0" lang="el-GR" sz="1800" b="1">
                <a:solidFill>
                  <a:schemeClr val="tx2"/>
                </a:solidFill>
                <a:latin typeface="Tahoma" pitchFamily="34" charset="0"/>
                <a:cs typeface="Tahoma" pitchFamily="34" charset="0"/>
                <a:sym typeface="Symbol" pitchFamily="18" charset="2"/>
              </a:rPr>
              <a:t>β</a:t>
            </a:r>
          </a:p>
        </p:txBody>
      </p:sp>
      <p:pic>
        <p:nvPicPr>
          <p:cNvPr id="1870862" name="Picture 14"/>
          <p:cNvPicPr>
            <a:picLocks noChangeAspect="1" noChangeArrowheads="1"/>
          </p:cNvPicPr>
          <p:nvPr/>
        </p:nvPicPr>
        <p:blipFill>
          <a:blip r:embed="rId2" cstate="print"/>
          <a:srcRect l="20088" t="7535" r="21848" b="2361"/>
          <a:stretch>
            <a:fillRect/>
          </a:stretch>
        </p:blipFill>
        <p:spPr bwMode="auto">
          <a:xfrm>
            <a:off x="638175" y="914400"/>
            <a:ext cx="5029200" cy="5334000"/>
          </a:xfrm>
          <a:prstGeom prst="rect">
            <a:avLst/>
          </a:prstGeom>
          <a:noFill/>
          <a:ln w="9525">
            <a:noFill/>
            <a:miter lim="800000"/>
            <a:headEnd/>
            <a:tailEnd/>
          </a:ln>
          <a:effectLst/>
        </p:spPr>
      </p:pic>
      <p:pic>
        <p:nvPicPr>
          <p:cNvPr id="1870852" name="Picture 4"/>
          <p:cNvPicPr>
            <a:picLocks noChangeAspect="1" noChangeArrowheads="1"/>
          </p:cNvPicPr>
          <p:nvPr/>
        </p:nvPicPr>
        <p:blipFill>
          <a:blip r:embed="rId3" cstate="print"/>
          <a:srcRect l="5865" t="7535" r="22874" b="1073"/>
          <a:stretch>
            <a:fillRect/>
          </a:stretch>
        </p:blipFill>
        <p:spPr bwMode="auto">
          <a:xfrm>
            <a:off x="1981200" y="914400"/>
            <a:ext cx="6172200" cy="5410200"/>
          </a:xfrm>
          <a:prstGeom prst="rect">
            <a:avLst/>
          </a:prstGeom>
          <a:noFill/>
          <a:ln w="9525">
            <a:noFill/>
            <a:miter lim="800000"/>
            <a:headEnd/>
            <a:tailEnd/>
          </a:ln>
          <a:effectLst/>
        </p:spPr>
      </p:pic>
      <p:sp>
        <p:nvSpPr>
          <p:cNvPr id="17" name="Slide Number Placeholder 16"/>
          <p:cNvSpPr>
            <a:spLocks noGrp="1"/>
          </p:cNvSpPr>
          <p:nvPr>
            <p:ph type="sldNum" sz="quarter" idx="10"/>
          </p:nvPr>
        </p:nvSpPr>
        <p:spPr/>
        <p:txBody>
          <a:bodyPr/>
          <a:lstStyle/>
          <a:p>
            <a:fld id="{2B2E6700-08D0-4B60-9235-5B4D318A3000}" type="slidenum">
              <a:rPr lang="en-US" smtClean="0"/>
              <a:pPr/>
              <a:t>68</a:t>
            </a:fld>
            <a:endParaRPr lang="en-US"/>
          </a:p>
        </p:txBody>
      </p:sp>
    </p:spTree>
  </p:cSld>
  <p:clrMapOvr>
    <a:masterClrMapping/>
  </p:clrMapOvr>
  <p:transition>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67FFF341-C164-4B12-B675-A8688061B276}" type="slidenum">
              <a:rPr lang="en-US"/>
              <a:pPr/>
              <a:t>69</a:t>
            </a:fld>
            <a:endParaRPr lang="en-US"/>
          </a:p>
        </p:txBody>
      </p:sp>
      <p:sp>
        <p:nvSpPr>
          <p:cNvPr id="1871874" name="Rectangle 2"/>
          <p:cNvSpPr>
            <a:spLocks noGrp="1" noChangeArrowheads="1"/>
          </p:cNvSpPr>
          <p:nvPr>
            <p:ph type="title"/>
          </p:nvPr>
        </p:nvSpPr>
        <p:spPr/>
        <p:txBody>
          <a:bodyPr/>
          <a:lstStyle/>
          <a:p>
            <a:r>
              <a:rPr lang="en-US" sz="3200" i="1"/>
              <a:t>A priori</a:t>
            </a:r>
            <a:r>
              <a:rPr lang="en-US" sz="3200"/>
              <a:t> or “Statistical” Sample Plans</a:t>
            </a:r>
            <a:br>
              <a:rPr lang="en-US" sz="3200"/>
            </a:br>
            <a:r>
              <a:rPr lang="en-US" sz="2000"/>
              <a:t>(Assumptions and Limitations)</a:t>
            </a:r>
          </a:p>
        </p:txBody>
      </p:sp>
      <p:grpSp>
        <p:nvGrpSpPr>
          <p:cNvPr id="1871879" name="Group 7"/>
          <p:cNvGrpSpPr>
            <a:grpSpLocks/>
          </p:cNvGrpSpPr>
          <p:nvPr/>
        </p:nvGrpSpPr>
        <p:grpSpPr bwMode="auto">
          <a:xfrm>
            <a:off x="676275" y="1757363"/>
            <a:ext cx="3703638" cy="4121150"/>
            <a:chOff x="264" y="1107"/>
            <a:chExt cx="2333" cy="2596"/>
          </a:xfrm>
        </p:grpSpPr>
        <p:graphicFrame>
          <p:nvGraphicFramePr>
            <p:cNvPr id="1871875" name="Object 3"/>
            <p:cNvGraphicFramePr>
              <a:graphicFrameLocks noChangeAspect="1"/>
            </p:cNvGraphicFramePr>
            <p:nvPr/>
          </p:nvGraphicFramePr>
          <p:xfrm>
            <a:off x="319" y="1107"/>
            <a:ext cx="2278" cy="2586"/>
          </p:xfrm>
          <a:graphic>
            <a:graphicData uri="http://schemas.openxmlformats.org/presentationml/2006/ole">
              <mc:AlternateContent xmlns:mc="http://schemas.openxmlformats.org/markup-compatibility/2006">
                <mc:Choice xmlns:v="urn:schemas-microsoft-com:vml" Requires="v">
                  <p:oleObj spid="_x0000_s1871877" name="Equation" r:id="rId4" imgW="1574640" imgH="1752480" progId="Equation.3">
                    <p:embed/>
                  </p:oleObj>
                </mc:Choice>
                <mc:Fallback>
                  <p:oleObj name="Equation" r:id="rId4" imgW="1574640" imgH="175248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 y="1107"/>
                          <a:ext cx="2278" cy="2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1876" name="Rectangle 4"/>
            <p:cNvSpPr>
              <a:spLocks noChangeArrowheads="1"/>
            </p:cNvSpPr>
            <p:nvPr/>
          </p:nvSpPr>
          <p:spPr bwMode="auto">
            <a:xfrm>
              <a:off x="264" y="2983"/>
              <a:ext cx="1917" cy="720"/>
            </a:xfrm>
            <a:prstGeom prst="rect">
              <a:avLst/>
            </a:prstGeom>
            <a:noFill/>
            <a:ln w="38100" algn="ctr">
              <a:solidFill>
                <a:schemeClr val="tx2"/>
              </a:solidFill>
              <a:miter lim="800000"/>
              <a:headEnd/>
              <a:tailEnd/>
            </a:ln>
            <a:effectLst/>
          </p:spPr>
          <p:txBody>
            <a:bodyPr wrap="none" anchor="ctr"/>
            <a:lstStyle/>
            <a:p>
              <a:endParaRPr lang="en-US"/>
            </a:p>
          </p:txBody>
        </p:sp>
      </p:grpSp>
      <p:pic>
        <p:nvPicPr>
          <p:cNvPr id="1871880" name="Picture 8"/>
          <p:cNvPicPr>
            <a:picLocks noChangeAspect="1" noChangeArrowheads="1"/>
          </p:cNvPicPr>
          <p:nvPr/>
        </p:nvPicPr>
        <p:blipFill>
          <a:blip r:embed="rId6" cstate="print"/>
          <a:srcRect/>
          <a:stretch>
            <a:fillRect/>
          </a:stretch>
        </p:blipFill>
        <p:spPr bwMode="auto">
          <a:xfrm>
            <a:off x="4364038" y="2232025"/>
            <a:ext cx="4341812" cy="3344863"/>
          </a:xfrm>
          <a:prstGeom prst="rect">
            <a:avLst/>
          </a:prstGeom>
          <a:noFill/>
          <a:ln w="9525" algn="ctr">
            <a:noFill/>
            <a:miter lim="800000"/>
            <a:headEnd/>
            <a:tailEnd/>
          </a:ln>
          <a:effectLst/>
        </p:spPr>
      </p:pic>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0"/>
          </p:nvPr>
        </p:nvSpPr>
        <p:spPr/>
        <p:txBody>
          <a:bodyPr/>
          <a:lstStyle/>
          <a:p>
            <a:fld id="{6CC9DA6F-A815-4F8D-B2E7-BE816135B9ED}" type="slidenum">
              <a:rPr lang="en-US"/>
              <a:pPr/>
              <a:t>7</a:t>
            </a:fld>
            <a:endParaRPr lang="en-US"/>
          </a:p>
        </p:txBody>
      </p:sp>
      <p:sp>
        <p:nvSpPr>
          <p:cNvPr id="1009666" name="Rectangle 2"/>
          <p:cNvSpPr>
            <a:spLocks noGrp="1" noChangeArrowheads="1"/>
          </p:cNvSpPr>
          <p:nvPr>
            <p:ph type="title"/>
          </p:nvPr>
        </p:nvSpPr>
        <p:spPr/>
        <p:txBody>
          <a:bodyPr/>
          <a:lstStyle/>
          <a:p>
            <a:r>
              <a:rPr lang="en-US"/>
              <a:t>Common Problem: </a:t>
            </a:r>
            <a:br>
              <a:rPr lang="en-US"/>
            </a:br>
            <a:r>
              <a:rPr lang="en-US"/>
              <a:t>Sampling Design </a:t>
            </a:r>
          </a:p>
        </p:txBody>
      </p:sp>
      <p:sp>
        <p:nvSpPr>
          <p:cNvPr id="1009667" name="Rectangle 3"/>
          <p:cNvSpPr>
            <a:spLocks noGrp="1" noChangeArrowheads="1"/>
          </p:cNvSpPr>
          <p:nvPr>
            <p:ph type="body" sz="half" idx="1"/>
          </p:nvPr>
        </p:nvSpPr>
        <p:spPr>
          <a:xfrm>
            <a:off x="533400" y="1525588"/>
            <a:ext cx="3429000" cy="4570412"/>
          </a:xfrm>
        </p:spPr>
        <p:txBody>
          <a:bodyPr/>
          <a:lstStyle/>
          <a:p>
            <a:pPr>
              <a:lnSpc>
                <a:spcPct val="80000"/>
              </a:lnSpc>
            </a:pPr>
            <a:r>
              <a:rPr lang="en-US" sz="2000"/>
              <a:t>Typical Situation:</a:t>
            </a:r>
          </a:p>
          <a:p>
            <a:pPr lvl="1">
              <a:lnSpc>
                <a:spcPct val="80000"/>
              </a:lnSpc>
            </a:pPr>
            <a:r>
              <a:rPr lang="en-US" sz="2000"/>
              <a:t>An impacted area has been excavated.</a:t>
            </a:r>
          </a:p>
          <a:p>
            <a:pPr lvl="1">
              <a:lnSpc>
                <a:spcPct val="80000"/>
              </a:lnSpc>
            </a:pPr>
            <a:endParaRPr lang="en-US" sz="2000"/>
          </a:p>
          <a:p>
            <a:pPr>
              <a:lnSpc>
                <a:spcPct val="80000"/>
              </a:lnSpc>
            </a:pPr>
            <a:r>
              <a:rPr lang="en-US" sz="2000"/>
              <a:t>Question: </a:t>
            </a:r>
          </a:p>
          <a:p>
            <a:pPr lvl="1">
              <a:lnSpc>
                <a:spcPct val="80000"/>
              </a:lnSpc>
            </a:pPr>
            <a:r>
              <a:rPr lang="en-US" sz="2000"/>
              <a:t>How many samples are needed to adequately confirm the attainment of cleanup goals?</a:t>
            </a:r>
          </a:p>
          <a:p>
            <a:pPr lvl="1">
              <a:lnSpc>
                <a:spcPct val="80000"/>
              </a:lnSpc>
            </a:pPr>
            <a:endParaRPr lang="en-US" sz="2000"/>
          </a:p>
          <a:p>
            <a:pPr>
              <a:lnSpc>
                <a:spcPct val="80000"/>
              </a:lnSpc>
            </a:pPr>
            <a:r>
              <a:rPr lang="en-US" sz="2000"/>
              <a:t>Statistics is used to determine the minimum number of samples for attaining a specified confidence.</a:t>
            </a:r>
          </a:p>
        </p:txBody>
      </p:sp>
      <p:grpSp>
        <p:nvGrpSpPr>
          <p:cNvPr id="1009682" name="Group 18"/>
          <p:cNvGrpSpPr>
            <a:grpSpLocks/>
          </p:cNvGrpSpPr>
          <p:nvPr/>
        </p:nvGrpSpPr>
        <p:grpSpPr bwMode="auto">
          <a:xfrm>
            <a:off x="4073525" y="2128838"/>
            <a:ext cx="4678363" cy="3509962"/>
            <a:chOff x="2566" y="1341"/>
            <a:chExt cx="2947" cy="2211"/>
          </a:xfrm>
        </p:grpSpPr>
        <p:pic>
          <p:nvPicPr>
            <p:cNvPr id="1009681" name="Picture 17" descr="Pic%203%20-%20Arcade%20Column%20excavation"/>
            <p:cNvPicPr>
              <a:picLocks noChangeAspect="1" noChangeArrowheads="1"/>
            </p:cNvPicPr>
            <p:nvPr/>
          </p:nvPicPr>
          <p:blipFill>
            <a:blip r:embed="rId3" cstate="print"/>
            <a:srcRect/>
            <a:stretch>
              <a:fillRect/>
            </a:stretch>
          </p:blipFill>
          <p:spPr bwMode="auto">
            <a:xfrm>
              <a:off x="2566" y="1341"/>
              <a:ext cx="2947" cy="2211"/>
            </a:xfrm>
            <a:prstGeom prst="rect">
              <a:avLst/>
            </a:prstGeom>
            <a:noFill/>
          </p:spPr>
        </p:pic>
        <p:sp>
          <p:nvSpPr>
            <p:cNvPr id="1009671" name="AutoShape 7"/>
            <p:cNvSpPr>
              <a:spLocks noChangeArrowheads="1"/>
            </p:cNvSpPr>
            <p:nvPr/>
          </p:nvSpPr>
          <p:spPr bwMode="auto">
            <a:xfrm>
              <a:off x="3622" y="1642"/>
              <a:ext cx="109" cy="98"/>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09672" name="AutoShape 8"/>
            <p:cNvSpPr>
              <a:spLocks noChangeArrowheads="1"/>
            </p:cNvSpPr>
            <p:nvPr/>
          </p:nvSpPr>
          <p:spPr bwMode="auto">
            <a:xfrm>
              <a:off x="2930" y="1880"/>
              <a:ext cx="109" cy="98"/>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09673" name="AutoShape 9"/>
            <p:cNvSpPr>
              <a:spLocks noChangeArrowheads="1"/>
            </p:cNvSpPr>
            <p:nvPr/>
          </p:nvSpPr>
          <p:spPr bwMode="auto">
            <a:xfrm>
              <a:off x="4076" y="2045"/>
              <a:ext cx="109" cy="98"/>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09674" name="AutoShape 10"/>
            <p:cNvSpPr>
              <a:spLocks noChangeArrowheads="1"/>
            </p:cNvSpPr>
            <p:nvPr/>
          </p:nvSpPr>
          <p:spPr bwMode="auto">
            <a:xfrm>
              <a:off x="3961" y="2403"/>
              <a:ext cx="109" cy="98"/>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09675" name="AutoShape 11"/>
            <p:cNvSpPr>
              <a:spLocks noChangeArrowheads="1"/>
            </p:cNvSpPr>
            <p:nvPr/>
          </p:nvSpPr>
          <p:spPr bwMode="auto">
            <a:xfrm>
              <a:off x="3727" y="2836"/>
              <a:ext cx="109" cy="98"/>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09676" name="AutoShape 12"/>
            <p:cNvSpPr>
              <a:spLocks noChangeArrowheads="1"/>
            </p:cNvSpPr>
            <p:nvPr/>
          </p:nvSpPr>
          <p:spPr bwMode="auto">
            <a:xfrm>
              <a:off x="4324" y="1889"/>
              <a:ext cx="109" cy="98"/>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09677" name="AutoShape 13"/>
            <p:cNvSpPr>
              <a:spLocks noChangeArrowheads="1"/>
            </p:cNvSpPr>
            <p:nvPr/>
          </p:nvSpPr>
          <p:spPr bwMode="auto">
            <a:xfrm>
              <a:off x="3033" y="2674"/>
              <a:ext cx="109" cy="98"/>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09678" name="AutoShape 14"/>
            <p:cNvSpPr>
              <a:spLocks noChangeArrowheads="1"/>
            </p:cNvSpPr>
            <p:nvPr/>
          </p:nvSpPr>
          <p:spPr bwMode="auto">
            <a:xfrm>
              <a:off x="4789" y="1915"/>
              <a:ext cx="109" cy="98"/>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09679" name="AutoShape 15"/>
            <p:cNvSpPr>
              <a:spLocks noChangeArrowheads="1"/>
            </p:cNvSpPr>
            <p:nvPr/>
          </p:nvSpPr>
          <p:spPr bwMode="auto">
            <a:xfrm>
              <a:off x="4463" y="2825"/>
              <a:ext cx="109" cy="98"/>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grpSp>
    </p:spTree>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8518" name="Text Box 22"/>
          <p:cNvSpPr txBox="1">
            <a:spLocks noChangeArrowheads="1"/>
          </p:cNvSpPr>
          <p:nvPr/>
        </p:nvSpPr>
        <p:spPr bwMode="auto">
          <a:xfrm>
            <a:off x="155575" y="1143000"/>
            <a:ext cx="2259013" cy="1616075"/>
          </a:xfrm>
          <a:prstGeom prst="rect">
            <a:avLst/>
          </a:prstGeom>
          <a:noFill/>
          <a:ln w="9525" algn="ctr">
            <a:noFill/>
            <a:miter lim="800000"/>
            <a:headEnd/>
            <a:tailEnd/>
          </a:ln>
          <a:effectLst/>
        </p:spPr>
        <p:txBody>
          <a:bodyPr anchor="b">
            <a:spAutoFit/>
          </a:bodyPr>
          <a:lstStyle/>
          <a:p>
            <a:pPr algn="r"/>
            <a:r>
              <a:rPr lang="en-US" sz="2000"/>
              <a:t>Fewer Measurements </a:t>
            </a:r>
            <a:r>
              <a:rPr lang="en-US" sz="2000">
                <a:ea typeface="Arial Unicode MS" pitchFamily="34" charset="-128"/>
                <a:cs typeface="Arial Unicode MS" pitchFamily="34" charset="-128"/>
              </a:rPr>
              <a:t>⇨ Higher Standard Deviation </a:t>
            </a:r>
            <a:r>
              <a:rPr lang="en-US" sz="2000">
                <a:latin typeface="Arial Unicode MS" pitchFamily="34" charset="-128"/>
                <a:ea typeface="Arial Unicode MS" pitchFamily="34" charset="-128"/>
                <a:cs typeface="Arial Unicode MS" pitchFamily="34" charset="-128"/>
              </a:rPr>
              <a:t>⇨</a:t>
            </a:r>
          </a:p>
          <a:p>
            <a:pPr algn="r"/>
            <a:r>
              <a:rPr lang="en-US" sz="2000">
                <a:ea typeface="Arial Unicode MS" pitchFamily="34" charset="-128"/>
                <a:cs typeface="Arial Unicode MS" pitchFamily="34" charset="-128"/>
              </a:rPr>
              <a:t>Both </a:t>
            </a:r>
            <a:r>
              <a:rPr lang="en-US" sz="2000">
                <a:ea typeface="Arial Unicode MS" pitchFamily="34" charset="-128"/>
                <a:cs typeface="Arial Unicode MS" pitchFamily="34" charset="-128"/>
                <a:sym typeface="Symbol" pitchFamily="18" charset="2"/>
              </a:rPr>
              <a:t> and </a:t>
            </a:r>
            <a:r>
              <a:rPr lang="el-GR" sz="2000">
                <a:ea typeface="Arial Unicode MS" pitchFamily="34" charset="-128"/>
                <a:cs typeface="Tahoma" pitchFamily="34" charset="0"/>
              </a:rPr>
              <a:t>β</a:t>
            </a:r>
            <a:r>
              <a:rPr lang="en-US" sz="2000">
                <a:ea typeface="Arial Unicode MS" pitchFamily="34" charset="-128"/>
                <a:cs typeface="Tahoma" pitchFamily="34" charset="0"/>
              </a:rPr>
              <a:t> rise</a:t>
            </a:r>
            <a:endParaRPr lang="el-GR" sz="2000">
              <a:ea typeface="Arial Unicode MS" pitchFamily="34" charset="-128"/>
              <a:cs typeface="Tahoma" pitchFamily="34" charset="0"/>
            </a:endParaRPr>
          </a:p>
        </p:txBody>
      </p:sp>
      <p:grpSp>
        <p:nvGrpSpPr>
          <p:cNvPr id="1898528" name="Group 32"/>
          <p:cNvGrpSpPr>
            <a:grpSpLocks/>
          </p:cNvGrpSpPr>
          <p:nvPr/>
        </p:nvGrpSpPr>
        <p:grpSpPr bwMode="auto">
          <a:xfrm>
            <a:off x="415925" y="363538"/>
            <a:ext cx="8535988" cy="6286500"/>
            <a:chOff x="262" y="229"/>
            <a:chExt cx="5377" cy="3960"/>
          </a:xfrm>
        </p:grpSpPr>
        <p:sp>
          <p:nvSpPr>
            <p:cNvPr id="1898498" name="Freeform 2" descr="Wide upward diagonal"/>
            <p:cNvSpPr>
              <a:spLocks/>
            </p:cNvSpPr>
            <p:nvPr/>
          </p:nvSpPr>
          <p:spPr bwMode="auto">
            <a:xfrm>
              <a:off x="2769" y="2721"/>
              <a:ext cx="1025" cy="1133"/>
            </a:xfrm>
            <a:custGeom>
              <a:avLst/>
              <a:gdLst/>
              <a:ahLst/>
              <a:cxnLst>
                <a:cxn ang="0">
                  <a:pos x="0" y="0"/>
                </a:cxn>
                <a:cxn ang="0">
                  <a:pos x="15" y="1128"/>
                </a:cxn>
                <a:cxn ang="0">
                  <a:pos x="1025" y="1133"/>
                </a:cxn>
                <a:cxn ang="0">
                  <a:pos x="776" y="1073"/>
                </a:cxn>
                <a:cxn ang="0">
                  <a:pos x="552" y="982"/>
                </a:cxn>
                <a:cxn ang="0">
                  <a:pos x="394" y="812"/>
                </a:cxn>
                <a:cxn ang="0">
                  <a:pos x="279" y="654"/>
                </a:cxn>
                <a:cxn ang="0">
                  <a:pos x="145" y="400"/>
                </a:cxn>
                <a:cxn ang="0">
                  <a:pos x="79" y="169"/>
                </a:cxn>
              </a:cxnLst>
              <a:rect l="0" t="0" r="r" b="b"/>
              <a:pathLst>
                <a:path w="1025" h="1133">
                  <a:moveTo>
                    <a:pt x="0" y="0"/>
                  </a:moveTo>
                  <a:lnTo>
                    <a:pt x="15" y="1128"/>
                  </a:lnTo>
                  <a:lnTo>
                    <a:pt x="1025" y="1133"/>
                  </a:lnTo>
                  <a:lnTo>
                    <a:pt x="776" y="1073"/>
                  </a:lnTo>
                  <a:lnTo>
                    <a:pt x="552" y="982"/>
                  </a:lnTo>
                  <a:lnTo>
                    <a:pt x="394" y="812"/>
                  </a:lnTo>
                  <a:lnTo>
                    <a:pt x="279" y="654"/>
                  </a:lnTo>
                  <a:lnTo>
                    <a:pt x="145" y="400"/>
                  </a:lnTo>
                  <a:lnTo>
                    <a:pt x="79" y="169"/>
                  </a:lnTo>
                </a:path>
              </a:pathLst>
            </a:custGeom>
            <a:pattFill prst="wdUpDiag">
              <a:fgClr>
                <a:schemeClr val="hlink"/>
              </a:fgClr>
              <a:bgClr>
                <a:schemeClr val="bg1"/>
              </a:bgClr>
            </a:pattFill>
            <a:ln w="9525">
              <a:noFill/>
              <a:round/>
              <a:headEnd/>
              <a:tailEnd/>
            </a:ln>
            <a:effectLst/>
          </p:spPr>
          <p:txBody>
            <a:bodyPr/>
            <a:lstStyle/>
            <a:p>
              <a:endParaRPr lang="en-US"/>
            </a:p>
          </p:txBody>
        </p:sp>
        <p:sp>
          <p:nvSpPr>
            <p:cNvPr id="1898499" name="Freeform 3" descr="Wide downward diagonal"/>
            <p:cNvSpPr>
              <a:spLocks/>
            </p:cNvSpPr>
            <p:nvPr/>
          </p:nvSpPr>
          <p:spPr bwMode="auto">
            <a:xfrm>
              <a:off x="2047" y="3188"/>
              <a:ext cx="732" cy="668"/>
            </a:xfrm>
            <a:custGeom>
              <a:avLst/>
              <a:gdLst/>
              <a:ahLst/>
              <a:cxnLst>
                <a:cxn ang="0">
                  <a:pos x="0" y="660"/>
                </a:cxn>
                <a:cxn ang="0">
                  <a:pos x="243" y="582"/>
                </a:cxn>
                <a:cxn ang="0">
                  <a:pos x="473" y="430"/>
                </a:cxn>
                <a:cxn ang="0">
                  <a:pos x="722" y="0"/>
                </a:cxn>
                <a:cxn ang="0">
                  <a:pos x="732" y="668"/>
                </a:cxn>
                <a:cxn ang="0">
                  <a:pos x="0" y="660"/>
                </a:cxn>
              </a:cxnLst>
              <a:rect l="0" t="0" r="r" b="b"/>
              <a:pathLst>
                <a:path w="732" h="668">
                  <a:moveTo>
                    <a:pt x="0" y="660"/>
                  </a:moveTo>
                  <a:lnTo>
                    <a:pt x="243" y="582"/>
                  </a:lnTo>
                  <a:lnTo>
                    <a:pt x="473" y="430"/>
                  </a:lnTo>
                  <a:lnTo>
                    <a:pt x="722" y="0"/>
                  </a:lnTo>
                  <a:lnTo>
                    <a:pt x="732" y="668"/>
                  </a:lnTo>
                  <a:lnTo>
                    <a:pt x="0" y="660"/>
                  </a:lnTo>
                  <a:close/>
                </a:path>
              </a:pathLst>
            </a:custGeom>
            <a:pattFill prst="wdDnDiag">
              <a:fgClr>
                <a:srgbClr val="FF3300"/>
              </a:fgClr>
              <a:bgClr>
                <a:schemeClr val="bg1"/>
              </a:bgClr>
            </a:pattFill>
            <a:ln w="9525">
              <a:noFill/>
              <a:round/>
              <a:headEnd/>
              <a:tailEnd/>
            </a:ln>
            <a:effectLst/>
          </p:spPr>
          <p:txBody>
            <a:bodyPr/>
            <a:lstStyle/>
            <a:p>
              <a:endParaRPr lang="en-US"/>
            </a:p>
          </p:txBody>
        </p:sp>
        <p:sp>
          <p:nvSpPr>
            <p:cNvPr id="1898501" name="Text Box 5"/>
            <p:cNvSpPr txBox="1">
              <a:spLocks noChangeArrowheads="1"/>
            </p:cNvSpPr>
            <p:nvPr/>
          </p:nvSpPr>
          <p:spPr bwMode="auto">
            <a:xfrm>
              <a:off x="3750" y="274"/>
              <a:ext cx="1204" cy="404"/>
            </a:xfrm>
            <a:prstGeom prst="rect">
              <a:avLst/>
            </a:prstGeom>
            <a:noFill/>
            <a:ln w="9525">
              <a:noFill/>
              <a:miter lim="800000"/>
              <a:headEnd/>
              <a:tailEnd/>
            </a:ln>
            <a:effectLst/>
          </p:spPr>
          <p:txBody>
            <a:bodyPr wrap="none">
              <a:spAutoFit/>
            </a:bodyPr>
            <a:lstStyle/>
            <a:p>
              <a:pPr algn="l" eaLnBrk="1" hangingPunct="1"/>
              <a:r>
                <a:rPr kumimoji="0" lang="en-US" sz="1800" b="1">
                  <a:solidFill>
                    <a:srgbClr val="FF3300"/>
                  </a:solidFill>
                </a:rPr>
                <a:t>Null Hypothesis</a:t>
              </a:r>
            </a:p>
            <a:p>
              <a:pPr algn="l" eaLnBrk="1" hangingPunct="1"/>
              <a:r>
                <a:rPr kumimoji="0" lang="en-US" sz="1800" b="1">
                  <a:solidFill>
                    <a:srgbClr val="FF3300"/>
                  </a:solidFill>
                </a:rPr>
                <a:t>C</a:t>
              </a:r>
              <a:r>
                <a:rPr kumimoji="0" lang="en-US" sz="1800" b="1" baseline="-25000">
                  <a:solidFill>
                    <a:srgbClr val="FF3300"/>
                  </a:solidFill>
                </a:rPr>
                <a:t>s</a:t>
              </a:r>
            </a:p>
          </p:txBody>
        </p:sp>
        <p:sp>
          <p:nvSpPr>
            <p:cNvPr id="1898502" name="Line 6"/>
            <p:cNvSpPr>
              <a:spLocks noChangeShapeType="1"/>
            </p:cNvSpPr>
            <p:nvPr/>
          </p:nvSpPr>
          <p:spPr bwMode="auto">
            <a:xfrm>
              <a:off x="2519" y="3856"/>
              <a:ext cx="3120" cy="0"/>
            </a:xfrm>
            <a:prstGeom prst="line">
              <a:avLst/>
            </a:prstGeom>
            <a:noFill/>
            <a:ln w="9525">
              <a:solidFill>
                <a:schemeClr val="tx1"/>
              </a:solidFill>
              <a:round/>
              <a:headEnd/>
              <a:tailEnd/>
            </a:ln>
            <a:effectLst/>
          </p:spPr>
          <p:txBody>
            <a:bodyPr/>
            <a:lstStyle/>
            <a:p>
              <a:endParaRPr lang="en-US"/>
            </a:p>
          </p:txBody>
        </p:sp>
        <p:sp>
          <p:nvSpPr>
            <p:cNvPr id="1898503" name="Line 7"/>
            <p:cNvSpPr>
              <a:spLocks noChangeShapeType="1"/>
            </p:cNvSpPr>
            <p:nvPr/>
          </p:nvSpPr>
          <p:spPr bwMode="auto">
            <a:xfrm>
              <a:off x="2771" y="2359"/>
              <a:ext cx="7" cy="1497"/>
            </a:xfrm>
            <a:prstGeom prst="line">
              <a:avLst/>
            </a:prstGeom>
            <a:noFill/>
            <a:ln w="38100">
              <a:solidFill>
                <a:srgbClr val="00FF00"/>
              </a:solidFill>
              <a:round/>
              <a:headEnd/>
              <a:tailEnd type="triangle" w="med" len="med"/>
            </a:ln>
            <a:effectLst/>
          </p:spPr>
          <p:txBody>
            <a:bodyPr/>
            <a:lstStyle/>
            <a:p>
              <a:endParaRPr lang="en-US"/>
            </a:p>
          </p:txBody>
        </p:sp>
        <p:sp>
          <p:nvSpPr>
            <p:cNvPr id="1898504" name="Text Box 8"/>
            <p:cNvSpPr txBox="1">
              <a:spLocks noChangeArrowheads="1"/>
            </p:cNvSpPr>
            <p:nvPr/>
          </p:nvSpPr>
          <p:spPr bwMode="auto">
            <a:xfrm>
              <a:off x="4457" y="3863"/>
              <a:ext cx="811" cy="326"/>
            </a:xfrm>
            <a:prstGeom prst="rect">
              <a:avLst/>
            </a:prstGeom>
            <a:noFill/>
            <a:ln w="9525">
              <a:noFill/>
              <a:miter lim="800000"/>
              <a:headEnd/>
              <a:tailEnd/>
            </a:ln>
            <a:effectLst/>
          </p:spPr>
          <p:txBody>
            <a:bodyPr wrap="none">
              <a:spAutoFit/>
            </a:bodyPr>
            <a:lstStyle/>
            <a:p>
              <a:pPr algn="r" eaLnBrk="1" hangingPunct="1"/>
              <a:r>
                <a:rPr kumimoji="0" lang="en-US" sz="1400" i="1"/>
                <a:t>Mean </a:t>
              </a:r>
            </a:p>
            <a:p>
              <a:pPr algn="r" eaLnBrk="1" hangingPunct="1"/>
              <a:r>
                <a:rPr kumimoji="0" lang="en-US" sz="1400" i="1"/>
                <a:t>Concentration</a:t>
              </a:r>
            </a:p>
          </p:txBody>
        </p:sp>
        <p:grpSp>
          <p:nvGrpSpPr>
            <p:cNvPr id="1898505" name="Group 9"/>
            <p:cNvGrpSpPr>
              <a:grpSpLocks/>
            </p:cNvGrpSpPr>
            <p:nvPr/>
          </p:nvGrpSpPr>
          <p:grpSpPr bwMode="auto">
            <a:xfrm>
              <a:off x="2639" y="2023"/>
              <a:ext cx="244" cy="288"/>
              <a:chOff x="2556" y="600"/>
              <a:chExt cx="244" cy="288"/>
            </a:xfrm>
          </p:grpSpPr>
          <p:sp>
            <p:nvSpPr>
              <p:cNvPr id="1898506" name="Text Box 10"/>
              <p:cNvSpPr txBox="1">
                <a:spLocks noChangeArrowheads="1"/>
              </p:cNvSpPr>
              <p:nvPr/>
            </p:nvSpPr>
            <p:spPr bwMode="auto">
              <a:xfrm>
                <a:off x="2556" y="600"/>
                <a:ext cx="244" cy="288"/>
              </a:xfrm>
              <a:prstGeom prst="rect">
                <a:avLst/>
              </a:prstGeom>
              <a:noFill/>
              <a:ln w="9525">
                <a:noFill/>
                <a:miter lim="800000"/>
                <a:headEnd/>
                <a:tailEnd/>
              </a:ln>
              <a:effectLst/>
            </p:spPr>
            <p:txBody>
              <a:bodyPr wrap="none">
                <a:spAutoFit/>
              </a:bodyPr>
              <a:lstStyle/>
              <a:p>
                <a:pPr algn="l" eaLnBrk="1" hangingPunct="1"/>
                <a:r>
                  <a:rPr kumimoji="0" lang="en-US" sz="2400" b="1">
                    <a:solidFill>
                      <a:srgbClr val="66FF33"/>
                    </a:solidFill>
                  </a:rPr>
                  <a:t>X</a:t>
                </a:r>
              </a:p>
            </p:txBody>
          </p:sp>
          <p:sp>
            <p:nvSpPr>
              <p:cNvPr id="1898507" name="Line 11"/>
              <p:cNvSpPr>
                <a:spLocks noChangeShapeType="1"/>
              </p:cNvSpPr>
              <p:nvPr/>
            </p:nvSpPr>
            <p:spPr bwMode="auto">
              <a:xfrm>
                <a:off x="2600" y="626"/>
                <a:ext cx="157" cy="0"/>
              </a:xfrm>
              <a:prstGeom prst="line">
                <a:avLst/>
              </a:prstGeom>
              <a:noFill/>
              <a:ln w="38100">
                <a:solidFill>
                  <a:srgbClr val="00FF00"/>
                </a:solidFill>
                <a:round/>
                <a:headEnd/>
                <a:tailEnd/>
              </a:ln>
              <a:effectLst/>
            </p:spPr>
            <p:txBody>
              <a:bodyPr/>
              <a:lstStyle/>
              <a:p>
                <a:endParaRPr lang="en-US"/>
              </a:p>
            </p:txBody>
          </p:sp>
        </p:grpSp>
        <p:sp>
          <p:nvSpPr>
            <p:cNvPr id="1898508" name="Text Box 12"/>
            <p:cNvSpPr txBox="1">
              <a:spLocks noChangeArrowheads="1"/>
            </p:cNvSpPr>
            <p:nvPr/>
          </p:nvSpPr>
          <p:spPr bwMode="auto">
            <a:xfrm>
              <a:off x="296" y="297"/>
              <a:ext cx="1676" cy="404"/>
            </a:xfrm>
            <a:prstGeom prst="rect">
              <a:avLst/>
            </a:prstGeom>
            <a:noFill/>
            <a:ln w="9525">
              <a:noFill/>
              <a:miter lim="800000"/>
              <a:headEnd/>
              <a:tailEnd/>
            </a:ln>
            <a:effectLst/>
          </p:spPr>
          <p:txBody>
            <a:bodyPr wrap="none">
              <a:spAutoFit/>
            </a:bodyPr>
            <a:lstStyle/>
            <a:p>
              <a:pPr algn="r" eaLnBrk="1" hangingPunct="1"/>
              <a:r>
                <a:rPr kumimoji="0" lang="en-US" sz="1800" b="1">
                  <a:solidFill>
                    <a:schemeClr val="tx2"/>
                  </a:solidFill>
                </a:rPr>
                <a:t>Alternative Hypothesis</a:t>
              </a:r>
            </a:p>
            <a:p>
              <a:pPr algn="r" eaLnBrk="1" hangingPunct="1"/>
              <a:r>
                <a:rPr kumimoji="0" lang="en-US" sz="1800" b="1">
                  <a:solidFill>
                    <a:schemeClr val="tx2"/>
                  </a:solidFill>
                  <a:sym typeface="Symbol" pitchFamily="18" charset="2"/>
                </a:rPr>
                <a:t></a:t>
              </a:r>
              <a:r>
                <a:rPr kumimoji="0" lang="en-US" sz="1800" b="1" baseline="-25000">
                  <a:solidFill>
                    <a:schemeClr val="tx2"/>
                  </a:solidFill>
                  <a:sym typeface="Symbol" pitchFamily="18" charset="2"/>
                </a:rPr>
                <a:t>1</a:t>
              </a:r>
            </a:p>
          </p:txBody>
        </p:sp>
        <p:sp>
          <p:nvSpPr>
            <p:cNvPr id="1898509" name="Oval 13"/>
            <p:cNvSpPr>
              <a:spLocks noChangeArrowheads="1"/>
            </p:cNvSpPr>
            <p:nvPr/>
          </p:nvSpPr>
          <p:spPr bwMode="auto">
            <a:xfrm>
              <a:off x="2589" y="3697"/>
              <a:ext cx="144" cy="144"/>
            </a:xfrm>
            <a:prstGeom prst="ellipse">
              <a:avLst/>
            </a:prstGeom>
            <a:solidFill>
              <a:schemeClr val="bg1"/>
            </a:solidFill>
            <a:ln w="9525">
              <a:noFill/>
              <a:round/>
              <a:headEnd/>
              <a:tailEnd/>
            </a:ln>
            <a:effectLst/>
          </p:spPr>
          <p:txBody>
            <a:bodyPr wrap="none" anchor="ctr" anchorCtr="1"/>
            <a:lstStyle/>
            <a:p>
              <a:pPr eaLnBrk="1" hangingPunct="1"/>
              <a:r>
                <a:rPr kumimoji="0" lang="en-US" sz="1800" b="1">
                  <a:solidFill>
                    <a:srgbClr val="FF3300"/>
                  </a:solidFill>
                  <a:sym typeface="Symbol" pitchFamily="18" charset="2"/>
                </a:rPr>
                <a:t></a:t>
              </a:r>
            </a:p>
          </p:txBody>
        </p:sp>
        <p:sp>
          <p:nvSpPr>
            <p:cNvPr id="1898510" name="Oval 14"/>
            <p:cNvSpPr>
              <a:spLocks noChangeArrowheads="1"/>
            </p:cNvSpPr>
            <p:nvPr/>
          </p:nvSpPr>
          <p:spPr bwMode="auto">
            <a:xfrm>
              <a:off x="2864" y="3564"/>
              <a:ext cx="144" cy="144"/>
            </a:xfrm>
            <a:prstGeom prst="ellipse">
              <a:avLst/>
            </a:prstGeom>
            <a:solidFill>
              <a:schemeClr val="bg1"/>
            </a:solidFill>
            <a:ln w="9525">
              <a:noFill/>
              <a:round/>
              <a:headEnd/>
              <a:tailEnd/>
            </a:ln>
            <a:effectLst/>
          </p:spPr>
          <p:txBody>
            <a:bodyPr wrap="none" anchor="ctr" anchorCtr="1"/>
            <a:lstStyle/>
            <a:p>
              <a:pPr eaLnBrk="1" hangingPunct="1"/>
              <a:r>
                <a:rPr kumimoji="0" lang="el-GR" sz="1800" b="1">
                  <a:solidFill>
                    <a:schemeClr val="tx2"/>
                  </a:solidFill>
                  <a:latin typeface="Tahoma" pitchFamily="34" charset="0"/>
                  <a:cs typeface="Tahoma" pitchFamily="34" charset="0"/>
                  <a:sym typeface="Symbol" pitchFamily="18" charset="2"/>
                </a:rPr>
                <a:t>β</a:t>
              </a:r>
            </a:p>
          </p:txBody>
        </p:sp>
        <p:sp>
          <p:nvSpPr>
            <p:cNvPr id="1898521" name="Freeform 25" descr="Dark upward diagonal"/>
            <p:cNvSpPr>
              <a:spLocks/>
            </p:cNvSpPr>
            <p:nvPr/>
          </p:nvSpPr>
          <p:spPr bwMode="auto">
            <a:xfrm>
              <a:off x="2785" y="2966"/>
              <a:ext cx="733" cy="895"/>
            </a:xfrm>
            <a:custGeom>
              <a:avLst/>
              <a:gdLst/>
              <a:ahLst/>
              <a:cxnLst>
                <a:cxn ang="0">
                  <a:pos x="6" y="50"/>
                </a:cxn>
                <a:cxn ang="0">
                  <a:pos x="11" y="889"/>
                </a:cxn>
                <a:cxn ang="0">
                  <a:pos x="733" y="895"/>
                </a:cxn>
                <a:cxn ang="0">
                  <a:pos x="604" y="872"/>
                </a:cxn>
                <a:cxn ang="0">
                  <a:pos x="414" y="783"/>
                </a:cxn>
                <a:cxn ang="0">
                  <a:pos x="224" y="565"/>
                </a:cxn>
                <a:cxn ang="0">
                  <a:pos x="140" y="375"/>
                </a:cxn>
                <a:cxn ang="0">
                  <a:pos x="39" y="112"/>
                </a:cxn>
                <a:cxn ang="0">
                  <a:pos x="0" y="0"/>
                </a:cxn>
              </a:cxnLst>
              <a:rect l="0" t="0" r="r" b="b"/>
              <a:pathLst>
                <a:path w="733" h="895">
                  <a:moveTo>
                    <a:pt x="6" y="50"/>
                  </a:moveTo>
                  <a:lnTo>
                    <a:pt x="11" y="889"/>
                  </a:lnTo>
                  <a:lnTo>
                    <a:pt x="733" y="895"/>
                  </a:lnTo>
                  <a:lnTo>
                    <a:pt x="604" y="872"/>
                  </a:lnTo>
                  <a:lnTo>
                    <a:pt x="414" y="783"/>
                  </a:lnTo>
                  <a:lnTo>
                    <a:pt x="224" y="565"/>
                  </a:lnTo>
                  <a:lnTo>
                    <a:pt x="140" y="375"/>
                  </a:lnTo>
                  <a:lnTo>
                    <a:pt x="39" y="112"/>
                  </a:lnTo>
                  <a:lnTo>
                    <a:pt x="0" y="0"/>
                  </a:lnTo>
                </a:path>
              </a:pathLst>
            </a:custGeom>
            <a:pattFill prst="dkUpDiag">
              <a:fgClr>
                <a:schemeClr val="hlink"/>
              </a:fgClr>
              <a:bgClr>
                <a:schemeClr val="bg1"/>
              </a:bgClr>
            </a:pattFill>
            <a:ln w="9525">
              <a:noFill/>
              <a:round/>
              <a:headEnd/>
              <a:tailEnd/>
            </a:ln>
            <a:effectLst/>
          </p:spPr>
          <p:txBody>
            <a:bodyPr/>
            <a:lstStyle/>
            <a:p>
              <a:endParaRPr lang="en-US"/>
            </a:p>
          </p:txBody>
        </p:sp>
        <p:sp>
          <p:nvSpPr>
            <p:cNvPr id="1898522" name="Oval 26"/>
            <p:cNvSpPr>
              <a:spLocks noChangeArrowheads="1"/>
            </p:cNvSpPr>
            <p:nvPr/>
          </p:nvSpPr>
          <p:spPr bwMode="auto">
            <a:xfrm>
              <a:off x="2876" y="3570"/>
              <a:ext cx="144" cy="144"/>
            </a:xfrm>
            <a:prstGeom prst="ellipse">
              <a:avLst/>
            </a:prstGeom>
            <a:solidFill>
              <a:schemeClr val="bg1"/>
            </a:solidFill>
            <a:ln w="9525">
              <a:noFill/>
              <a:round/>
              <a:headEnd/>
              <a:tailEnd/>
            </a:ln>
            <a:effectLst/>
          </p:spPr>
          <p:txBody>
            <a:bodyPr wrap="none" anchor="ctr" anchorCtr="1"/>
            <a:lstStyle/>
            <a:p>
              <a:pPr eaLnBrk="1" hangingPunct="1"/>
              <a:r>
                <a:rPr kumimoji="0" lang="el-GR" sz="1800" b="1">
                  <a:solidFill>
                    <a:schemeClr val="tx2"/>
                  </a:solidFill>
                  <a:latin typeface="Tahoma" pitchFamily="34" charset="0"/>
                  <a:cs typeface="Tahoma" pitchFamily="34" charset="0"/>
                  <a:sym typeface="Symbol" pitchFamily="18" charset="2"/>
                </a:rPr>
                <a:t>β</a:t>
              </a:r>
            </a:p>
          </p:txBody>
        </p:sp>
        <p:sp>
          <p:nvSpPr>
            <p:cNvPr id="1898523" name="Freeform 27" descr="Dark downward diagonal"/>
            <p:cNvSpPr>
              <a:spLocks/>
            </p:cNvSpPr>
            <p:nvPr/>
          </p:nvSpPr>
          <p:spPr bwMode="auto">
            <a:xfrm>
              <a:off x="2291" y="3520"/>
              <a:ext cx="482" cy="336"/>
            </a:xfrm>
            <a:custGeom>
              <a:avLst/>
              <a:gdLst/>
              <a:ahLst/>
              <a:cxnLst>
                <a:cxn ang="0">
                  <a:pos x="0" y="336"/>
                </a:cxn>
                <a:cxn ang="0">
                  <a:pos x="288" y="240"/>
                </a:cxn>
                <a:cxn ang="0">
                  <a:pos x="480" y="0"/>
                </a:cxn>
                <a:cxn ang="0">
                  <a:pos x="482" y="336"/>
                </a:cxn>
                <a:cxn ang="0">
                  <a:pos x="48" y="336"/>
                </a:cxn>
                <a:cxn ang="0">
                  <a:pos x="0" y="336"/>
                </a:cxn>
              </a:cxnLst>
              <a:rect l="0" t="0" r="r" b="b"/>
              <a:pathLst>
                <a:path w="482" h="336">
                  <a:moveTo>
                    <a:pt x="0" y="336"/>
                  </a:moveTo>
                  <a:lnTo>
                    <a:pt x="288" y="240"/>
                  </a:lnTo>
                  <a:lnTo>
                    <a:pt x="480" y="0"/>
                  </a:lnTo>
                  <a:lnTo>
                    <a:pt x="482" y="336"/>
                  </a:lnTo>
                  <a:lnTo>
                    <a:pt x="48" y="336"/>
                  </a:lnTo>
                  <a:lnTo>
                    <a:pt x="0" y="336"/>
                  </a:lnTo>
                  <a:close/>
                </a:path>
              </a:pathLst>
            </a:custGeom>
            <a:pattFill prst="dkDnDiag">
              <a:fgClr>
                <a:srgbClr val="FF3300"/>
              </a:fgClr>
              <a:bgClr>
                <a:schemeClr val="bg1"/>
              </a:bgClr>
            </a:pattFill>
            <a:ln w="9525">
              <a:noFill/>
              <a:round/>
              <a:headEnd/>
              <a:tailEnd/>
            </a:ln>
            <a:effectLst/>
          </p:spPr>
          <p:txBody>
            <a:bodyPr/>
            <a:lstStyle/>
            <a:p>
              <a:endParaRPr lang="en-US"/>
            </a:p>
          </p:txBody>
        </p:sp>
        <p:sp>
          <p:nvSpPr>
            <p:cNvPr id="1898524" name="Oval 28"/>
            <p:cNvSpPr>
              <a:spLocks noChangeArrowheads="1"/>
            </p:cNvSpPr>
            <p:nvPr/>
          </p:nvSpPr>
          <p:spPr bwMode="auto">
            <a:xfrm>
              <a:off x="2583" y="3661"/>
              <a:ext cx="144" cy="144"/>
            </a:xfrm>
            <a:prstGeom prst="ellipse">
              <a:avLst/>
            </a:prstGeom>
            <a:solidFill>
              <a:schemeClr val="bg1"/>
            </a:solidFill>
            <a:ln w="9525">
              <a:noFill/>
              <a:round/>
              <a:headEnd/>
              <a:tailEnd/>
            </a:ln>
            <a:effectLst/>
          </p:spPr>
          <p:txBody>
            <a:bodyPr wrap="none" anchor="ctr" anchorCtr="1"/>
            <a:lstStyle/>
            <a:p>
              <a:pPr eaLnBrk="1" hangingPunct="1"/>
              <a:r>
                <a:rPr kumimoji="0" lang="en-US" sz="1800" b="1">
                  <a:solidFill>
                    <a:srgbClr val="FF3300"/>
                  </a:solidFill>
                  <a:sym typeface="Symbol" pitchFamily="18" charset="2"/>
                </a:rPr>
                <a:t></a:t>
              </a:r>
            </a:p>
          </p:txBody>
        </p:sp>
        <p:pic>
          <p:nvPicPr>
            <p:cNvPr id="1898516" name="Picture 20"/>
            <p:cNvPicPr>
              <a:picLocks noChangeAspect="1" noChangeArrowheads="1"/>
            </p:cNvPicPr>
            <p:nvPr/>
          </p:nvPicPr>
          <p:blipFill>
            <a:blip r:embed="rId2" cstate="print"/>
            <a:srcRect l="16191"/>
            <a:stretch>
              <a:fillRect/>
            </a:stretch>
          </p:blipFill>
          <p:spPr bwMode="auto">
            <a:xfrm>
              <a:off x="262" y="229"/>
              <a:ext cx="4581" cy="3729"/>
            </a:xfrm>
            <a:prstGeom prst="rect">
              <a:avLst/>
            </a:prstGeom>
            <a:noFill/>
            <a:ln w="9525" algn="ctr">
              <a:noFill/>
              <a:miter lim="800000"/>
              <a:headEnd/>
              <a:tailEnd/>
            </a:ln>
            <a:effectLst/>
          </p:spPr>
        </p:pic>
        <p:pic>
          <p:nvPicPr>
            <p:cNvPr id="1898517" name="Picture 21"/>
            <p:cNvPicPr>
              <a:picLocks noChangeAspect="1" noChangeArrowheads="1"/>
            </p:cNvPicPr>
            <p:nvPr/>
          </p:nvPicPr>
          <p:blipFill>
            <a:blip r:embed="rId3" cstate="print"/>
            <a:srcRect l="8119" t="1932" r="18018" b="2924"/>
            <a:stretch>
              <a:fillRect/>
            </a:stretch>
          </p:blipFill>
          <p:spPr bwMode="auto">
            <a:xfrm>
              <a:off x="1398" y="343"/>
              <a:ext cx="4030" cy="3548"/>
            </a:xfrm>
            <a:prstGeom prst="rect">
              <a:avLst/>
            </a:prstGeom>
            <a:noFill/>
            <a:ln w="9525" algn="ctr">
              <a:noFill/>
              <a:miter lim="800000"/>
              <a:headEnd/>
              <a:tailEnd/>
            </a:ln>
            <a:effectLst/>
          </p:spPr>
        </p:pic>
      </p:grpSp>
      <p:sp>
        <p:nvSpPr>
          <p:cNvPr id="22" name="Slide Number Placeholder 21"/>
          <p:cNvSpPr>
            <a:spLocks noGrp="1"/>
          </p:cNvSpPr>
          <p:nvPr>
            <p:ph type="sldNum" sz="quarter" idx="10"/>
          </p:nvPr>
        </p:nvSpPr>
        <p:spPr/>
        <p:txBody>
          <a:bodyPr/>
          <a:lstStyle/>
          <a:p>
            <a:fld id="{2B2E6700-08D0-4B60-9235-5B4D318A3000}" type="slidenum">
              <a:rPr lang="en-US" smtClean="0"/>
              <a:pPr/>
              <a:t>70</a:t>
            </a:fld>
            <a:endParaRPr 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98528"/>
                                        </p:tgtEl>
                                        <p:attrNameLst>
                                          <p:attrName>style.visibility</p:attrName>
                                        </p:attrNameLst>
                                      </p:cBhvr>
                                      <p:to>
                                        <p:strVal val="visible"/>
                                      </p:to>
                                    </p:set>
                                    <p:animEffect transition="in" filter="blinds(horizontal)">
                                      <p:cBhvr>
                                        <p:cTn id="7" dur="500"/>
                                        <p:tgtEl>
                                          <p:spTgt spid="1898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4F82E67-EFAD-4653-8866-6480CB395FD7}" type="slidenum">
              <a:rPr lang="en-US"/>
              <a:pPr/>
              <a:t>71</a:t>
            </a:fld>
            <a:endParaRPr lang="en-US"/>
          </a:p>
        </p:txBody>
      </p:sp>
      <p:sp>
        <p:nvSpPr>
          <p:cNvPr id="1651714" name="Rectangle 2"/>
          <p:cNvSpPr>
            <a:spLocks noGrp="1" noChangeArrowheads="1"/>
          </p:cNvSpPr>
          <p:nvPr>
            <p:ph type="title"/>
          </p:nvPr>
        </p:nvSpPr>
        <p:spPr/>
        <p:txBody>
          <a:bodyPr/>
          <a:lstStyle/>
          <a:p>
            <a:r>
              <a:rPr lang="en-US"/>
              <a:t>Avoiding Limitations:</a:t>
            </a:r>
            <a:br>
              <a:rPr lang="en-US"/>
            </a:br>
            <a:r>
              <a:rPr lang="en-US"/>
              <a:t>Use non-parametric tests</a:t>
            </a:r>
          </a:p>
        </p:txBody>
      </p:sp>
      <p:sp>
        <p:nvSpPr>
          <p:cNvPr id="1651715" name="Rectangle 3"/>
          <p:cNvSpPr>
            <a:spLocks noGrp="1" noChangeArrowheads="1"/>
          </p:cNvSpPr>
          <p:nvPr>
            <p:ph type="body" idx="1"/>
          </p:nvPr>
        </p:nvSpPr>
        <p:spPr>
          <a:xfrm>
            <a:off x="601663" y="1447800"/>
            <a:ext cx="8375650" cy="4800600"/>
          </a:xfrm>
        </p:spPr>
        <p:txBody>
          <a:bodyPr/>
          <a:lstStyle/>
          <a:p>
            <a:pPr>
              <a:lnSpc>
                <a:spcPct val="90000"/>
              </a:lnSpc>
            </a:pPr>
            <a:r>
              <a:rPr lang="en-US" b="1"/>
              <a:t>Parametric</a:t>
            </a:r>
            <a:r>
              <a:rPr lang="en-US"/>
              <a:t> tests:</a:t>
            </a:r>
          </a:p>
          <a:p>
            <a:pPr lvl="2">
              <a:lnSpc>
                <a:spcPct val="90000"/>
              </a:lnSpc>
            </a:pPr>
            <a:r>
              <a:rPr lang="en-US" sz="2400"/>
              <a:t>The test variable is assumed to have a known distribution</a:t>
            </a:r>
            <a:endParaRPr lang="en-US"/>
          </a:p>
          <a:p>
            <a:pPr lvl="4">
              <a:lnSpc>
                <a:spcPct val="90000"/>
              </a:lnSpc>
            </a:pPr>
            <a:r>
              <a:rPr lang="en-US"/>
              <a:t>Example: Student’s t-test assumes that </a:t>
            </a:r>
            <a:br>
              <a:rPr lang="en-US"/>
            </a:br>
            <a:r>
              <a:rPr lang="en-US"/>
              <a:t>the mean concentration is normally distributed.</a:t>
            </a:r>
          </a:p>
          <a:p>
            <a:pPr>
              <a:lnSpc>
                <a:spcPct val="90000"/>
              </a:lnSpc>
              <a:spcBef>
                <a:spcPct val="80000"/>
              </a:spcBef>
            </a:pPr>
            <a:r>
              <a:rPr lang="en-US" b="1"/>
              <a:t>Non-parametric</a:t>
            </a:r>
            <a:r>
              <a:rPr lang="en-US"/>
              <a:t> tests:</a:t>
            </a:r>
          </a:p>
          <a:p>
            <a:pPr lvl="2">
              <a:lnSpc>
                <a:spcPct val="90000"/>
              </a:lnSpc>
              <a:spcBef>
                <a:spcPct val="80000"/>
              </a:spcBef>
            </a:pPr>
            <a:r>
              <a:rPr lang="en-US" sz="2400"/>
              <a:t>No specific distribution is assumed for the test variable</a:t>
            </a:r>
            <a:endParaRPr lang="en-US" sz="2100"/>
          </a:p>
          <a:p>
            <a:pPr lvl="4">
              <a:lnSpc>
                <a:spcPct val="90000"/>
              </a:lnSpc>
            </a:pPr>
            <a:r>
              <a:rPr lang="en-US"/>
              <a:t>Example: Slippage test does not assume </a:t>
            </a:r>
            <a:br>
              <a:rPr lang="en-US"/>
            </a:br>
            <a:r>
              <a:rPr lang="en-US"/>
              <a:t>any specific distribution for the number </a:t>
            </a:r>
            <a:br>
              <a:rPr lang="en-US"/>
            </a:br>
            <a:r>
              <a:rPr lang="en-US"/>
              <a:t>of site measurements greater than</a:t>
            </a:r>
            <a:br>
              <a:rPr lang="en-US"/>
            </a:br>
            <a:r>
              <a:rPr lang="en-US"/>
              <a:t>the maximum background concentration.</a:t>
            </a:r>
            <a:r>
              <a:rPr lang="en-US" sz="2400"/>
              <a:t>  </a:t>
            </a:r>
          </a:p>
        </p:txBody>
      </p:sp>
    </p:spTree>
  </p:cSld>
  <p:clrMapOvr>
    <a:masterClrMapping/>
  </p:clrMapOvr>
  <p:transition>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3"/>
          <p:cNvSpPr>
            <a:spLocks noGrp="1"/>
          </p:cNvSpPr>
          <p:nvPr>
            <p:ph type="sldNum" sz="quarter" idx="10"/>
          </p:nvPr>
        </p:nvSpPr>
        <p:spPr/>
        <p:txBody>
          <a:bodyPr/>
          <a:lstStyle/>
          <a:p>
            <a:fld id="{6301DD1D-0571-4144-8DE2-C553B25A0EC2}" type="slidenum">
              <a:rPr lang="en-US"/>
              <a:pPr/>
              <a:t>72</a:t>
            </a:fld>
            <a:endParaRPr lang="en-US"/>
          </a:p>
        </p:txBody>
      </p:sp>
      <p:sp>
        <p:nvSpPr>
          <p:cNvPr id="1658882" name="Rectangle 2"/>
          <p:cNvSpPr>
            <a:spLocks noGrp="1" noChangeArrowheads="1"/>
          </p:cNvSpPr>
          <p:nvPr>
            <p:ph type="title"/>
          </p:nvPr>
        </p:nvSpPr>
        <p:spPr/>
        <p:txBody>
          <a:bodyPr/>
          <a:lstStyle/>
          <a:p>
            <a:r>
              <a:rPr lang="en-US"/>
              <a:t>Other Common Tests (1)</a:t>
            </a:r>
          </a:p>
        </p:txBody>
      </p:sp>
      <p:sp>
        <p:nvSpPr>
          <p:cNvPr id="1658883" name="Rectangle 3"/>
          <p:cNvSpPr>
            <a:spLocks noGrp="1" noChangeArrowheads="1"/>
          </p:cNvSpPr>
          <p:nvPr>
            <p:ph type="body" idx="1"/>
          </p:nvPr>
        </p:nvSpPr>
        <p:spPr/>
        <p:txBody>
          <a:bodyPr/>
          <a:lstStyle/>
          <a:p>
            <a:r>
              <a:rPr lang="en-US" dirty="0"/>
              <a:t>Correlation tests</a:t>
            </a:r>
            <a:endParaRPr lang="en-US" dirty="0">
              <a:latin typeface="Arial Unicode MS" pitchFamily="34" charset="-128"/>
              <a:ea typeface="Arial Unicode MS" pitchFamily="34" charset="-128"/>
              <a:cs typeface="Arial Unicode MS" pitchFamily="34" charset="-128"/>
            </a:endParaRPr>
          </a:p>
          <a:p>
            <a:pPr lvl="1"/>
            <a:r>
              <a:rPr lang="en-US" u="sng" dirty="0"/>
              <a:t>Parametric</a:t>
            </a:r>
            <a:r>
              <a:rPr lang="en-US" dirty="0"/>
              <a:t>: Pearson’s </a:t>
            </a:r>
            <a:r>
              <a:rPr lang="en-US" i="1" dirty="0"/>
              <a:t>r </a:t>
            </a:r>
            <a:r>
              <a:rPr lang="en-US" dirty="0"/>
              <a:t>test</a:t>
            </a:r>
          </a:p>
          <a:p>
            <a:pPr lvl="1"/>
            <a:r>
              <a:rPr lang="en-US" dirty="0">
                <a:latin typeface="Arial Unicode MS" pitchFamily="34" charset="-128"/>
                <a:ea typeface="Arial Unicode MS" pitchFamily="34" charset="-128"/>
                <a:cs typeface="Arial Unicode MS" pitchFamily="34" charset="-128"/>
              </a:rPr>
              <a:t>Regression Analysis</a:t>
            </a:r>
            <a:r>
              <a:rPr lang="en-US" dirty="0"/>
              <a:t> </a:t>
            </a:r>
          </a:p>
          <a:p>
            <a:pPr>
              <a:buFont typeface="Monotype Sorts" pitchFamily="2" charset="2"/>
              <a:buNone/>
            </a:pPr>
            <a:endParaRPr lang="en-US" dirty="0"/>
          </a:p>
        </p:txBody>
      </p:sp>
      <p:grpSp>
        <p:nvGrpSpPr>
          <p:cNvPr id="1658920" name="Group 40"/>
          <p:cNvGrpSpPr>
            <a:grpSpLocks/>
          </p:cNvGrpSpPr>
          <p:nvPr/>
        </p:nvGrpSpPr>
        <p:grpSpPr bwMode="auto">
          <a:xfrm>
            <a:off x="1665288" y="3251200"/>
            <a:ext cx="2327275" cy="2466975"/>
            <a:chOff x="1049" y="1983"/>
            <a:chExt cx="1466" cy="1554"/>
          </a:xfrm>
        </p:grpSpPr>
        <p:sp>
          <p:nvSpPr>
            <p:cNvPr id="1658884" name="Rectangle 4"/>
            <p:cNvSpPr>
              <a:spLocks noChangeArrowheads="1"/>
            </p:cNvSpPr>
            <p:nvPr/>
          </p:nvSpPr>
          <p:spPr bwMode="auto">
            <a:xfrm>
              <a:off x="1049" y="1983"/>
              <a:ext cx="1466" cy="1260"/>
            </a:xfrm>
            <a:prstGeom prst="rect">
              <a:avLst/>
            </a:prstGeom>
            <a:noFill/>
            <a:ln w="9525" algn="ctr">
              <a:solidFill>
                <a:schemeClr val="tx1"/>
              </a:solidFill>
              <a:miter lim="800000"/>
              <a:headEnd/>
              <a:tailEnd/>
            </a:ln>
            <a:effectLst/>
          </p:spPr>
          <p:txBody>
            <a:bodyPr wrap="none" anchor="ctr"/>
            <a:lstStyle/>
            <a:p>
              <a:endParaRPr lang="en-US"/>
            </a:p>
          </p:txBody>
        </p:sp>
        <p:sp>
          <p:nvSpPr>
            <p:cNvPr id="1658885" name="Oval 5"/>
            <p:cNvSpPr>
              <a:spLocks noChangeArrowheads="1"/>
            </p:cNvSpPr>
            <p:nvPr/>
          </p:nvSpPr>
          <p:spPr bwMode="auto">
            <a:xfrm>
              <a:off x="1342" y="3027"/>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886" name="Oval 6"/>
            <p:cNvSpPr>
              <a:spLocks noChangeArrowheads="1"/>
            </p:cNvSpPr>
            <p:nvPr/>
          </p:nvSpPr>
          <p:spPr bwMode="auto">
            <a:xfrm>
              <a:off x="1586" y="2642"/>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887" name="Oval 7"/>
            <p:cNvSpPr>
              <a:spLocks noChangeArrowheads="1"/>
            </p:cNvSpPr>
            <p:nvPr/>
          </p:nvSpPr>
          <p:spPr bwMode="auto">
            <a:xfrm>
              <a:off x="1543" y="2834"/>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888" name="Oval 8"/>
            <p:cNvSpPr>
              <a:spLocks noChangeArrowheads="1"/>
            </p:cNvSpPr>
            <p:nvPr/>
          </p:nvSpPr>
          <p:spPr bwMode="auto">
            <a:xfrm>
              <a:off x="1741" y="2617"/>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889" name="Oval 9"/>
            <p:cNvSpPr>
              <a:spLocks noChangeArrowheads="1"/>
            </p:cNvSpPr>
            <p:nvPr/>
          </p:nvSpPr>
          <p:spPr bwMode="auto">
            <a:xfrm>
              <a:off x="1762" y="2444"/>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890" name="Oval 10"/>
            <p:cNvSpPr>
              <a:spLocks noChangeArrowheads="1"/>
            </p:cNvSpPr>
            <p:nvPr/>
          </p:nvSpPr>
          <p:spPr bwMode="auto">
            <a:xfrm>
              <a:off x="2002" y="2330"/>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891" name="Oval 11"/>
            <p:cNvSpPr>
              <a:spLocks noChangeArrowheads="1"/>
            </p:cNvSpPr>
            <p:nvPr/>
          </p:nvSpPr>
          <p:spPr bwMode="auto">
            <a:xfrm>
              <a:off x="2077" y="2132"/>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892" name="Line 12"/>
            <p:cNvSpPr>
              <a:spLocks noChangeShapeType="1"/>
            </p:cNvSpPr>
            <p:nvPr/>
          </p:nvSpPr>
          <p:spPr bwMode="auto">
            <a:xfrm flipV="1">
              <a:off x="1404" y="2230"/>
              <a:ext cx="689" cy="756"/>
            </a:xfrm>
            <a:prstGeom prst="line">
              <a:avLst/>
            </a:prstGeom>
            <a:noFill/>
            <a:ln w="9525">
              <a:solidFill>
                <a:schemeClr val="tx1"/>
              </a:solidFill>
              <a:round/>
              <a:headEnd/>
              <a:tailEnd/>
            </a:ln>
            <a:effectLst/>
          </p:spPr>
          <p:txBody>
            <a:bodyPr anchor="b"/>
            <a:lstStyle/>
            <a:p>
              <a:endParaRPr lang="en-US"/>
            </a:p>
          </p:txBody>
        </p:sp>
        <p:sp>
          <p:nvSpPr>
            <p:cNvPr id="1658905" name="Text Box 25"/>
            <p:cNvSpPr txBox="1">
              <a:spLocks noChangeArrowheads="1"/>
            </p:cNvSpPr>
            <p:nvPr/>
          </p:nvSpPr>
          <p:spPr bwMode="auto">
            <a:xfrm>
              <a:off x="1232" y="3249"/>
              <a:ext cx="957" cy="288"/>
            </a:xfrm>
            <a:prstGeom prst="rect">
              <a:avLst/>
            </a:prstGeom>
            <a:noFill/>
            <a:ln w="9525" algn="ctr">
              <a:noFill/>
              <a:miter lim="800000"/>
              <a:headEnd/>
              <a:tailEnd/>
            </a:ln>
            <a:effectLst/>
          </p:spPr>
          <p:txBody>
            <a:bodyPr wrap="none" anchor="b">
              <a:spAutoFit/>
            </a:bodyPr>
            <a:lstStyle/>
            <a:p>
              <a:r>
                <a:rPr lang="en-US"/>
                <a:t>Strong &amp; Significant</a:t>
              </a:r>
            </a:p>
            <a:p>
              <a:r>
                <a:rPr lang="en-US"/>
                <a:t>Linear Relationship</a:t>
              </a:r>
            </a:p>
          </p:txBody>
        </p:sp>
      </p:grpSp>
      <p:grpSp>
        <p:nvGrpSpPr>
          <p:cNvPr id="1658919" name="Group 39"/>
          <p:cNvGrpSpPr>
            <a:grpSpLocks/>
          </p:cNvGrpSpPr>
          <p:nvPr/>
        </p:nvGrpSpPr>
        <p:grpSpPr bwMode="auto">
          <a:xfrm>
            <a:off x="4954588" y="3259138"/>
            <a:ext cx="2327275" cy="2465387"/>
            <a:chOff x="3121" y="1988"/>
            <a:chExt cx="1466" cy="1553"/>
          </a:xfrm>
        </p:grpSpPr>
        <p:sp>
          <p:nvSpPr>
            <p:cNvPr id="1658895" name="Rectangle 15"/>
            <p:cNvSpPr>
              <a:spLocks noChangeArrowheads="1"/>
            </p:cNvSpPr>
            <p:nvPr/>
          </p:nvSpPr>
          <p:spPr bwMode="auto">
            <a:xfrm>
              <a:off x="3121" y="1988"/>
              <a:ext cx="1466" cy="1260"/>
            </a:xfrm>
            <a:prstGeom prst="rect">
              <a:avLst/>
            </a:prstGeom>
            <a:noFill/>
            <a:ln w="9525" algn="ctr">
              <a:solidFill>
                <a:schemeClr val="tx1"/>
              </a:solidFill>
              <a:miter lim="800000"/>
              <a:headEnd/>
              <a:tailEnd/>
            </a:ln>
            <a:effectLst/>
          </p:spPr>
          <p:txBody>
            <a:bodyPr wrap="none" anchor="ctr"/>
            <a:lstStyle/>
            <a:p>
              <a:endParaRPr lang="en-US"/>
            </a:p>
          </p:txBody>
        </p:sp>
        <p:sp>
          <p:nvSpPr>
            <p:cNvPr id="1658896" name="Oval 16"/>
            <p:cNvSpPr>
              <a:spLocks noChangeArrowheads="1"/>
            </p:cNvSpPr>
            <p:nvPr/>
          </p:nvSpPr>
          <p:spPr bwMode="auto">
            <a:xfrm>
              <a:off x="3414" y="3032"/>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897" name="Oval 17"/>
            <p:cNvSpPr>
              <a:spLocks noChangeArrowheads="1"/>
            </p:cNvSpPr>
            <p:nvPr/>
          </p:nvSpPr>
          <p:spPr bwMode="auto">
            <a:xfrm>
              <a:off x="3454" y="2849"/>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898" name="Oval 18"/>
            <p:cNvSpPr>
              <a:spLocks noChangeArrowheads="1"/>
            </p:cNvSpPr>
            <p:nvPr/>
          </p:nvSpPr>
          <p:spPr bwMode="auto">
            <a:xfrm>
              <a:off x="3560" y="2962"/>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899" name="Oval 19"/>
            <p:cNvSpPr>
              <a:spLocks noChangeArrowheads="1"/>
            </p:cNvSpPr>
            <p:nvPr/>
          </p:nvSpPr>
          <p:spPr bwMode="auto">
            <a:xfrm>
              <a:off x="3368" y="2929"/>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900" name="Oval 20"/>
            <p:cNvSpPr>
              <a:spLocks noChangeArrowheads="1"/>
            </p:cNvSpPr>
            <p:nvPr/>
          </p:nvSpPr>
          <p:spPr bwMode="auto">
            <a:xfrm>
              <a:off x="3644" y="2860"/>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901" name="Oval 21"/>
            <p:cNvSpPr>
              <a:spLocks noChangeArrowheads="1"/>
            </p:cNvSpPr>
            <p:nvPr/>
          </p:nvSpPr>
          <p:spPr bwMode="auto">
            <a:xfrm>
              <a:off x="3538" y="2803"/>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902" name="Oval 22"/>
            <p:cNvSpPr>
              <a:spLocks noChangeArrowheads="1"/>
            </p:cNvSpPr>
            <p:nvPr/>
          </p:nvSpPr>
          <p:spPr bwMode="auto">
            <a:xfrm>
              <a:off x="4149" y="2137"/>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8903" name="Line 23"/>
            <p:cNvSpPr>
              <a:spLocks noChangeShapeType="1"/>
            </p:cNvSpPr>
            <p:nvPr/>
          </p:nvSpPr>
          <p:spPr bwMode="auto">
            <a:xfrm flipV="1">
              <a:off x="3476" y="2235"/>
              <a:ext cx="689" cy="756"/>
            </a:xfrm>
            <a:prstGeom prst="line">
              <a:avLst/>
            </a:prstGeom>
            <a:noFill/>
            <a:ln w="9525">
              <a:solidFill>
                <a:schemeClr val="tx1"/>
              </a:solidFill>
              <a:round/>
              <a:headEnd/>
              <a:tailEnd/>
            </a:ln>
            <a:effectLst/>
          </p:spPr>
          <p:txBody>
            <a:bodyPr anchor="b"/>
            <a:lstStyle/>
            <a:p>
              <a:endParaRPr lang="en-US"/>
            </a:p>
          </p:txBody>
        </p:sp>
        <p:sp>
          <p:nvSpPr>
            <p:cNvPr id="1658916" name="Text Box 36"/>
            <p:cNvSpPr txBox="1">
              <a:spLocks noChangeArrowheads="1"/>
            </p:cNvSpPr>
            <p:nvPr/>
          </p:nvSpPr>
          <p:spPr bwMode="auto">
            <a:xfrm>
              <a:off x="3380" y="3253"/>
              <a:ext cx="1021" cy="288"/>
            </a:xfrm>
            <a:prstGeom prst="rect">
              <a:avLst/>
            </a:prstGeom>
            <a:noFill/>
            <a:ln w="9525" algn="ctr">
              <a:noFill/>
              <a:miter lim="800000"/>
              <a:headEnd/>
              <a:tailEnd/>
            </a:ln>
            <a:effectLst/>
          </p:spPr>
          <p:txBody>
            <a:bodyPr wrap="none" anchor="b">
              <a:spAutoFit/>
            </a:bodyPr>
            <a:lstStyle/>
            <a:p>
              <a:r>
                <a:rPr lang="en-US"/>
                <a:t>Strong &amp; Insignificant</a:t>
              </a:r>
            </a:p>
            <a:p>
              <a:r>
                <a:rPr lang="en-US"/>
                <a:t>Linear Relationship</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58919"/>
                                        </p:tgtEl>
                                        <p:attrNameLst>
                                          <p:attrName>style.visibility</p:attrName>
                                        </p:attrNameLst>
                                      </p:cBhvr>
                                      <p:to>
                                        <p:strVal val="visible"/>
                                      </p:to>
                                    </p:set>
                                    <p:animEffect transition="in" filter="blinds(horizontal)">
                                      <p:cBhvr>
                                        <p:cTn id="7" dur="500"/>
                                        <p:tgtEl>
                                          <p:spTgt spid="165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3"/>
          <p:cNvSpPr>
            <a:spLocks noGrp="1"/>
          </p:cNvSpPr>
          <p:nvPr>
            <p:ph type="sldNum" sz="quarter" idx="10"/>
          </p:nvPr>
        </p:nvSpPr>
        <p:spPr/>
        <p:txBody>
          <a:bodyPr/>
          <a:lstStyle/>
          <a:p>
            <a:fld id="{1CC76BD4-A18B-435C-934C-FEBB8F875D64}" type="slidenum">
              <a:rPr lang="en-US"/>
              <a:pPr/>
              <a:t>73</a:t>
            </a:fld>
            <a:endParaRPr lang="en-US"/>
          </a:p>
        </p:txBody>
      </p:sp>
      <p:sp>
        <p:nvSpPr>
          <p:cNvPr id="1659906" name="Rectangle 2"/>
          <p:cNvSpPr>
            <a:spLocks noGrp="1" noChangeArrowheads="1"/>
          </p:cNvSpPr>
          <p:nvPr>
            <p:ph type="title"/>
          </p:nvPr>
        </p:nvSpPr>
        <p:spPr/>
        <p:txBody>
          <a:bodyPr/>
          <a:lstStyle/>
          <a:p>
            <a:r>
              <a:rPr lang="en-US"/>
              <a:t>Other Common Tests (2)</a:t>
            </a:r>
          </a:p>
        </p:txBody>
      </p:sp>
      <p:sp>
        <p:nvSpPr>
          <p:cNvPr id="1659907" name="Rectangle 3"/>
          <p:cNvSpPr>
            <a:spLocks noGrp="1" noChangeArrowheads="1"/>
          </p:cNvSpPr>
          <p:nvPr>
            <p:ph type="body" idx="1"/>
          </p:nvPr>
        </p:nvSpPr>
        <p:spPr/>
        <p:txBody>
          <a:bodyPr/>
          <a:lstStyle/>
          <a:p>
            <a:r>
              <a:rPr lang="en-US" dirty="0"/>
              <a:t>Correlation tests</a:t>
            </a:r>
          </a:p>
          <a:p>
            <a:pPr lvl="1"/>
            <a:r>
              <a:rPr lang="en-US" u="sng" dirty="0"/>
              <a:t>Non-Parametric</a:t>
            </a:r>
            <a:r>
              <a:rPr lang="en-US" dirty="0"/>
              <a:t>: Kendall</a:t>
            </a:r>
            <a:r>
              <a:rPr lang="en-US" i="1" dirty="0"/>
              <a:t> </a:t>
            </a:r>
            <a:r>
              <a:rPr lang="en-US" i="1" dirty="0">
                <a:sym typeface="Symbol" pitchFamily="18" charset="2"/>
              </a:rPr>
              <a:t> </a:t>
            </a:r>
            <a:r>
              <a:rPr lang="en-US" dirty="0">
                <a:sym typeface="Symbol" pitchFamily="18" charset="2"/>
              </a:rPr>
              <a:t>test</a:t>
            </a:r>
          </a:p>
          <a:p>
            <a:endParaRPr lang="en-US" dirty="0"/>
          </a:p>
        </p:txBody>
      </p:sp>
      <p:grpSp>
        <p:nvGrpSpPr>
          <p:cNvPr id="1659932" name="Group 28"/>
          <p:cNvGrpSpPr>
            <a:grpSpLocks/>
          </p:cNvGrpSpPr>
          <p:nvPr/>
        </p:nvGrpSpPr>
        <p:grpSpPr bwMode="auto">
          <a:xfrm>
            <a:off x="1763713" y="3482975"/>
            <a:ext cx="2327275" cy="2451100"/>
            <a:chOff x="1111" y="2194"/>
            <a:chExt cx="1466" cy="1544"/>
          </a:xfrm>
        </p:grpSpPr>
        <p:sp>
          <p:nvSpPr>
            <p:cNvPr id="1659908" name="Rectangle 4"/>
            <p:cNvSpPr>
              <a:spLocks noChangeArrowheads="1"/>
            </p:cNvSpPr>
            <p:nvPr/>
          </p:nvSpPr>
          <p:spPr bwMode="auto">
            <a:xfrm>
              <a:off x="1111" y="2194"/>
              <a:ext cx="1466" cy="1260"/>
            </a:xfrm>
            <a:prstGeom prst="rect">
              <a:avLst/>
            </a:prstGeom>
            <a:noFill/>
            <a:ln w="9525" algn="ctr">
              <a:solidFill>
                <a:schemeClr val="tx1"/>
              </a:solidFill>
              <a:miter lim="800000"/>
              <a:headEnd/>
              <a:tailEnd/>
            </a:ln>
            <a:effectLst/>
          </p:spPr>
          <p:txBody>
            <a:bodyPr wrap="none" anchor="ctr"/>
            <a:lstStyle/>
            <a:p>
              <a:endParaRPr lang="en-US"/>
            </a:p>
          </p:txBody>
        </p:sp>
        <p:sp>
          <p:nvSpPr>
            <p:cNvPr id="1659909" name="Oval 5"/>
            <p:cNvSpPr>
              <a:spLocks noChangeArrowheads="1"/>
            </p:cNvSpPr>
            <p:nvPr/>
          </p:nvSpPr>
          <p:spPr bwMode="auto">
            <a:xfrm>
              <a:off x="1419" y="3302"/>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10" name="Oval 6"/>
            <p:cNvSpPr>
              <a:spLocks noChangeArrowheads="1"/>
            </p:cNvSpPr>
            <p:nvPr/>
          </p:nvSpPr>
          <p:spPr bwMode="auto">
            <a:xfrm>
              <a:off x="1633" y="3238"/>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11" name="Oval 7"/>
            <p:cNvSpPr>
              <a:spLocks noChangeArrowheads="1"/>
            </p:cNvSpPr>
            <p:nvPr/>
          </p:nvSpPr>
          <p:spPr bwMode="auto">
            <a:xfrm>
              <a:off x="1802" y="3160"/>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12" name="Oval 8"/>
            <p:cNvSpPr>
              <a:spLocks noChangeArrowheads="1"/>
            </p:cNvSpPr>
            <p:nvPr/>
          </p:nvSpPr>
          <p:spPr bwMode="auto">
            <a:xfrm>
              <a:off x="2021" y="3061"/>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13" name="Oval 9"/>
            <p:cNvSpPr>
              <a:spLocks noChangeArrowheads="1"/>
            </p:cNvSpPr>
            <p:nvPr/>
          </p:nvSpPr>
          <p:spPr bwMode="auto">
            <a:xfrm>
              <a:off x="2183" y="2849"/>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14" name="Oval 10"/>
            <p:cNvSpPr>
              <a:spLocks noChangeArrowheads="1"/>
            </p:cNvSpPr>
            <p:nvPr/>
          </p:nvSpPr>
          <p:spPr bwMode="auto">
            <a:xfrm>
              <a:off x="2233" y="2636"/>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15" name="Oval 11"/>
            <p:cNvSpPr>
              <a:spLocks noChangeArrowheads="1"/>
            </p:cNvSpPr>
            <p:nvPr/>
          </p:nvSpPr>
          <p:spPr bwMode="auto">
            <a:xfrm>
              <a:off x="2257" y="2500"/>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16" name="Oval 12"/>
            <p:cNvSpPr>
              <a:spLocks noChangeArrowheads="1"/>
            </p:cNvSpPr>
            <p:nvPr/>
          </p:nvSpPr>
          <p:spPr bwMode="auto">
            <a:xfrm>
              <a:off x="2307" y="2329"/>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28" name="Text Box 24"/>
            <p:cNvSpPr txBox="1">
              <a:spLocks noChangeArrowheads="1"/>
            </p:cNvSpPr>
            <p:nvPr/>
          </p:nvSpPr>
          <p:spPr bwMode="auto">
            <a:xfrm>
              <a:off x="1285" y="3450"/>
              <a:ext cx="1108" cy="288"/>
            </a:xfrm>
            <a:prstGeom prst="rect">
              <a:avLst/>
            </a:prstGeom>
            <a:noFill/>
            <a:ln w="9525" algn="ctr">
              <a:noFill/>
              <a:miter lim="800000"/>
              <a:headEnd/>
              <a:tailEnd/>
            </a:ln>
            <a:effectLst/>
          </p:spPr>
          <p:txBody>
            <a:bodyPr wrap="none" anchor="b">
              <a:spAutoFit/>
            </a:bodyPr>
            <a:lstStyle/>
            <a:p>
              <a:r>
                <a:rPr lang="en-US"/>
                <a:t>Strong &amp; Significant</a:t>
              </a:r>
            </a:p>
            <a:p>
              <a:r>
                <a:rPr lang="en-US"/>
                <a:t>Non-linear Relationship</a:t>
              </a:r>
            </a:p>
          </p:txBody>
        </p:sp>
      </p:grpSp>
      <p:grpSp>
        <p:nvGrpSpPr>
          <p:cNvPr id="1659933" name="Group 29"/>
          <p:cNvGrpSpPr>
            <a:grpSpLocks/>
          </p:cNvGrpSpPr>
          <p:nvPr/>
        </p:nvGrpSpPr>
        <p:grpSpPr bwMode="auto">
          <a:xfrm>
            <a:off x="4775200" y="3546475"/>
            <a:ext cx="2327275" cy="2279650"/>
            <a:chOff x="3008" y="2234"/>
            <a:chExt cx="1466" cy="1436"/>
          </a:xfrm>
        </p:grpSpPr>
        <p:sp>
          <p:nvSpPr>
            <p:cNvPr id="1659919" name="Rectangle 15"/>
            <p:cNvSpPr>
              <a:spLocks noChangeArrowheads="1"/>
            </p:cNvSpPr>
            <p:nvPr/>
          </p:nvSpPr>
          <p:spPr bwMode="auto">
            <a:xfrm>
              <a:off x="3008" y="2234"/>
              <a:ext cx="1466" cy="1260"/>
            </a:xfrm>
            <a:prstGeom prst="rect">
              <a:avLst/>
            </a:prstGeom>
            <a:noFill/>
            <a:ln w="9525" algn="ctr">
              <a:solidFill>
                <a:schemeClr val="tx1"/>
              </a:solidFill>
              <a:miter lim="800000"/>
              <a:headEnd/>
              <a:tailEnd/>
            </a:ln>
            <a:effectLst/>
          </p:spPr>
          <p:txBody>
            <a:bodyPr wrap="none" anchor="ctr"/>
            <a:lstStyle/>
            <a:p>
              <a:endParaRPr lang="en-US"/>
            </a:p>
          </p:txBody>
        </p:sp>
        <p:sp>
          <p:nvSpPr>
            <p:cNvPr id="1659920" name="Oval 16"/>
            <p:cNvSpPr>
              <a:spLocks noChangeArrowheads="1"/>
            </p:cNvSpPr>
            <p:nvPr/>
          </p:nvSpPr>
          <p:spPr bwMode="auto">
            <a:xfrm>
              <a:off x="3393" y="3133"/>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21" name="Oval 17"/>
            <p:cNvSpPr>
              <a:spLocks noChangeArrowheads="1"/>
            </p:cNvSpPr>
            <p:nvPr/>
          </p:nvSpPr>
          <p:spPr bwMode="auto">
            <a:xfrm>
              <a:off x="3530" y="3170"/>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22" name="Oval 18"/>
            <p:cNvSpPr>
              <a:spLocks noChangeArrowheads="1"/>
            </p:cNvSpPr>
            <p:nvPr/>
          </p:nvSpPr>
          <p:spPr bwMode="auto">
            <a:xfrm>
              <a:off x="3699" y="3153"/>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23" name="Oval 19"/>
            <p:cNvSpPr>
              <a:spLocks noChangeArrowheads="1"/>
            </p:cNvSpPr>
            <p:nvPr/>
          </p:nvSpPr>
          <p:spPr bwMode="auto">
            <a:xfrm>
              <a:off x="3846" y="3137"/>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24" name="Oval 20"/>
            <p:cNvSpPr>
              <a:spLocks noChangeArrowheads="1"/>
            </p:cNvSpPr>
            <p:nvPr/>
          </p:nvSpPr>
          <p:spPr bwMode="auto">
            <a:xfrm>
              <a:off x="3972" y="3130"/>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25" name="Oval 21"/>
            <p:cNvSpPr>
              <a:spLocks noChangeArrowheads="1"/>
            </p:cNvSpPr>
            <p:nvPr/>
          </p:nvSpPr>
          <p:spPr bwMode="auto">
            <a:xfrm>
              <a:off x="4089" y="3072"/>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26" name="Oval 22"/>
            <p:cNvSpPr>
              <a:spLocks noChangeArrowheads="1"/>
            </p:cNvSpPr>
            <p:nvPr/>
          </p:nvSpPr>
          <p:spPr bwMode="auto">
            <a:xfrm>
              <a:off x="4185" y="3080"/>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27" name="Oval 23"/>
            <p:cNvSpPr>
              <a:spLocks noChangeArrowheads="1"/>
            </p:cNvSpPr>
            <p:nvPr/>
          </p:nvSpPr>
          <p:spPr bwMode="auto">
            <a:xfrm>
              <a:off x="4250" y="2389"/>
              <a:ext cx="56" cy="58"/>
            </a:xfrm>
            <a:prstGeom prst="ellipse">
              <a:avLst/>
            </a:prstGeom>
            <a:solidFill>
              <a:srgbClr val="FFFF00"/>
            </a:solidFill>
            <a:ln w="9525" algn="ctr">
              <a:solidFill>
                <a:schemeClr val="tx1"/>
              </a:solidFill>
              <a:round/>
              <a:headEnd/>
              <a:tailEnd/>
            </a:ln>
            <a:effectLst/>
          </p:spPr>
          <p:txBody>
            <a:bodyPr wrap="none" anchor="ctr"/>
            <a:lstStyle/>
            <a:p>
              <a:endParaRPr lang="en-US"/>
            </a:p>
          </p:txBody>
        </p:sp>
        <p:sp>
          <p:nvSpPr>
            <p:cNvPr id="1659930" name="Text Box 26"/>
            <p:cNvSpPr txBox="1">
              <a:spLocks noChangeArrowheads="1"/>
            </p:cNvSpPr>
            <p:nvPr/>
          </p:nvSpPr>
          <p:spPr bwMode="auto">
            <a:xfrm>
              <a:off x="3307" y="3497"/>
              <a:ext cx="918" cy="173"/>
            </a:xfrm>
            <a:prstGeom prst="rect">
              <a:avLst/>
            </a:prstGeom>
            <a:noFill/>
            <a:ln w="9525" algn="ctr">
              <a:noFill/>
              <a:miter lim="800000"/>
              <a:headEnd/>
              <a:tailEnd/>
            </a:ln>
            <a:effectLst/>
          </p:spPr>
          <p:txBody>
            <a:bodyPr wrap="none" anchor="b">
              <a:spAutoFit/>
            </a:bodyPr>
            <a:lstStyle/>
            <a:p>
              <a:r>
                <a:rPr lang="en-US"/>
                <a:t>Misleading Results</a:t>
              </a: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59933"/>
                                        </p:tgtEl>
                                        <p:attrNameLst>
                                          <p:attrName>style.visibility</p:attrName>
                                        </p:attrNameLst>
                                      </p:cBhvr>
                                      <p:to>
                                        <p:strVal val="visible"/>
                                      </p:to>
                                    </p:set>
                                    <p:animEffect transition="in" filter="blinds(horizontal)">
                                      <p:cBhvr>
                                        <p:cTn id="7" dur="500"/>
                                        <p:tgtEl>
                                          <p:spTgt spid="1659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E73DA843-73F4-4FF1-9451-B7B848081461}" type="slidenum">
              <a:rPr lang="en-US"/>
              <a:pPr/>
              <a:t>74</a:t>
            </a:fld>
            <a:endParaRPr lang="en-US"/>
          </a:p>
        </p:txBody>
      </p:sp>
      <p:sp>
        <p:nvSpPr>
          <p:cNvPr id="1667074" name="Rectangle 2"/>
          <p:cNvSpPr>
            <a:spLocks noGrp="1" noChangeArrowheads="1"/>
          </p:cNvSpPr>
          <p:nvPr>
            <p:ph type="title"/>
          </p:nvPr>
        </p:nvSpPr>
        <p:spPr/>
        <p:txBody>
          <a:bodyPr/>
          <a:lstStyle/>
          <a:p>
            <a:r>
              <a:rPr lang="en-US"/>
              <a:t>Other Common Tests (3)</a:t>
            </a:r>
          </a:p>
        </p:txBody>
      </p:sp>
      <p:sp>
        <p:nvSpPr>
          <p:cNvPr id="1667075" name="Rectangle 3"/>
          <p:cNvSpPr>
            <a:spLocks noGrp="1" noChangeArrowheads="1"/>
          </p:cNvSpPr>
          <p:nvPr>
            <p:ph type="body" idx="1"/>
          </p:nvPr>
        </p:nvSpPr>
        <p:spPr>
          <a:xfrm>
            <a:off x="533400" y="1649413"/>
            <a:ext cx="8153400" cy="4570412"/>
          </a:xfrm>
        </p:spPr>
        <p:txBody>
          <a:bodyPr/>
          <a:lstStyle/>
          <a:p>
            <a:pPr>
              <a:lnSpc>
                <a:spcPct val="90000"/>
              </a:lnSpc>
              <a:tabLst>
                <a:tab pos="2743200" algn="l"/>
              </a:tabLst>
            </a:pPr>
            <a:r>
              <a:rPr lang="en-US" sz="2400" dirty="0"/>
              <a:t>Groundwater Release Tests:</a:t>
            </a:r>
          </a:p>
          <a:p>
            <a:pPr lvl="1">
              <a:lnSpc>
                <a:spcPct val="90000"/>
              </a:lnSpc>
              <a:tabLst>
                <a:tab pos="2743200" algn="l"/>
              </a:tabLst>
            </a:pPr>
            <a:r>
              <a:rPr lang="en-US" sz="2400" dirty="0"/>
              <a:t>Are </a:t>
            </a:r>
            <a:r>
              <a:rPr lang="en-US" sz="2400" dirty="0" err="1"/>
              <a:t>downgradient</a:t>
            </a:r>
            <a:r>
              <a:rPr lang="en-US" sz="2400" dirty="0"/>
              <a:t> and </a:t>
            </a:r>
            <a:r>
              <a:rPr lang="en-US" sz="2400" dirty="0" err="1"/>
              <a:t>upgradient</a:t>
            </a:r>
            <a:r>
              <a:rPr lang="en-US" sz="2400" dirty="0"/>
              <a:t> well samples have the same mean concentrations (i.e. no release)?</a:t>
            </a:r>
          </a:p>
          <a:p>
            <a:pPr lvl="1">
              <a:lnSpc>
                <a:spcPct val="90000"/>
              </a:lnSpc>
              <a:tabLst>
                <a:tab pos="2743200" algn="l"/>
              </a:tabLst>
            </a:pPr>
            <a:endParaRPr lang="en-US" sz="2400" dirty="0"/>
          </a:p>
          <a:p>
            <a:pPr lvl="1">
              <a:lnSpc>
                <a:spcPct val="90000"/>
              </a:lnSpc>
              <a:tabLst>
                <a:tab pos="2743200" algn="l"/>
              </a:tabLst>
            </a:pPr>
            <a:endParaRPr lang="en-US" sz="2400" dirty="0"/>
          </a:p>
          <a:p>
            <a:pPr marL="2978150" lvl="2" indent="-2058988">
              <a:lnSpc>
                <a:spcPct val="90000"/>
              </a:lnSpc>
              <a:buFontTx/>
              <a:buNone/>
              <a:tabLst>
                <a:tab pos="2743200" algn="l"/>
              </a:tabLst>
            </a:pPr>
            <a:r>
              <a:rPr lang="en-US" sz="1400" b="1" i="1" dirty="0" err="1"/>
              <a:t>m</a:t>
            </a:r>
            <a:r>
              <a:rPr lang="en-US" sz="1400" b="1" i="1" baseline="-25000" dirty="0" err="1"/>
              <a:t>down</a:t>
            </a:r>
            <a:r>
              <a:rPr lang="en-US" sz="1400" b="1" i="1" dirty="0"/>
              <a:t>; </a:t>
            </a:r>
            <a:r>
              <a:rPr lang="en-US" sz="1400" b="1" i="1" dirty="0" err="1"/>
              <a:t>n</a:t>
            </a:r>
            <a:r>
              <a:rPr lang="en-US" sz="1400" b="1" i="1" baseline="-25000" dirty="0" err="1"/>
              <a:t>down</a:t>
            </a:r>
            <a:r>
              <a:rPr lang="en-US" sz="1400" b="1" dirty="0"/>
              <a:t>	=	mean concentration and number of measurements in the </a:t>
            </a:r>
            <a:r>
              <a:rPr lang="en-US" sz="1400" b="1" dirty="0" err="1"/>
              <a:t>downgradient</a:t>
            </a:r>
            <a:r>
              <a:rPr lang="en-US" sz="1400" b="1" dirty="0"/>
              <a:t> (compliance) well</a:t>
            </a:r>
          </a:p>
          <a:p>
            <a:pPr marL="2978150" lvl="2" indent="-2058988">
              <a:lnSpc>
                <a:spcPct val="90000"/>
              </a:lnSpc>
              <a:buFontTx/>
              <a:buNone/>
              <a:tabLst>
                <a:tab pos="2743200" algn="l"/>
              </a:tabLst>
            </a:pPr>
            <a:r>
              <a:rPr lang="en-US" sz="1400" b="1" i="1" dirty="0" err="1"/>
              <a:t>m</a:t>
            </a:r>
            <a:r>
              <a:rPr lang="en-US" sz="1400" b="1" i="1" baseline="-25000" dirty="0" err="1"/>
              <a:t>up</a:t>
            </a:r>
            <a:r>
              <a:rPr lang="en-US" sz="1400" b="1" i="1" dirty="0"/>
              <a:t>;  </a:t>
            </a:r>
            <a:r>
              <a:rPr lang="en-US" sz="1400" b="1" i="1" dirty="0" err="1"/>
              <a:t>n</a:t>
            </a:r>
            <a:r>
              <a:rPr lang="en-US" sz="1400" b="1" i="1" baseline="-25000" dirty="0" err="1"/>
              <a:t>up</a:t>
            </a:r>
            <a:r>
              <a:rPr lang="en-US" sz="1400" b="1" i="1" dirty="0"/>
              <a:t>	</a:t>
            </a:r>
            <a:r>
              <a:rPr lang="en-US" sz="1400" b="1" dirty="0"/>
              <a:t>=	mean concentration and number of measurements in the </a:t>
            </a:r>
            <a:r>
              <a:rPr lang="en-US" sz="1400" b="1" dirty="0" err="1"/>
              <a:t>upgradient</a:t>
            </a:r>
            <a:r>
              <a:rPr lang="en-US" sz="1400" b="1" dirty="0"/>
              <a:t> (background) well</a:t>
            </a:r>
          </a:p>
          <a:p>
            <a:pPr marL="2978150" lvl="2" indent="-2058988">
              <a:lnSpc>
                <a:spcPct val="90000"/>
              </a:lnSpc>
              <a:buFontTx/>
              <a:buNone/>
              <a:tabLst>
                <a:tab pos="2743200" algn="l"/>
              </a:tabLst>
            </a:pPr>
            <a:r>
              <a:rPr lang="en-US" sz="1400" b="1" i="1" dirty="0"/>
              <a:t>s</a:t>
            </a:r>
            <a:r>
              <a:rPr lang="en-US" sz="1400" b="1" dirty="0"/>
              <a:t>	=	pooled sample standard deviation</a:t>
            </a:r>
          </a:p>
          <a:p>
            <a:pPr lvl="1">
              <a:lnSpc>
                <a:spcPct val="90000"/>
              </a:lnSpc>
              <a:tabLst>
                <a:tab pos="2743200" algn="l"/>
              </a:tabLst>
            </a:pPr>
            <a:endParaRPr lang="en-US" sz="2400" dirty="0"/>
          </a:p>
          <a:p>
            <a:pPr lvl="1">
              <a:lnSpc>
                <a:spcPct val="90000"/>
              </a:lnSpc>
              <a:tabLst>
                <a:tab pos="2743200" algn="l"/>
              </a:tabLst>
            </a:pPr>
            <a:r>
              <a:rPr lang="en-US" sz="2400" b="1" u="sng" dirty="0"/>
              <a:t>Two-sample t Test</a:t>
            </a:r>
            <a:r>
              <a:rPr lang="en-US" sz="2400" dirty="0"/>
              <a:t>: Null hypothesis is rejected, if test </a:t>
            </a:r>
            <a:r>
              <a:rPr lang="en-US" sz="2400" i="1" dirty="0"/>
              <a:t>t</a:t>
            </a:r>
            <a:r>
              <a:rPr lang="en-US" sz="2400" dirty="0"/>
              <a:t> &gt; </a:t>
            </a:r>
            <a:r>
              <a:rPr lang="en-US" sz="2400" i="1" dirty="0"/>
              <a:t>t</a:t>
            </a:r>
            <a:r>
              <a:rPr lang="en-US" sz="2400" i="1" baseline="-25000" dirty="0"/>
              <a:t>95%.</a:t>
            </a:r>
          </a:p>
        </p:txBody>
      </p:sp>
      <p:graphicFrame>
        <p:nvGraphicFramePr>
          <p:cNvPr id="1667076" name="Object 4"/>
          <p:cNvGraphicFramePr>
            <a:graphicFrameLocks noChangeAspect="1"/>
          </p:cNvGraphicFramePr>
          <p:nvPr/>
        </p:nvGraphicFramePr>
        <p:xfrm>
          <a:off x="3411538" y="2741613"/>
          <a:ext cx="2535237" cy="715962"/>
        </p:xfrm>
        <a:graphic>
          <a:graphicData uri="http://schemas.openxmlformats.org/presentationml/2006/ole">
            <mc:AlternateContent xmlns:mc="http://schemas.openxmlformats.org/markup-compatibility/2006">
              <mc:Choice xmlns:v="urn:schemas-microsoft-com:vml" Requires="v">
                <p:oleObj spid="_x0000_s1667078" name="Equation" r:id="rId4" imgW="1752480" imgH="495000" progId="Equation.3">
                  <p:embed/>
                </p:oleObj>
              </mc:Choice>
              <mc:Fallback>
                <p:oleObj name="Equation" r:id="rId4" imgW="1752480" imgH="4950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1538" y="2741613"/>
                        <a:ext cx="2535237"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7077" name="Text Box 5"/>
          <p:cNvSpPr txBox="1">
            <a:spLocks noChangeArrowheads="1"/>
          </p:cNvSpPr>
          <p:nvPr/>
        </p:nvSpPr>
        <p:spPr bwMode="auto">
          <a:xfrm>
            <a:off x="4318000" y="6191250"/>
            <a:ext cx="4348163" cy="457200"/>
          </a:xfrm>
          <a:prstGeom prst="rect">
            <a:avLst/>
          </a:prstGeom>
          <a:noFill/>
          <a:ln w="12700">
            <a:noFill/>
            <a:miter lim="800000"/>
            <a:headEnd type="none" w="sm" len="sm"/>
            <a:tailEnd type="none" w="sm" len="sm"/>
          </a:ln>
          <a:effectLst/>
        </p:spPr>
        <p:txBody>
          <a:bodyPr>
            <a:spAutoFit/>
          </a:bodyPr>
          <a:lstStyle/>
          <a:p>
            <a:pPr algn="r"/>
            <a:r>
              <a:rPr kumimoji="0" lang="en-US">
                <a:solidFill>
                  <a:schemeClr val="bg2"/>
                </a:solidFill>
              </a:rPr>
              <a:t>Source: </a:t>
            </a:r>
            <a:r>
              <a:rPr kumimoji="0" lang="en-US" i="1">
                <a:solidFill>
                  <a:schemeClr val="bg2"/>
                </a:solidFill>
              </a:rPr>
              <a:t>Statistical Analysis of Ground-water Monitoring Data at RCRA Facilities</a:t>
            </a:r>
            <a:r>
              <a:rPr kumimoji="0" lang="en-US">
                <a:solidFill>
                  <a:schemeClr val="bg2"/>
                </a:solidFill>
              </a:rPr>
              <a:t> (EPA 1989)</a:t>
            </a:r>
          </a:p>
        </p:txBody>
      </p:sp>
    </p:spTree>
  </p:cSld>
  <p:clrMapOvr>
    <a:masterClrMapping/>
  </p:clrMapOvr>
  <p:transition>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2"/>
          <p:cNvSpPr>
            <a:spLocks noGrp="1"/>
          </p:cNvSpPr>
          <p:nvPr>
            <p:ph type="sldNum" sz="quarter" idx="10"/>
          </p:nvPr>
        </p:nvSpPr>
        <p:spPr/>
        <p:txBody>
          <a:bodyPr/>
          <a:lstStyle/>
          <a:p>
            <a:fld id="{3CD8CE23-801F-41D8-8C82-A3DD2F76C512}" type="slidenum">
              <a:rPr lang="en-US"/>
              <a:pPr/>
              <a:t>75</a:t>
            </a:fld>
            <a:endParaRPr lang="en-US"/>
          </a:p>
        </p:txBody>
      </p:sp>
      <p:grpSp>
        <p:nvGrpSpPr>
          <p:cNvPr id="1883138" name="Group 2"/>
          <p:cNvGrpSpPr>
            <a:grpSpLocks/>
          </p:cNvGrpSpPr>
          <p:nvPr/>
        </p:nvGrpSpPr>
        <p:grpSpPr bwMode="auto">
          <a:xfrm>
            <a:off x="1265238" y="1389063"/>
            <a:ext cx="6605587" cy="5167312"/>
            <a:chOff x="629" y="1010"/>
            <a:chExt cx="4161" cy="3255"/>
          </a:xfrm>
        </p:grpSpPr>
        <p:sp>
          <p:nvSpPr>
            <p:cNvPr id="1883139" name="Rectangle 3"/>
            <p:cNvSpPr>
              <a:spLocks noChangeArrowheads="1"/>
            </p:cNvSpPr>
            <p:nvPr/>
          </p:nvSpPr>
          <p:spPr bwMode="auto">
            <a:xfrm>
              <a:off x="1968" y="3936"/>
              <a:ext cx="1824" cy="288"/>
            </a:xfrm>
            <a:prstGeom prst="rect">
              <a:avLst/>
            </a:prstGeom>
            <a:noFill/>
            <a:ln w="12700">
              <a:noFill/>
              <a:miter lim="800000"/>
              <a:headEnd/>
              <a:tailEnd/>
            </a:ln>
            <a:effectLst/>
          </p:spPr>
          <p:txBody>
            <a:bodyPr wrap="none" anchor="ctr"/>
            <a:lstStyle/>
            <a:p>
              <a:endParaRPr lang="en-US"/>
            </a:p>
          </p:txBody>
        </p:sp>
        <p:sp>
          <p:nvSpPr>
            <p:cNvPr id="1883140" name="Oval 4"/>
            <p:cNvSpPr>
              <a:spLocks noChangeArrowheads="1"/>
            </p:cNvSpPr>
            <p:nvPr/>
          </p:nvSpPr>
          <p:spPr bwMode="auto">
            <a:xfrm>
              <a:off x="2509" y="1247"/>
              <a:ext cx="501" cy="3018"/>
            </a:xfrm>
            <a:prstGeom prst="ellipse">
              <a:avLst/>
            </a:prstGeom>
            <a:solidFill>
              <a:srgbClr val="CCECFF"/>
            </a:solidFill>
            <a:ln w="12700">
              <a:solidFill>
                <a:schemeClr val="bg2"/>
              </a:solidFill>
              <a:round/>
              <a:headEnd type="none" w="sm" len="sm"/>
              <a:tailEnd type="none" w="sm" len="sm"/>
            </a:ln>
            <a:effectLst/>
          </p:spPr>
          <p:txBody>
            <a:bodyPr wrap="none" anchor="ctr"/>
            <a:lstStyle/>
            <a:p>
              <a:endParaRPr lang="en-US"/>
            </a:p>
          </p:txBody>
        </p:sp>
        <p:sp>
          <p:nvSpPr>
            <p:cNvPr id="1883141" name="Oval 5"/>
            <p:cNvSpPr>
              <a:spLocks noChangeArrowheads="1"/>
            </p:cNvSpPr>
            <p:nvPr/>
          </p:nvSpPr>
          <p:spPr bwMode="auto">
            <a:xfrm>
              <a:off x="876" y="1240"/>
              <a:ext cx="502" cy="3018"/>
            </a:xfrm>
            <a:prstGeom prst="ellipse">
              <a:avLst/>
            </a:prstGeom>
            <a:solidFill>
              <a:srgbClr val="FFFFCC"/>
            </a:solidFill>
            <a:ln w="12700">
              <a:solidFill>
                <a:schemeClr val="bg2"/>
              </a:solidFill>
              <a:round/>
              <a:headEnd type="none" w="sm" len="sm"/>
              <a:tailEnd type="none" w="sm" len="sm"/>
            </a:ln>
            <a:effectLst/>
          </p:spPr>
          <p:txBody>
            <a:bodyPr wrap="none" anchor="ctr"/>
            <a:lstStyle/>
            <a:p>
              <a:endParaRPr lang="en-US"/>
            </a:p>
          </p:txBody>
        </p:sp>
        <p:sp>
          <p:nvSpPr>
            <p:cNvPr id="1883142" name="Text Box 6"/>
            <p:cNvSpPr txBox="1">
              <a:spLocks noChangeArrowheads="1"/>
            </p:cNvSpPr>
            <p:nvPr/>
          </p:nvSpPr>
          <p:spPr bwMode="auto">
            <a:xfrm>
              <a:off x="629" y="1057"/>
              <a:ext cx="1007" cy="2928"/>
            </a:xfrm>
            <a:prstGeom prst="rect">
              <a:avLst/>
            </a:prstGeom>
            <a:noFill/>
            <a:ln w="9525">
              <a:noFill/>
              <a:miter lim="800000"/>
              <a:headEnd/>
              <a:tailEnd/>
            </a:ln>
            <a:effectLst/>
          </p:spPr>
          <p:txBody>
            <a:bodyPr>
              <a:spAutoFit/>
            </a:bodyPr>
            <a:lstStyle/>
            <a:p>
              <a:pPr>
                <a:spcBef>
                  <a:spcPct val="50000"/>
                </a:spcBef>
              </a:pPr>
              <a:r>
                <a:rPr kumimoji="0" lang="en-US" altLang="en-US" sz="1400" b="1" u="sng">
                  <a:solidFill>
                    <a:schemeClr val="bg2"/>
                  </a:solidFill>
                </a:rPr>
                <a:t>SITE DATA</a:t>
              </a:r>
              <a:endParaRPr kumimoji="0" lang="en-US" altLang="en-US" sz="1000" b="1">
                <a:solidFill>
                  <a:schemeClr val="bg2"/>
                </a:solidFill>
              </a:endParaRPr>
            </a:p>
            <a:p>
              <a:pPr>
                <a:spcBef>
                  <a:spcPct val="50000"/>
                </a:spcBef>
              </a:pPr>
              <a:r>
                <a:rPr kumimoji="0" lang="en-US" altLang="en-US" sz="1000" b="1">
                  <a:solidFill>
                    <a:schemeClr val="bg2"/>
                  </a:solidFill>
                </a:rPr>
                <a:t>32</a:t>
              </a:r>
            </a:p>
            <a:p>
              <a:pPr>
                <a:spcBef>
                  <a:spcPct val="50000"/>
                </a:spcBef>
              </a:pPr>
              <a:r>
                <a:rPr kumimoji="0" lang="en-US" altLang="en-US" sz="1000" b="1">
                  <a:solidFill>
                    <a:schemeClr val="bg2"/>
                  </a:solidFill>
                </a:rPr>
                <a:t>28</a:t>
              </a:r>
            </a:p>
            <a:p>
              <a:pPr>
                <a:spcBef>
                  <a:spcPct val="50000"/>
                </a:spcBef>
              </a:pPr>
              <a:r>
                <a:rPr kumimoji="0" lang="en-US" altLang="en-US" sz="1000" b="1">
                  <a:solidFill>
                    <a:schemeClr val="bg2"/>
                  </a:solidFill>
                </a:rPr>
                <a:t>26</a:t>
              </a:r>
            </a:p>
            <a:p>
              <a:pPr>
                <a:spcBef>
                  <a:spcPct val="50000"/>
                </a:spcBef>
              </a:pPr>
              <a:r>
                <a:rPr kumimoji="0" lang="en-US" altLang="en-US" sz="1000" b="1">
                  <a:solidFill>
                    <a:schemeClr val="bg2"/>
                  </a:solidFill>
                </a:rPr>
                <a:t>22</a:t>
              </a:r>
            </a:p>
            <a:p>
              <a:pPr>
                <a:spcBef>
                  <a:spcPct val="50000"/>
                </a:spcBef>
              </a:pPr>
              <a:r>
                <a:rPr kumimoji="0" lang="en-US" altLang="en-US" sz="1000" b="1">
                  <a:solidFill>
                    <a:schemeClr val="bg2"/>
                  </a:solidFill>
                </a:rPr>
                <a:t>17</a:t>
              </a:r>
            </a:p>
            <a:p>
              <a:pPr>
                <a:spcBef>
                  <a:spcPct val="50000"/>
                </a:spcBef>
              </a:pPr>
              <a:r>
                <a:rPr kumimoji="0" lang="en-US" altLang="en-US" sz="1000" b="1">
                  <a:solidFill>
                    <a:schemeClr val="bg2"/>
                  </a:solidFill>
                </a:rPr>
                <a:t>16</a:t>
              </a:r>
            </a:p>
            <a:p>
              <a:pPr>
                <a:spcBef>
                  <a:spcPct val="50000"/>
                </a:spcBef>
              </a:pPr>
              <a:r>
                <a:rPr kumimoji="0" lang="en-US" altLang="en-US" sz="1000" b="1">
                  <a:solidFill>
                    <a:schemeClr val="bg2"/>
                  </a:solidFill>
                </a:rPr>
                <a:t>16</a:t>
              </a:r>
            </a:p>
            <a:p>
              <a:pPr>
                <a:spcBef>
                  <a:spcPct val="50000"/>
                </a:spcBef>
              </a:pPr>
              <a:r>
                <a:rPr kumimoji="0" lang="en-US" altLang="en-US" sz="1000" b="1">
                  <a:solidFill>
                    <a:schemeClr val="bg2"/>
                  </a:solidFill>
                </a:rPr>
                <a:t>14</a:t>
              </a:r>
            </a:p>
            <a:p>
              <a:pPr>
                <a:spcBef>
                  <a:spcPct val="50000"/>
                </a:spcBef>
              </a:pPr>
              <a:r>
                <a:rPr kumimoji="0" lang="en-US" altLang="en-US" sz="1000" b="1">
                  <a:solidFill>
                    <a:schemeClr val="bg2"/>
                  </a:solidFill>
                </a:rPr>
                <a:t>12</a:t>
              </a:r>
            </a:p>
            <a:p>
              <a:pPr>
                <a:spcBef>
                  <a:spcPct val="50000"/>
                </a:spcBef>
              </a:pPr>
              <a:r>
                <a:rPr kumimoji="0" lang="en-US" altLang="en-US" sz="1000" b="1">
                  <a:solidFill>
                    <a:schemeClr val="bg2"/>
                  </a:solidFill>
                </a:rPr>
                <a:t>11</a:t>
              </a:r>
            </a:p>
            <a:p>
              <a:pPr>
                <a:spcBef>
                  <a:spcPct val="50000"/>
                </a:spcBef>
              </a:pPr>
              <a:r>
                <a:rPr kumimoji="0" lang="en-US" altLang="en-US" sz="1000" b="1">
                  <a:solidFill>
                    <a:schemeClr val="bg2"/>
                  </a:solidFill>
                </a:rPr>
                <a:t>8</a:t>
              </a:r>
            </a:p>
            <a:p>
              <a:pPr>
                <a:spcBef>
                  <a:spcPct val="50000"/>
                </a:spcBef>
              </a:pPr>
              <a:r>
                <a:rPr kumimoji="0" lang="en-US" altLang="en-US" sz="1000" b="1">
                  <a:solidFill>
                    <a:schemeClr val="bg2"/>
                  </a:solidFill>
                </a:rPr>
                <a:t>6</a:t>
              </a:r>
            </a:p>
            <a:p>
              <a:pPr>
                <a:spcBef>
                  <a:spcPct val="50000"/>
                </a:spcBef>
              </a:pPr>
              <a:r>
                <a:rPr kumimoji="0" lang="en-US" altLang="en-US" sz="1000" b="1">
                  <a:solidFill>
                    <a:schemeClr val="bg2"/>
                  </a:solidFill>
                </a:rPr>
                <a:t>6</a:t>
              </a:r>
            </a:p>
            <a:p>
              <a:pPr>
                <a:spcBef>
                  <a:spcPct val="50000"/>
                </a:spcBef>
              </a:pPr>
              <a:r>
                <a:rPr kumimoji="0" lang="en-US" altLang="en-US" sz="1000" b="1">
                  <a:solidFill>
                    <a:schemeClr val="bg2"/>
                  </a:solidFill>
                </a:rPr>
                <a:t>5</a:t>
              </a:r>
            </a:p>
            <a:p>
              <a:pPr>
                <a:spcBef>
                  <a:spcPct val="50000"/>
                </a:spcBef>
              </a:pPr>
              <a:r>
                <a:rPr kumimoji="0" lang="en-US" altLang="en-US" sz="1000" b="1">
                  <a:solidFill>
                    <a:schemeClr val="bg2"/>
                  </a:solidFill>
                </a:rPr>
                <a:t>4</a:t>
              </a:r>
            </a:p>
            <a:p>
              <a:pPr>
                <a:spcBef>
                  <a:spcPct val="50000"/>
                </a:spcBef>
              </a:pPr>
              <a:r>
                <a:rPr kumimoji="0" lang="en-US" altLang="en-US" sz="1000" b="1">
                  <a:solidFill>
                    <a:schemeClr val="bg2"/>
                  </a:solidFill>
                </a:rPr>
                <a:t>4</a:t>
              </a:r>
            </a:p>
            <a:p>
              <a:pPr>
                <a:spcBef>
                  <a:spcPct val="50000"/>
                </a:spcBef>
              </a:pPr>
              <a:r>
                <a:rPr kumimoji="0" lang="en-US" altLang="en-US" sz="1000" b="1">
                  <a:solidFill>
                    <a:schemeClr val="bg2"/>
                  </a:solidFill>
                </a:rPr>
                <a:t>ND</a:t>
              </a:r>
            </a:p>
            <a:p>
              <a:pPr>
                <a:spcBef>
                  <a:spcPct val="50000"/>
                </a:spcBef>
              </a:pPr>
              <a:r>
                <a:rPr kumimoji="0" lang="en-US" altLang="en-US" sz="1000" b="1">
                  <a:solidFill>
                    <a:schemeClr val="bg2"/>
                  </a:solidFill>
                </a:rPr>
                <a:t>ND</a:t>
              </a:r>
            </a:p>
            <a:p>
              <a:pPr>
                <a:spcBef>
                  <a:spcPct val="50000"/>
                </a:spcBef>
              </a:pPr>
              <a:r>
                <a:rPr kumimoji="0" lang="en-US" altLang="en-US" sz="1000" b="1">
                  <a:solidFill>
                    <a:schemeClr val="bg2"/>
                  </a:solidFill>
                </a:rPr>
                <a:t>ND</a:t>
              </a:r>
            </a:p>
          </p:txBody>
        </p:sp>
        <p:sp>
          <p:nvSpPr>
            <p:cNvPr id="1883143" name="Text Box 7"/>
            <p:cNvSpPr txBox="1">
              <a:spLocks noChangeArrowheads="1"/>
            </p:cNvSpPr>
            <p:nvPr/>
          </p:nvSpPr>
          <p:spPr bwMode="auto">
            <a:xfrm>
              <a:off x="2427" y="1067"/>
              <a:ext cx="677" cy="2928"/>
            </a:xfrm>
            <a:prstGeom prst="rect">
              <a:avLst/>
            </a:prstGeom>
            <a:noFill/>
            <a:ln w="9525">
              <a:noFill/>
              <a:miter lim="800000"/>
              <a:headEnd/>
              <a:tailEnd/>
            </a:ln>
            <a:effectLst/>
          </p:spPr>
          <p:txBody>
            <a:bodyPr>
              <a:spAutoFit/>
            </a:bodyPr>
            <a:lstStyle/>
            <a:p>
              <a:pPr>
                <a:spcBef>
                  <a:spcPct val="50000"/>
                </a:spcBef>
              </a:pPr>
              <a:r>
                <a:rPr kumimoji="0" lang="en-US" altLang="en-US" sz="1400" b="1" u="sng">
                  <a:solidFill>
                    <a:schemeClr val="bg2"/>
                  </a:solidFill>
                </a:rPr>
                <a:t>BG DATA</a:t>
              </a:r>
            </a:p>
            <a:p>
              <a:pPr>
                <a:spcBef>
                  <a:spcPct val="50000"/>
                </a:spcBef>
              </a:pPr>
              <a:r>
                <a:rPr kumimoji="0" lang="en-US" altLang="en-US" sz="1000" b="1">
                  <a:solidFill>
                    <a:schemeClr val="bg2"/>
                  </a:solidFill>
                </a:rPr>
                <a:t>30</a:t>
              </a:r>
            </a:p>
            <a:p>
              <a:pPr>
                <a:spcBef>
                  <a:spcPct val="50000"/>
                </a:spcBef>
              </a:pPr>
              <a:r>
                <a:rPr kumimoji="0" lang="en-US" altLang="en-US" sz="1000" b="1">
                  <a:solidFill>
                    <a:schemeClr val="bg2"/>
                  </a:solidFill>
                </a:rPr>
                <a:t>29</a:t>
              </a:r>
            </a:p>
            <a:p>
              <a:pPr>
                <a:spcBef>
                  <a:spcPct val="50000"/>
                </a:spcBef>
              </a:pPr>
              <a:r>
                <a:rPr kumimoji="0" lang="en-US" altLang="en-US" sz="1000" b="1">
                  <a:solidFill>
                    <a:schemeClr val="bg2"/>
                  </a:solidFill>
                </a:rPr>
                <a:t>27</a:t>
              </a:r>
            </a:p>
            <a:p>
              <a:pPr>
                <a:spcBef>
                  <a:spcPct val="50000"/>
                </a:spcBef>
              </a:pPr>
              <a:r>
                <a:rPr kumimoji="0" lang="en-US" altLang="en-US" sz="1000" b="1">
                  <a:solidFill>
                    <a:schemeClr val="bg2"/>
                  </a:solidFill>
                </a:rPr>
                <a:t>26</a:t>
              </a:r>
            </a:p>
            <a:p>
              <a:pPr>
                <a:spcBef>
                  <a:spcPct val="50000"/>
                </a:spcBef>
              </a:pPr>
              <a:r>
                <a:rPr kumimoji="0" lang="en-US" altLang="en-US" sz="1000" b="1">
                  <a:solidFill>
                    <a:schemeClr val="bg2"/>
                  </a:solidFill>
                </a:rPr>
                <a:t>22</a:t>
              </a:r>
            </a:p>
            <a:p>
              <a:pPr>
                <a:spcBef>
                  <a:spcPct val="50000"/>
                </a:spcBef>
              </a:pPr>
              <a:r>
                <a:rPr kumimoji="0" lang="en-US" altLang="en-US" sz="1000" b="1">
                  <a:solidFill>
                    <a:schemeClr val="bg2"/>
                  </a:solidFill>
                </a:rPr>
                <a:t>14</a:t>
              </a:r>
            </a:p>
            <a:p>
              <a:pPr>
                <a:spcBef>
                  <a:spcPct val="50000"/>
                </a:spcBef>
              </a:pPr>
              <a:r>
                <a:rPr kumimoji="0" lang="en-US" altLang="en-US" sz="1000" b="1">
                  <a:solidFill>
                    <a:schemeClr val="bg2"/>
                  </a:solidFill>
                </a:rPr>
                <a:t>9</a:t>
              </a:r>
            </a:p>
            <a:p>
              <a:pPr>
                <a:spcBef>
                  <a:spcPct val="50000"/>
                </a:spcBef>
              </a:pPr>
              <a:r>
                <a:rPr kumimoji="0" lang="en-US" altLang="en-US" sz="1000" b="1">
                  <a:solidFill>
                    <a:schemeClr val="bg2"/>
                  </a:solidFill>
                </a:rPr>
                <a:t>8</a:t>
              </a:r>
            </a:p>
            <a:p>
              <a:pPr>
                <a:spcBef>
                  <a:spcPct val="50000"/>
                </a:spcBef>
              </a:pPr>
              <a:r>
                <a:rPr kumimoji="0" lang="en-US" altLang="en-US" sz="1000" b="1">
                  <a:solidFill>
                    <a:schemeClr val="bg2"/>
                  </a:solidFill>
                </a:rPr>
                <a:t>6</a:t>
              </a:r>
            </a:p>
            <a:p>
              <a:pPr>
                <a:spcBef>
                  <a:spcPct val="50000"/>
                </a:spcBef>
              </a:pPr>
              <a:r>
                <a:rPr kumimoji="0" lang="en-US" altLang="en-US" sz="1000" b="1">
                  <a:solidFill>
                    <a:schemeClr val="bg2"/>
                  </a:solidFill>
                </a:rPr>
                <a:t>5</a:t>
              </a:r>
            </a:p>
            <a:p>
              <a:pPr>
                <a:spcBef>
                  <a:spcPct val="50000"/>
                </a:spcBef>
              </a:pPr>
              <a:r>
                <a:rPr kumimoji="0" lang="en-US" altLang="en-US" sz="1000" b="1">
                  <a:solidFill>
                    <a:schemeClr val="bg2"/>
                  </a:solidFill>
                </a:rPr>
                <a:t>5</a:t>
              </a:r>
            </a:p>
            <a:p>
              <a:pPr>
                <a:spcBef>
                  <a:spcPct val="50000"/>
                </a:spcBef>
              </a:pPr>
              <a:r>
                <a:rPr kumimoji="0" lang="en-US" altLang="en-US" sz="1000" b="1">
                  <a:solidFill>
                    <a:schemeClr val="bg2"/>
                  </a:solidFill>
                </a:rPr>
                <a:t>5</a:t>
              </a:r>
            </a:p>
            <a:p>
              <a:pPr>
                <a:spcBef>
                  <a:spcPct val="50000"/>
                </a:spcBef>
              </a:pPr>
              <a:r>
                <a:rPr kumimoji="0" lang="en-US" altLang="en-US" sz="1000" b="1">
                  <a:solidFill>
                    <a:schemeClr val="bg2"/>
                  </a:solidFill>
                </a:rPr>
                <a:t>4</a:t>
              </a:r>
            </a:p>
            <a:p>
              <a:pPr>
                <a:spcBef>
                  <a:spcPct val="50000"/>
                </a:spcBef>
              </a:pPr>
              <a:r>
                <a:rPr kumimoji="0" lang="en-US" altLang="en-US" sz="1000" b="1">
                  <a:solidFill>
                    <a:schemeClr val="bg2"/>
                  </a:solidFill>
                </a:rPr>
                <a:t>4</a:t>
              </a:r>
            </a:p>
            <a:p>
              <a:pPr>
                <a:spcBef>
                  <a:spcPct val="50000"/>
                </a:spcBef>
              </a:pPr>
              <a:r>
                <a:rPr kumimoji="0" lang="en-US" altLang="en-US" sz="1000" b="1">
                  <a:solidFill>
                    <a:schemeClr val="bg2"/>
                  </a:solidFill>
                </a:rPr>
                <a:t>3</a:t>
              </a:r>
            </a:p>
            <a:p>
              <a:pPr>
                <a:spcBef>
                  <a:spcPct val="50000"/>
                </a:spcBef>
              </a:pPr>
              <a:r>
                <a:rPr kumimoji="0" lang="en-US" altLang="en-US" sz="1000" b="1">
                  <a:solidFill>
                    <a:schemeClr val="bg2"/>
                  </a:solidFill>
                </a:rPr>
                <a:t>3</a:t>
              </a:r>
            </a:p>
            <a:p>
              <a:pPr>
                <a:spcBef>
                  <a:spcPct val="50000"/>
                </a:spcBef>
              </a:pPr>
              <a:r>
                <a:rPr kumimoji="0" lang="en-US" altLang="en-US" sz="1000" b="1">
                  <a:solidFill>
                    <a:schemeClr val="bg2"/>
                  </a:solidFill>
                </a:rPr>
                <a:t>2</a:t>
              </a:r>
            </a:p>
            <a:p>
              <a:pPr>
                <a:spcBef>
                  <a:spcPct val="50000"/>
                </a:spcBef>
              </a:pPr>
              <a:r>
                <a:rPr kumimoji="0" lang="en-US" altLang="en-US" sz="1000" b="1">
                  <a:solidFill>
                    <a:schemeClr val="bg2"/>
                  </a:solidFill>
                </a:rPr>
                <a:t>ND</a:t>
              </a:r>
            </a:p>
            <a:p>
              <a:pPr>
                <a:spcBef>
                  <a:spcPct val="50000"/>
                </a:spcBef>
              </a:pPr>
              <a:r>
                <a:rPr kumimoji="0" lang="en-US" altLang="en-US" sz="1000" b="1">
                  <a:solidFill>
                    <a:schemeClr val="bg2"/>
                  </a:solidFill>
                </a:rPr>
                <a:t>ND</a:t>
              </a:r>
            </a:p>
          </p:txBody>
        </p:sp>
        <p:sp>
          <p:nvSpPr>
            <p:cNvPr id="1883144" name="Rectangle 8"/>
            <p:cNvSpPr>
              <a:spLocks noChangeArrowheads="1"/>
            </p:cNvSpPr>
            <p:nvPr/>
          </p:nvSpPr>
          <p:spPr bwMode="auto">
            <a:xfrm>
              <a:off x="3660" y="2850"/>
              <a:ext cx="139" cy="1062"/>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883145" name="Rectangle 9"/>
            <p:cNvSpPr>
              <a:spLocks noChangeArrowheads="1"/>
            </p:cNvSpPr>
            <p:nvPr/>
          </p:nvSpPr>
          <p:spPr bwMode="auto">
            <a:xfrm>
              <a:off x="3794" y="2999"/>
              <a:ext cx="139" cy="913"/>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883146" name="Rectangle 10"/>
            <p:cNvSpPr>
              <a:spLocks noChangeArrowheads="1"/>
            </p:cNvSpPr>
            <p:nvPr/>
          </p:nvSpPr>
          <p:spPr bwMode="auto">
            <a:xfrm>
              <a:off x="3932" y="3762"/>
              <a:ext cx="139" cy="150"/>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883147" name="Rectangle 11"/>
            <p:cNvSpPr>
              <a:spLocks noChangeArrowheads="1"/>
            </p:cNvSpPr>
            <p:nvPr/>
          </p:nvSpPr>
          <p:spPr bwMode="auto">
            <a:xfrm>
              <a:off x="4208" y="3762"/>
              <a:ext cx="139" cy="150"/>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883148" name="Rectangle 12"/>
            <p:cNvSpPr>
              <a:spLocks noChangeArrowheads="1"/>
            </p:cNvSpPr>
            <p:nvPr/>
          </p:nvSpPr>
          <p:spPr bwMode="auto">
            <a:xfrm>
              <a:off x="4351" y="3459"/>
              <a:ext cx="139" cy="453"/>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883149" name="Rectangle 13"/>
            <p:cNvSpPr>
              <a:spLocks noChangeArrowheads="1"/>
            </p:cNvSpPr>
            <p:nvPr/>
          </p:nvSpPr>
          <p:spPr bwMode="auto">
            <a:xfrm>
              <a:off x="4492" y="3762"/>
              <a:ext cx="139" cy="150"/>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883150" name="Text Box 14"/>
            <p:cNvSpPr txBox="1">
              <a:spLocks noChangeArrowheads="1"/>
            </p:cNvSpPr>
            <p:nvPr/>
          </p:nvSpPr>
          <p:spPr bwMode="auto">
            <a:xfrm>
              <a:off x="3812" y="3978"/>
              <a:ext cx="238" cy="192"/>
            </a:xfrm>
            <a:prstGeom prst="rect">
              <a:avLst/>
            </a:prstGeom>
            <a:noFill/>
            <a:ln w="9525">
              <a:noFill/>
              <a:miter lim="800000"/>
              <a:headEnd/>
              <a:tailEnd/>
            </a:ln>
            <a:effectLst/>
          </p:spPr>
          <p:txBody>
            <a:bodyPr wrap="none">
              <a:spAutoFit/>
            </a:bodyPr>
            <a:lstStyle/>
            <a:p>
              <a:pPr eaLnBrk="1" hangingPunct="1"/>
              <a:r>
                <a:rPr kumimoji="0" lang="en-US" sz="1400">
                  <a:solidFill>
                    <a:schemeClr val="bg2"/>
                  </a:solidFill>
                  <a:latin typeface="Tahoma" pitchFamily="34" charset="0"/>
                </a:rPr>
                <a:t>10</a:t>
              </a:r>
            </a:p>
          </p:txBody>
        </p:sp>
        <p:sp>
          <p:nvSpPr>
            <p:cNvPr id="1883151" name="Text Box 15"/>
            <p:cNvSpPr txBox="1">
              <a:spLocks noChangeArrowheads="1"/>
            </p:cNvSpPr>
            <p:nvPr/>
          </p:nvSpPr>
          <p:spPr bwMode="auto">
            <a:xfrm>
              <a:off x="4086" y="3978"/>
              <a:ext cx="238" cy="192"/>
            </a:xfrm>
            <a:prstGeom prst="rect">
              <a:avLst/>
            </a:prstGeom>
            <a:noFill/>
            <a:ln w="9525">
              <a:noFill/>
              <a:miter lim="800000"/>
              <a:headEnd/>
              <a:tailEnd/>
            </a:ln>
            <a:effectLst/>
          </p:spPr>
          <p:txBody>
            <a:bodyPr wrap="none">
              <a:spAutoFit/>
            </a:bodyPr>
            <a:lstStyle/>
            <a:p>
              <a:pPr eaLnBrk="1" hangingPunct="1"/>
              <a:r>
                <a:rPr kumimoji="0" lang="en-US" sz="1400">
                  <a:solidFill>
                    <a:schemeClr val="bg2"/>
                  </a:solidFill>
                  <a:latin typeface="Tahoma" pitchFamily="34" charset="0"/>
                </a:rPr>
                <a:t>20</a:t>
              </a:r>
            </a:p>
          </p:txBody>
        </p:sp>
        <p:sp>
          <p:nvSpPr>
            <p:cNvPr id="1883152" name="Text Box 16"/>
            <p:cNvSpPr txBox="1">
              <a:spLocks noChangeArrowheads="1"/>
            </p:cNvSpPr>
            <p:nvPr/>
          </p:nvSpPr>
          <p:spPr bwMode="auto">
            <a:xfrm>
              <a:off x="4378" y="3978"/>
              <a:ext cx="238" cy="192"/>
            </a:xfrm>
            <a:prstGeom prst="rect">
              <a:avLst/>
            </a:prstGeom>
            <a:noFill/>
            <a:ln w="9525">
              <a:noFill/>
              <a:miter lim="800000"/>
              <a:headEnd/>
              <a:tailEnd/>
            </a:ln>
            <a:effectLst/>
          </p:spPr>
          <p:txBody>
            <a:bodyPr wrap="none">
              <a:spAutoFit/>
            </a:bodyPr>
            <a:lstStyle/>
            <a:p>
              <a:pPr eaLnBrk="1" hangingPunct="1"/>
              <a:r>
                <a:rPr kumimoji="0" lang="en-US" sz="1400">
                  <a:solidFill>
                    <a:schemeClr val="bg2"/>
                  </a:solidFill>
                  <a:latin typeface="Tahoma" pitchFamily="34" charset="0"/>
                </a:rPr>
                <a:t>30</a:t>
              </a:r>
            </a:p>
          </p:txBody>
        </p:sp>
        <p:sp>
          <p:nvSpPr>
            <p:cNvPr id="1883153" name="Line 17"/>
            <p:cNvSpPr>
              <a:spLocks noChangeShapeType="1"/>
            </p:cNvSpPr>
            <p:nvPr/>
          </p:nvSpPr>
          <p:spPr bwMode="auto">
            <a:xfrm flipV="1">
              <a:off x="3660" y="2622"/>
              <a:ext cx="0" cy="1290"/>
            </a:xfrm>
            <a:prstGeom prst="line">
              <a:avLst/>
            </a:prstGeom>
            <a:noFill/>
            <a:ln w="28575">
              <a:solidFill>
                <a:schemeClr val="bg2"/>
              </a:solidFill>
              <a:round/>
              <a:headEnd/>
              <a:tailEnd type="triangle" w="med" len="med"/>
            </a:ln>
            <a:effectLst/>
          </p:spPr>
          <p:txBody>
            <a:bodyPr wrap="none" anchor="ctr"/>
            <a:lstStyle/>
            <a:p>
              <a:endParaRPr lang="en-US"/>
            </a:p>
          </p:txBody>
        </p:sp>
        <p:sp>
          <p:nvSpPr>
            <p:cNvPr id="1883154" name="Line 18"/>
            <p:cNvSpPr>
              <a:spLocks noChangeShapeType="1"/>
            </p:cNvSpPr>
            <p:nvPr/>
          </p:nvSpPr>
          <p:spPr bwMode="auto">
            <a:xfrm>
              <a:off x="3654" y="3918"/>
              <a:ext cx="1136" cy="0"/>
            </a:xfrm>
            <a:prstGeom prst="line">
              <a:avLst/>
            </a:prstGeom>
            <a:noFill/>
            <a:ln w="28575">
              <a:solidFill>
                <a:schemeClr val="bg2"/>
              </a:solidFill>
              <a:round/>
              <a:headEnd/>
              <a:tailEnd type="triangle" w="med" len="med"/>
            </a:ln>
            <a:effectLst/>
          </p:spPr>
          <p:txBody>
            <a:bodyPr wrap="none" anchor="ctr"/>
            <a:lstStyle/>
            <a:p>
              <a:endParaRPr lang="en-US"/>
            </a:p>
          </p:txBody>
        </p:sp>
        <p:sp>
          <p:nvSpPr>
            <p:cNvPr id="1883155" name="Rectangle 19"/>
            <p:cNvSpPr>
              <a:spLocks noChangeArrowheads="1"/>
            </p:cNvSpPr>
            <p:nvPr/>
          </p:nvSpPr>
          <p:spPr bwMode="auto">
            <a:xfrm>
              <a:off x="3647" y="1536"/>
              <a:ext cx="138" cy="764"/>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1883156" name="Rectangle 20"/>
            <p:cNvSpPr>
              <a:spLocks noChangeArrowheads="1"/>
            </p:cNvSpPr>
            <p:nvPr/>
          </p:nvSpPr>
          <p:spPr bwMode="auto">
            <a:xfrm>
              <a:off x="3781" y="1685"/>
              <a:ext cx="139" cy="615"/>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1883157" name="Rectangle 21"/>
            <p:cNvSpPr>
              <a:spLocks noChangeArrowheads="1"/>
            </p:cNvSpPr>
            <p:nvPr/>
          </p:nvSpPr>
          <p:spPr bwMode="auto">
            <a:xfrm>
              <a:off x="3919" y="1840"/>
              <a:ext cx="138" cy="46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1883158" name="Rectangle 22"/>
            <p:cNvSpPr>
              <a:spLocks noChangeArrowheads="1"/>
            </p:cNvSpPr>
            <p:nvPr/>
          </p:nvSpPr>
          <p:spPr bwMode="auto">
            <a:xfrm>
              <a:off x="4201" y="2150"/>
              <a:ext cx="139" cy="15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1883159" name="Rectangle 23"/>
            <p:cNvSpPr>
              <a:spLocks noChangeArrowheads="1"/>
            </p:cNvSpPr>
            <p:nvPr/>
          </p:nvSpPr>
          <p:spPr bwMode="auto">
            <a:xfrm>
              <a:off x="4338" y="1995"/>
              <a:ext cx="139" cy="305"/>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1883160" name="Rectangle 24"/>
            <p:cNvSpPr>
              <a:spLocks noChangeArrowheads="1"/>
            </p:cNvSpPr>
            <p:nvPr/>
          </p:nvSpPr>
          <p:spPr bwMode="auto">
            <a:xfrm>
              <a:off x="4479" y="2150"/>
              <a:ext cx="138" cy="15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1883161" name="Text Box 25"/>
            <p:cNvSpPr txBox="1">
              <a:spLocks noChangeArrowheads="1"/>
            </p:cNvSpPr>
            <p:nvPr/>
          </p:nvSpPr>
          <p:spPr bwMode="auto">
            <a:xfrm>
              <a:off x="3799" y="2365"/>
              <a:ext cx="238" cy="192"/>
            </a:xfrm>
            <a:prstGeom prst="rect">
              <a:avLst/>
            </a:prstGeom>
            <a:noFill/>
            <a:ln w="9525">
              <a:noFill/>
              <a:miter lim="800000"/>
              <a:headEnd/>
              <a:tailEnd/>
            </a:ln>
            <a:effectLst/>
          </p:spPr>
          <p:txBody>
            <a:bodyPr wrap="none">
              <a:spAutoFit/>
            </a:bodyPr>
            <a:lstStyle/>
            <a:p>
              <a:pPr eaLnBrk="1" hangingPunct="1"/>
              <a:r>
                <a:rPr kumimoji="0" lang="en-US" sz="1400">
                  <a:solidFill>
                    <a:schemeClr val="bg2"/>
                  </a:solidFill>
                  <a:latin typeface="Tahoma" pitchFamily="34" charset="0"/>
                </a:rPr>
                <a:t>10</a:t>
              </a:r>
            </a:p>
          </p:txBody>
        </p:sp>
        <p:sp>
          <p:nvSpPr>
            <p:cNvPr id="1883162" name="Text Box 26"/>
            <p:cNvSpPr txBox="1">
              <a:spLocks noChangeArrowheads="1"/>
            </p:cNvSpPr>
            <p:nvPr/>
          </p:nvSpPr>
          <p:spPr bwMode="auto">
            <a:xfrm>
              <a:off x="4073" y="2365"/>
              <a:ext cx="238" cy="192"/>
            </a:xfrm>
            <a:prstGeom prst="rect">
              <a:avLst/>
            </a:prstGeom>
            <a:noFill/>
            <a:ln w="9525">
              <a:noFill/>
              <a:miter lim="800000"/>
              <a:headEnd/>
              <a:tailEnd/>
            </a:ln>
            <a:effectLst/>
          </p:spPr>
          <p:txBody>
            <a:bodyPr wrap="none">
              <a:spAutoFit/>
            </a:bodyPr>
            <a:lstStyle/>
            <a:p>
              <a:pPr eaLnBrk="1" hangingPunct="1"/>
              <a:r>
                <a:rPr kumimoji="0" lang="en-US" sz="1400">
                  <a:solidFill>
                    <a:schemeClr val="bg2"/>
                  </a:solidFill>
                  <a:latin typeface="Tahoma" pitchFamily="34" charset="0"/>
                </a:rPr>
                <a:t>20</a:t>
              </a:r>
            </a:p>
          </p:txBody>
        </p:sp>
        <p:sp>
          <p:nvSpPr>
            <p:cNvPr id="1883163" name="Text Box 27"/>
            <p:cNvSpPr txBox="1">
              <a:spLocks noChangeArrowheads="1"/>
            </p:cNvSpPr>
            <p:nvPr/>
          </p:nvSpPr>
          <p:spPr bwMode="auto">
            <a:xfrm>
              <a:off x="4364" y="2365"/>
              <a:ext cx="238" cy="192"/>
            </a:xfrm>
            <a:prstGeom prst="rect">
              <a:avLst/>
            </a:prstGeom>
            <a:noFill/>
            <a:ln w="9525">
              <a:noFill/>
              <a:miter lim="800000"/>
              <a:headEnd/>
              <a:tailEnd/>
            </a:ln>
            <a:effectLst/>
          </p:spPr>
          <p:txBody>
            <a:bodyPr wrap="none">
              <a:spAutoFit/>
            </a:bodyPr>
            <a:lstStyle/>
            <a:p>
              <a:pPr eaLnBrk="1" hangingPunct="1"/>
              <a:r>
                <a:rPr kumimoji="0" lang="en-US" sz="1400">
                  <a:solidFill>
                    <a:schemeClr val="bg2"/>
                  </a:solidFill>
                  <a:latin typeface="Tahoma" pitchFamily="34" charset="0"/>
                </a:rPr>
                <a:t>30</a:t>
              </a:r>
            </a:p>
          </p:txBody>
        </p:sp>
        <p:sp>
          <p:nvSpPr>
            <p:cNvPr id="1883164" name="Line 28"/>
            <p:cNvSpPr>
              <a:spLocks noChangeShapeType="1"/>
            </p:cNvSpPr>
            <p:nvPr/>
          </p:nvSpPr>
          <p:spPr bwMode="auto">
            <a:xfrm flipV="1">
              <a:off x="3647" y="1010"/>
              <a:ext cx="0" cy="1290"/>
            </a:xfrm>
            <a:prstGeom prst="line">
              <a:avLst/>
            </a:prstGeom>
            <a:noFill/>
            <a:ln w="28575">
              <a:solidFill>
                <a:schemeClr val="bg2"/>
              </a:solidFill>
              <a:round/>
              <a:headEnd/>
              <a:tailEnd type="triangle" w="med" len="med"/>
            </a:ln>
            <a:effectLst/>
          </p:spPr>
          <p:txBody>
            <a:bodyPr wrap="none" anchor="ctr"/>
            <a:lstStyle/>
            <a:p>
              <a:endParaRPr lang="en-US"/>
            </a:p>
          </p:txBody>
        </p:sp>
        <p:sp>
          <p:nvSpPr>
            <p:cNvPr id="1883165" name="Rectangle 29"/>
            <p:cNvSpPr>
              <a:spLocks noChangeArrowheads="1"/>
            </p:cNvSpPr>
            <p:nvPr/>
          </p:nvSpPr>
          <p:spPr bwMode="auto">
            <a:xfrm>
              <a:off x="4053" y="1840"/>
              <a:ext cx="139" cy="460"/>
            </a:xfrm>
            <a:prstGeom prst="rect">
              <a:avLst/>
            </a:prstGeom>
            <a:solidFill>
              <a:srgbClr val="FFFFCC"/>
            </a:solidFill>
            <a:ln w="6350">
              <a:solidFill>
                <a:schemeClr val="bg2"/>
              </a:solidFill>
              <a:miter lim="800000"/>
              <a:headEnd/>
              <a:tailEnd/>
            </a:ln>
            <a:effectLst/>
          </p:spPr>
          <p:txBody>
            <a:bodyPr wrap="none" anchor="ctr"/>
            <a:lstStyle/>
            <a:p>
              <a:endParaRPr lang="en-US"/>
            </a:p>
          </p:txBody>
        </p:sp>
        <p:sp>
          <p:nvSpPr>
            <p:cNvPr id="1883166" name="Line 30"/>
            <p:cNvSpPr>
              <a:spLocks noChangeShapeType="1"/>
            </p:cNvSpPr>
            <p:nvPr/>
          </p:nvSpPr>
          <p:spPr bwMode="auto">
            <a:xfrm>
              <a:off x="3641" y="2306"/>
              <a:ext cx="1136" cy="0"/>
            </a:xfrm>
            <a:prstGeom prst="line">
              <a:avLst/>
            </a:prstGeom>
            <a:noFill/>
            <a:ln w="28575">
              <a:solidFill>
                <a:schemeClr val="bg2"/>
              </a:solidFill>
              <a:round/>
              <a:headEnd/>
              <a:tailEnd type="triangle" w="med" len="med"/>
            </a:ln>
            <a:effectLst/>
          </p:spPr>
          <p:txBody>
            <a:bodyPr wrap="none" anchor="ctr"/>
            <a:lstStyle/>
            <a:p>
              <a:endParaRPr lang="en-US"/>
            </a:p>
          </p:txBody>
        </p:sp>
        <p:sp>
          <p:nvSpPr>
            <p:cNvPr id="1883167" name="Text Box 31"/>
            <p:cNvSpPr txBox="1">
              <a:spLocks noChangeArrowheads="1"/>
            </p:cNvSpPr>
            <p:nvPr/>
          </p:nvSpPr>
          <p:spPr bwMode="auto">
            <a:xfrm>
              <a:off x="4145" y="1166"/>
              <a:ext cx="619" cy="518"/>
            </a:xfrm>
            <a:prstGeom prst="rect">
              <a:avLst/>
            </a:prstGeom>
            <a:noFill/>
            <a:ln w="9525">
              <a:noFill/>
              <a:miter lim="800000"/>
              <a:headEnd/>
              <a:tailEnd/>
            </a:ln>
            <a:effectLst/>
          </p:spPr>
          <p:txBody>
            <a:bodyPr>
              <a:spAutoFit/>
            </a:bodyPr>
            <a:lstStyle/>
            <a:p>
              <a:pPr eaLnBrk="1" hangingPunct="1">
                <a:spcBef>
                  <a:spcPct val="50000"/>
                </a:spcBef>
              </a:pPr>
              <a:r>
                <a:rPr kumimoji="0" lang="en-US" sz="2400">
                  <a:solidFill>
                    <a:schemeClr val="bg2"/>
                  </a:solidFill>
                  <a:latin typeface="Tahoma" pitchFamily="34" charset="0"/>
                </a:rPr>
                <a:t>Site Data</a:t>
              </a:r>
            </a:p>
          </p:txBody>
        </p:sp>
        <p:sp>
          <p:nvSpPr>
            <p:cNvPr id="1883168" name="Text Box 32"/>
            <p:cNvSpPr txBox="1">
              <a:spLocks noChangeArrowheads="1"/>
            </p:cNvSpPr>
            <p:nvPr/>
          </p:nvSpPr>
          <p:spPr bwMode="auto">
            <a:xfrm>
              <a:off x="4145" y="2774"/>
              <a:ext cx="619" cy="518"/>
            </a:xfrm>
            <a:prstGeom prst="rect">
              <a:avLst/>
            </a:prstGeom>
            <a:noFill/>
            <a:ln w="9525">
              <a:noFill/>
              <a:miter lim="800000"/>
              <a:headEnd/>
              <a:tailEnd/>
            </a:ln>
            <a:effectLst/>
          </p:spPr>
          <p:txBody>
            <a:bodyPr>
              <a:spAutoFit/>
            </a:bodyPr>
            <a:lstStyle/>
            <a:p>
              <a:pPr eaLnBrk="1" hangingPunct="1">
                <a:spcBef>
                  <a:spcPct val="50000"/>
                </a:spcBef>
              </a:pPr>
              <a:r>
                <a:rPr kumimoji="0" lang="en-US" sz="2400">
                  <a:solidFill>
                    <a:schemeClr val="bg2"/>
                  </a:solidFill>
                  <a:latin typeface="Tahoma" pitchFamily="34" charset="0"/>
                </a:rPr>
                <a:t>BG Data</a:t>
              </a:r>
            </a:p>
          </p:txBody>
        </p:sp>
        <p:sp>
          <p:nvSpPr>
            <p:cNvPr id="1883169" name="AutoShape 33"/>
            <p:cNvSpPr>
              <a:spLocks noChangeArrowheads="1"/>
            </p:cNvSpPr>
            <p:nvPr/>
          </p:nvSpPr>
          <p:spPr bwMode="auto">
            <a:xfrm rot="5400000">
              <a:off x="1604" y="2275"/>
              <a:ext cx="642" cy="843"/>
            </a:xfrm>
            <a:prstGeom prst="upDownArrowCallout">
              <a:avLst>
                <a:gd name="adj1" fmla="val 25000"/>
                <a:gd name="adj2" fmla="val 34843"/>
                <a:gd name="adj3" fmla="val 16414"/>
                <a:gd name="adj4" fmla="val 50000"/>
              </a:avLst>
            </a:prstGeom>
            <a:noFill/>
            <a:ln w="9525">
              <a:solidFill>
                <a:schemeClr val="bg2"/>
              </a:solidFill>
              <a:miter lim="800000"/>
              <a:headEnd/>
              <a:tailEnd/>
            </a:ln>
            <a:effectLst/>
          </p:spPr>
          <p:txBody>
            <a:bodyPr wrap="none" anchor="ctr"/>
            <a:lstStyle/>
            <a:p>
              <a:endParaRPr lang="en-US"/>
            </a:p>
          </p:txBody>
        </p:sp>
        <p:sp>
          <p:nvSpPr>
            <p:cNvPr id="1883170" name="Text Box 34"/>
            <p:cNvSpPr txBox="1">
              <a:spLocks noChangeArrowheads="1"/>
            </p:cNvSpPr>
            <p:nvPr/>
          </p:nvSpPr>
          <p:spPr bwMode="auto">
            <a:xfrm>
              <a:off x="1575" y="2602"/>
              <a:ext cx="714" cy="288"/>
            </a:xfrm>
            <a:prstGeom prst="rect">
              <a:avLst/>
            </a:prstGeom>
            <a:noFill/>
            <a:ln w="9525">
              <a:noFill/>
              <a:miter lim="800000"/>
              <a:headEnd/>
              <a:tailEnd/>
            </a:ln>
            <a:effectLst/>
          </p:spPr>
          <p:txBody>
            <a:bodyPr>
              <a:spAutoFit/>
            </a:bodyPr>
            <a:lstStyle/>
            <a:p>
              <a:pPr eaLnBrk="1" hangingPunct="1">
                <a:spcBef>
                  <a:spcPct val="50000"/>
                </a:spcBef>
              </a:pPr>
              <a:r>
                <a:rPr kumimoji="0" lang="en-US" b="1">
                  <a:solidFill>
                    <a:schemeClr val="bg2"/>
                  </a:solidFill>
                  <a:latin typeface="Tahoma" pitchFamily="34" charset="0"/>
                </a:rPr>
                <a:t>Statistical Test</a:t>
              </a:r>
            </a:p>
          </p:txBody>
        </p:sp>
        <p:sp>
          <p:nvSpPr>
            <p:cNvPr id="1883171" name="Text Box 35"/>
            <p:cNvSpPr txBox="1">
              <a:spLocks noChangeArrowheads="1"/>
            </p:cNvSpPr>
            <p:nvPr/>
          </p:nvSpPr>
          <p:spPr bwMode="auto">
            <a:xfrm>
              <a:off x="1664" y="2934"/>
              <a:ext cx="543" cy="634"/>
            </a:xfrm>
            <a:prstGeom prst="rect">
              <a:avLst/>
            </a:prstGeom>
            <a:noFill/>
            <a:ln w="9525">
              <a:noFill/>
              <a:miter lim="800000"/>
              <a:headEnd/>
              <a:tailEnd/>
            </a:ln>
            <a:effectLst/>
          </p:spPr>
          <p:txBody>
            <a:bodyPr>
              <a:spAutoFit/>
            </a:bodyPr>
            <a:lstStyle/>
            <a:p>
              <a:pPr eaLnBrk="1" hangingPunct="1">
                <a:spcBef>
                  <a:spcPct val="50000"/>
                </a:spcBef>
              </a:pPr>
              <a:r>
                <a:rPr kumimoji="0" lang="en-US" sz="6000">
                  <a:solidFill>
                    <a:schemeClr val="bg2"/>
                  </a:solidFill>
                  <a:latin typeface="Tahoma" pitchFamily="34" charset="0"/>
                </a:rPr>
                <a:t>?</a:t>
              </a:r>
            </a:p>
          </p:txBody>
        </p:sp>
      </p:grpSp>
      <p:sp>
        <p:nvSpPr>
          <p:cNvPr id="1883172" name="Rectangle 36"/>
          <p:cNvSpPr>
            <a:spLocks noGrp="1" noChangeArrowheads="1"/>
          </p:cNvSpPr>
          <p:nvPr>
            <p:ph type="title"/>
          </p:nvPr>
        </p:nvSpPr>
        <p:spPr>
          <a:xfrm>
            <a:off x="533400" y="123825"/>
            <a:ext cx="8153400" cy="1143000"/>
          </a:xfrm>
        </p:spPr>
        <p:txBody>
          <a:bodyPr/>
          <a:lstStyle/>
          <a:p>
            <a:r>
              <a:rPr lang="en-US"/>
              <a:t>Other Common Tests (4)</a:t>
            </a:r>
            <a:endParaRPr lang="en-US" sz="1800"/>
          </a:p>
        </p:txBody>
      </p:sp>
    </p:spTree>
  </p:cSld>
  <p:clrMapOvr>
    <a:masterClrMapping/>
  </p:clrMapOvr>
  <p:transition>
    <p:zo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Two-sample Tests</a:t>
            </a:r>
            <a:endParaRPr lang="en-US" dirty="0"/>
          </a:p>
        </p:txBody>
      </p:sp>
      <p:sp>
        <p:nvSpPr>
          <p:cNvPr id="3" name="Slide Number Placeholder 2"/>
          <p:cNvSpPr>
            <a:spLocks noGrp="1"/>
          </p:cNvSpPr>
          <p:nvPr>
            <p:ph type="sldNum" sz="quarter" idx="10"/>
          </p:nvPr>
        </p:nvSpPr>
        <p:spPr/>
        <p:txBody>
          <a:bodyPr/>
          <a:lstStyle/>
          <a:p>
            <a:fld id="{5593EF2B-08E7-4C15-ABD2-8874DDE9FB4F}" type="slidenum">
              <a:rPr lang="en-US" smtClean="0"/>
              <a:pPr/>
              <a:t>76</a:t>
            </a:fld>
            <a:endParaRPr lang="en-US"/>
          </a:p>
        </p:txBody>
      </p:sp>
      <p:graphicFrame>
        <p:nvGraphicFramePr>
          <p:cNvPr id="4" name="Group 1207"/>
          <p:cNvGraphicFramePr>
            <a:graphicFrameLocks/>
          </p:cNvGraphicFramePr>
          <p:nvPr/>
        </p:nvGraphicFramePr>
        <p:xfrm>
          <a:off x="1600199" y="1200150"/>
          <a:ext cx="5995918" cy="5164456"/>
        </p:xfrm>
        <a:graphic>
          <a:graphicData uri="http://schemas.openxmlformats.org/drawingml/2006/table">
            <a:tbl>
              <a:tblPr/>
              <a:tblGrid>
                <a:gridCol w="1223141"/>
                <a:gridCol w="1567306"/>
                <a:gridCol w="1466082"/>
                <a:gridCol w="1739389"/>
              </a:tblGrid>
              <a:tr h="608013">
                <a:tc>
                  <a:txBody>
                    <a:bodyPr/>
                    <a:lstStyle/>
                    <a:p>
                      <a:pPr marL="0" marR="0" lvl="0" indent="0" algn="ctr"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600" b="1" i="0" u="none" strike="noStrike" cap="none" normalizeH="0" baseline="0" dirty="0" smtClean="0">
                          <a:ln>
                            <a:noFill/>
                          </a:ln>
                          <a:solidFill>
                            <a:srgbClr val="0000FF"/>
                          </a:solidFill>
                          <a:effectLst/>
                          <a:latin typeface="Arial" pitchFamily="34" charset="0"/>
                        </a:rPr>
                        <a:t>Suspect Difference</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600" b="1" i="0" u="none" strike="noStrike" cap="none" normalizeH="0" baseline="0" smtClean="0">
                          <a:ln>
                            <a:noFill/>
                          </a:ln>
                          <a:solidFill>
                            <a:srgbClr val="0000FF"/>
                          </a:solidFill>
                          <a:effectLst/>
                          <a:latin typeface="Arial" pitchFamily="34" charset="0"/>
                        </a:rPr>
                        <a:t>Test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600" b="1" i="0" u="none" strike="noStrike" cap="none" normalizeH="0" baseline="0" smtClean="0">
                          <a:ln>
                            <a:noFill/>
                          </a:ln>
                          <a:solidFill>
                            <a:srgbClr val="0000FF"/>
                          </a:solidFill>
                          <a:effectLst/>
                          <a:latin typeface="Arial" pitchFamily="34" charset="0"/>
                        </a:rPr>
                        <a:t>Comparison</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600" b="1" i="0" u="none" strike="noStrike" cap="none" normalizeH="0" baseline="0" dirty="0" smtClean="0">
                          <a:ln>
                            <a:noFill/>
                          </a:ln>
                          <a:solidFill>
                            <a:srgbClr val="0000FF"/>
                          </a:solidFill>
                          <a:effectLst/>
                          <a:latin typeface="Arial" pitchFamily="34" charset="0"/>
                        </a:rPr>
                        <a:t>Type</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600075">
                <a:tc rowSpan="4">
                  <a:txBody>
                    <a:bodyPr/>
                    <a:lstStyle/>
                    <a:p>
                      <a:pPr marL="0" marR="0" lvl="0" indent="0" algn="ctr"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dirty="0" smtClean="0">
                          <a:ln>
                            <a:noFill/>
                          </a:ln>
                          <a:solidFill>
                            <a:schemeClr val="bg2"/>
                          </a:solidFill>
                          <a:effectLst/>
                          <a:latin typeface="Arial" pitchFamily="34" charset="0"/>
                        </a:rPr>
                        <a:t>Uniform Difference</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Wilcoxon Rank Sum (WRS)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Median</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Non-parametric</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600075">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dirty="0" err="1" smtClean="0">
                          <a:ln>
                            <a:noFill/>
                          </a:ln>
                          <a:solidFill>
                            <a:schemeClr val="bg2"/>
                          </a:solidFill>
                          <a:effectLst/>
                          <a:latin typeface="Arial" pitchFamily="34" charset="0"/>
                        </a:rPr>
                        <a:t>Gehan</a:t>
                      </a:r>
                      <a:endParaRPr kumimoji="1" lang="en-US" sz="1400" b="0" i="0" u="none" strike="noStrike" cap="none" normalizeH="0" baseline="0" dirty="0" smtClean="0">
                        <a:ln>
                          <a:noFill/>
                        </a:ln>
                        <a:solidFill>
                          <a:schemeClr val="bg2"/>
                        </a:solidFill>
                        <a:effectLst/>
                        <a:latin typeface="Arial" pitchFamily="34" charset="0"/>
                      </a:endParaRP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Median</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Non-parametric</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600075">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Student’s two-sample t-test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Mean</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Parametric</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600075">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Satterthwaite t-test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Mean</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Parametric</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600075">
                <a:tc rowSpan="3">
                  <a:txBody>
                    <a:bodyPr/>
                    <a:lstStyle/>
                    <a:p>
                      <a:pPr marL="0" marR="0" lvl="0" indent="0" algn="ctr"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dirty="0" smtClean="0">
                          <a:ln>
                            <a:noFill/>
                          </a:ln>
                          <a:solidFill>
                            <a:schemeClr val="bg2"/>
                          </a:solidFill>
                          <a:effectLst/>
                          <a:latin typeface="Arial" pitchFamily="34" charset="0"/>
                        </a:rPr>
                        <a:t>Tail</a:t>
                      </a:r>
                    </a:p>
                    <a:p>
                      <a:pPr marL="0" marR="0" lvl="0" indent="0" algn="ctr"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dirty="0" smtClean="0">
                          <a:ln>
                            <a:noFill/>
                          </a:ln>
                          <a:solidFill>
                            <a:schemeClr val="bg2"/>
                          </a:solidFill>
                          <a:effectLst/>
                          <a:latin typeface="Arial" pitchFamily="34" charset="0"/>
                        </a:rPr>
                        <a:t>Difference</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dirty="0" smtClean="0">
                          <a:ln>
                            <a:noFill/>
                          </a:ln>
                          <a:solidFill>
                            <a:schemeClr val="bg2"/>
                          </a:solidFill>
                          <a:effectLst/>
                          <a:latin typeface="Arial" pitchFamily="34" charset="0"/>
                        </a:rPr>
                        <a:t>Slippage</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High concentrations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Non-parametric</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61118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Quantile</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High concentrations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Non-parametric</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600075">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Two-sample test of proportions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smtClean="0">
                          <a:ln>
                            <a:noFill/>
                          </a:ln>
                          <a:solidFill>
                            <a:schemeClr val="bg2"/>
                          </a:solidFill>
                          <a:effectLst/>
                          <a:latin typeface="Arial" pitchFamily="34" charset="0"/>
                        </a:rPr>
                        <a:t>Percent of measurements above a given cutoff</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FF"/>
                        </a:buClr>
                        <a:buSzPct val="60000"/>
                        <a:buFont typeface="Monotype Sorts" pitchFamily="2" charset="2"/>
                        <a:buNone/>
                        <a:tabLst/>
                      </a:pPr>
                      <a:r>
                        <a:rPr kumimoji="1" lang="en-US" sz="1400" b="0" i="0" u="none" strike="noStrike" cap="none" normalizeH="0" baseline="0" dirty="0" smtClean="0">
                          <a:ln>
                            <a:noFill/>
                          </a:ln>
                          <a:solidFill>
                            <a:schemeClr val="bg2"/>
                          </a:solidFill>
                          <a:effectLst/>
                          <a:latin typeface="Arial" pitchFamily="34" charset="0"/>
                        </a:rPr>
                        <a:t>Non-parametric</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r>
            </a:tbl>
          </a:graphicData>
        </a:graphic>
      </p:graphicFrame>
    </p:spTree>
  </p:cSld>
  <p:clrMapOvr>
    <a:masterClrMapping/>
  </p:clrMapOvr>
  <p:transition>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fld id="{ED0DBBAB-58D9-4768-885C-848E17E3B7DD}" type="slidenum">
              <a:rPr lang="en-US"/>
              <a:pPr/>
              <a:t>77</a:t>
            </a:fld>
            <a:endParaRPr lang="en-US"/>
          </a:p>
        </p:txBody>
      </p:sp>
      <p:sp>
        <p:nvSpPr>
          <p:cNvPr id="1654786" name="Rectangle 2"/>
          <p:cNvSpPr>
            <a:spLocks noGrp="1" noChangeArrowheads="1"/>
          </p:cNvSpPr>
          <p:nvPr>
            <p:ph type="title"/>
          </p:nvPr>
        </p:nvSpPr>
        <p:spPr/>
        <p:txBody>
          <a:bodyPr/>
          <a:lstStyle/>
          <a:p>
            <a:r>
              <a:rPr lang="en-US"/>
              <a:t>Site v Background Tests</a:t>
            </a:r>
          </a:p>
        </p:txBody>
      </p:sp>
      <p:sp>
        <p:nvSpPr>
          <p:cNvPr id="1654787" name="Rectangle 3"/>
          <p:cNvSpPr>
            <a:spLocks noGrp="1" noChangeArrowheads="1"/>
          </p:cNvSpPr>
          <p:nvPr>
            <p:ph type="body" sz="half" idx="1"/>
          </p:nvPr>
        </p:nvSpPr>
        <p:spPr>
          <a:xfrm>
            <a:off x="533400" y="1525588"/>
            <a:ext cx="4357688" cy="4570412"/>
          </a:xfrm>
        </p:spPr>
        <p:txBody>
          <a:bodyPr/>
          <a:lstStyle/>
          <a:p>
            <a:pPr>
              <a:lnSpc>
                <a:spcPct val="90000"/>
              </a:lnSpc>
            </a:pPr>
            <a:r>
              <a:rPr lang="en-US"/>
              <a:t>NAVFAC Guidance Documents, Section 4</a:t>
            </a:r>
          </a:p>
          <a:p>
            <a:pPr>
              <a:lnSpc>
                <a:spcPct val="90000"/>
              </a:lnSpc>
            </a:pPr>
            <a:endParaRPr lang="en-US"/>
          </a:p>
          <a:p>
            <a:pPr>
              <a:lnSpc>
                <a:spcPct val="90000"/>
              </a:lnSpc>
            </a:pPr>
            <a:r>
              <a:rPr lang="en-US"/>
              <a:t>Test type depends on:</a:t>
            </a:r>
          </a:p>
          <a:p>
            <a:pPr lvl="1">
              <a:lnSpc>
                <a:spcPct val="90000"/>
              </a:lnSpc>
            </a:pPr>
            <a:r>
              <a:rPr lang="en-US"/>
              <a:t>Impact hypothesis</a:t>
            </a:r>
          </a:p>
          <a:p>
            <a:pPr lvl="2">
              <a:lnSpc>
                <a:spcPct val="90000"/>
              </a:lnSpc>
            </a:pPr>
            <a:r>
              <a:rPr lang="en-US"/>
              <a:t>Site-wide</a:t>
            </a:r>
          </a:p>
          <a:p>
            <a:pPr lvl="2">
              <a:lnSpc>
                <a:spcPct val="90000"/>
              </a:lnSpc>
            </a:pPr>
            <a:r>
              <a:rPr lang="en-US"/>
              <a:t>Localized</a:t>
            </a:r>
          </a:p>
          <a:p>
            <a:pPr lvl="1">
              <a:lnSpc>
                <a:spcPct val="90000"/>
              </a:lnSpc>
            </a:pPr>
            <a:r>
              <a:rPr lang="en-US"/>
              <a:t>Parametric v. non-parametric procedures</a:t>
            </a:r>
          </a:p>
        </p:txBody>
      </p:sp>
      <p:pic>
        <p:nvPicPr>
          <p:cNvPr id="1654788" name="Picture 4" descr="Soil Guide Cover"/>
          <p:cNvPicPr>
            <a:picLocks noChangeAspect="1" noChangeArrowheads="1"/>
          </p:cNvPicPr>
          <p:nvPr/>
        </p:nvPicPr>
        <p:blipFill>
          <a:blip r:embed="rId3" cstate="print"/>
          <a:srcRect/>
          <a:stretch>
            <a:fillRect/>
          </a:stretch>
        </p:blipFill>
        <p:spPr bwMode="auto">
          <a:xfrm>
            <a:off x="4892675" y="1506538"/>
            <a:ext cx="3546475" cy="4589462"/>
          </a:xfrm>
          <a:prstGeom prst="rect">
            <a:avLst/>
          </a:prstGeom>
          <a:noFill/>
          <a:ln w="9525">
            <a:solidFill>
              <a:schemeClr val="tx1"/>
            </a:solidFill>
            <a:miter lim="800000"/>
            <a:headEnd/>
            <a:tailEnd/>
          </a:ln>
          <a:effectLst>
            <a:outerShdw dist="107763" dir="2700000" algn="ctr" rotWithShape="0">
              <a:schemeClr val="tx2"/>
            </a:outerShdw>
          </a:effectLst>
        </p:spPr>
      </p:pic>
      <p:sp>
        <p:nvSpPr>
          <p:cNvPr id="1654789" name="Text Box 5"/>
          <p:cNvSpPr txBox="1">
            <a:spLocks noChangeArrowheads="1"/>
          </p:cNvSpPr>
          <p:nvPr/>
        </p:nvSpPr>
        <p:spPr bwMode="auto">
          <a:xfrm>
            <a:off x="2195513" y="6219825"/>
            <a:ext cx="6499225" cy="304800"/>
          </a:xfrm>
          <a:prstGeom prst="rect">
            <a:avLst/>
          </a:prstGeom>
          <a:noFill/>
          <a:ln w="12700">
            <a:noFill/>
            <a:miter lim="800000"/>
            <a:headEnd type="none" w="sm" len="sm"/>
            <a:tailEnd type="none" w="sm" len="sm"/>
          </a:ln>
          <a:effectLst/>
        </p:spPr>
        <p:txBody>
          <a:bodyPr>
            <a:spAutoFit/>
          </a:bodyPr>
          <a:lstStyle/>
          <a:p>
            <a:pPr algn="r"/>
            <a:r>
              <a:rPr lang="en-US" sz="1400">
                <a:solidFill>
                  <a:srgbClr val="003366"/>
                </a:solidFill>
              </a:rPr>
              <a:t>&lt;</a:t>
            </a:r>
            <a:r>
              <a:rPr lang="en-US" sz="1400">
                <a:solidFill>
                  <a:srgbClr val="003366"/>
                </a:solidFill>
                <a:hlinkClick r:id="rId4"/>
              </a:rPr>
              <a:t>http://enviro.nfesc.navy.mil/erb/restoration/methodologies/main.htm#DE</a:t>
            </a:r>
            <a:r>
              <a:rPr lang="en-US" sz="1400">
                <a:solidFill>
                  <a:srgbClr val="003366"/>
                </a:solidFill>
              </a:rPr>
              <a:t>&gt;</a:t>
            </a:r>
          </a:p>
        </p:txBody>
      </p:sp>
    </p:spTree>
  </p:cSld>
  <p:clrMapOvr>
    <a:masterClrMapping/>
  </p:clrMapOvr>
  <p:transition>
    <p:zo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
          <p:cNvSpPr>
            <a:spLocks noGrp="1"/>
          </p:cNvSpPr>
          <p:nvPr>
            <p:ph type="sldNum" sz="quarter" idx="10"/>
          </p:nvPr>
        </p:nvSpPr>
        <p:spPr/>
        <p:txBody>
          <a:bodyPr/>
          <a:lstStyle/>
          <a:p>
            <a:fld id="{6B63A55C-B619-45D5-803E-E904320355BA}" type="slidenum">
              <a:rPr lang="en-US"/>
              <a:pPr/>
              <a:t>78</a:t>
            </a:fld>
            <a:endParaRPr lang="en-US"/>
          </a:p>
        </p:txBody>
      </p:sp>
      <p:sp>
        <p:nvSpPr>
          <p:cNvPr id="1473538" name="Rectangle 2"/>
          <p:cNvSpPr>
            <a:spLocks noChangeArrowheads="1"/>
          </p:cNvSpPr>
          <p:nvPr/>
        </p:nvSpPr>
        <p:spPr bwMode="auto">
          <a:xfrm>
            <a:off x="3390900" y="5948363"/>
            <a:ext cx="2895600" cy="457200"/>
          </a:xfrm>
          <a:prstGeom prst="rect">
            <a:avLst/>
          </a:prstGeom>
          <a:noFill/>
          <a:ln w="12700">
            <a:noFill/>
            <a:miter lim="800000"/>
            <a:headEnd/>
            <a:tailEnd/>
          </a:ln>
          <a:effectLst/>
        </p:spPr>
        <p:txBody>
          <a:bodyPr wrap="none" anchor="ctr"/>
          <a:lstStyle/>
          <a:p>
            <a:endParaRPr lang="en-US"/>
          </a:p>
        </p:txBody>
      </p:sp>
      <p:sp>
        <p:nvSpPr>
          <p:cNvPr id="1473539" name="Oval 3"/>
          <p:cNvSpPr>
            <a:spLocks noChangeArrowheads="1"/>
          </p:cNvSpPr>
          <p:nvPr/>
        </p:nvSpPr>
        <p:spPr bwMode="auto">
          <a:xfrm>
            <a:off x="4249738" y="1679575"/>
            <a:ext cx="795337" cy="4791075"/>
          </a:xfrm>
          <a:prstGeom prst="ellipse">
            <a:avLst/>
          </a:prstGeom>
          <a:solidFill>
            <a:srgbClr val="CCECFF"/>
          </a:solidFill>
          <a:ln w="12700">
            <a:solidFill>
              <a:schemeClr val="bg2"/>
            </a:solidFill>
            <a:round/>
            <a:headEnd type="none" w="sm" len="sm"/>
            <a:tailEnd type="none" w="sm" len="sm"/>
          </a:ln>
          <a:effectLst/>
        </p:spPr>
        <p:txBody>
          <a:bodyPr wrap="none" anchor="ctr"/>
          <a:lstStyle/>
          <a:p>
            <a:endParaRPr lang="en-US"/>
          </a:p>
        </p:txBody>
      </p:sp>
      <p:sp>
        <p:nvSpPr>
          <p:cNvPr id="1473540" name="Oval 4"/>
          <p:cNvSpPr>
            <a:spLocks noChangeArrowheads="1"/>
          </p:cNvSpPr>
          <p:nvPr/>
        </p:nvSpPr>
        <p:spPr bwMode="auto">
          <a:xfrm>
            <a:off x="1657350" y="3700463"/>
            <a:ext cx="796925" cy="790575"/>
          </a:xfrm>
          <a:prstGeom prst="ellipse">
            <a:avLst/>
          </a:prstGeom>
          <a:solidFill>
            <a:srgbClr val="FFFFCC"/>
          </a:solidFill>
          <a:ln w="12700">
            <a:solidFill>
              <a:schemeClr val="bg2"/>
            </a:solidFill>
            <a:round/>
            <a:headEnd type="none" w="sm" len="sm"/>
            <a:tailEnd type="none" w="sm" len="sm"/>
          </a:ln>
          <a:effectLst/>
        </p:spPr>
        <p:txBody>
          <a:bodyPr wrap="none" anchor="ctr"/>
          <a:lstStyle/>
          <a:p>
            <a:endParaRPr lang="en-US"/>
          </a:p>
        </p:txBody>
      </p:sp>
      <p:sp>
        <p:nvSpPr>
          <p:cNvPr id="1473541" name="Text Box 5"/>
          <p:cNvSpPr txBox="1">
            <a:spLocks noChangeArrowheads="1"/>
          </p:cNvSpPr>
          <p:nvPr/>
        </p:nvSpPr>
        <p:spPr bwMode="auto">
          <a:xfrm>
            <a:off x="1265238" y="1377950"/>
            <a:ext cx="1598612" cy="2857500"/>
          </a:xfrm>
          <a:prstGeom prst="rect">
            <a:avLst/>
          </a:prstGeom>
          <a:noFill/>
          <a:ln w="9525">
            <a:noFill/>
            <a:miter lim="800000"/>
            <a:headEnd/>
            <a:tailEnd/>
          </a:ln>
          <a:effectLst/>
        </p:spPr>
        <p:txBody>
          <a:bodyPr>
            <a:spAutoFit/>
          </a:bodyPr>
          <a:lstStyle/>
          <a:p>
            <a:pPr>
              <a:spcBef>
                <a:spcPct val="50000"/>
              </a:spcBef>
            </a:pPr>
            <a:r>
              <a:rPr kumimoji="0" lang="en-US" altLang="en-US" sz="1400" b="1" u="sng">
                <a:solidFill>
                  <a:schemeClr val="bg2"/>
                </a:solidFill>
              </a:rPr>
              <a:t>SAMPLE</a:t>
            </a:r>
          </a:p>
          <a:p>
            <a:pPr>
              <a:spcBef>
                <a:spcPct val="50000"/>
              </a:spcBef>
            </a:pPr>
            <a:endParaRPr kumimoji="0" lang="en-US" altLang="en-US" sz="1400" b="1" u="sng">
              <a:solidFill>
                <a:schemeClr val="bg2"/>
              </a:solidFill>
            </a:endParaRPr>
          </a:p>
          <a:p>
            <a:pPr>
              <a:spcBef>
                <a:spcPct val="50000"/>
              </a:spcBef>
            </a:pPr>
            <a:endParaRPr kumimoji="0" lang="en-US" altLang="en-US" sz="1400" b="1" u="sng">
              <a:solidFill>
                <a:schemeClr val="bg2"/>
              </a:solidFill>
            </a:endParaRPr>
          </a:p>
          <a:p>
            <a:pPr>
              <a:spcBef>
                <a:spcPct val="50000"/>
              </a:spcBef>
            </a:pPr>
            <a:endParaRPr kumimoji="0" lang="en-US" altLang="en-US" sz="1400" b="1" u="sng">
              <a:solidFill>
                <a:schemeClr val="bg2"/>
              </a:solidFill>
            </a:endParaRPr>
          </a:p>
          <a:p>
            <a:pPr>
              <a:spcBef>
                <a:spcPct val="50000"/>
              </a:spcBef>
            </a:pPr>
            <a:endParaRPr kumimoji="0" lang="en-US" altLang="en-US" sz="1400" b="1" u="sng">
              <a:solidFill>
                <a:schemeClr val="bg2"/>
              </a:solidFill>
            </a:endParaRPr>
          </a:p>
          <a:p>
            <a:pPr>
              <a:spcBef>
                <a:spcPct val="50000"/>
              </a:spcBef>
            </a:pPr>
            <a:endParaRPr kumimoji="0" lang="en-US" altLang="en-US" sz="1400" b="1" u="sng">
              <a:solidFill>
                <a:schemeClr val="bg2"/>
              </a:solidFill>
            </a:endParaRPr>
          </a:p>
          <a:p>
            <a:pPr>
              <a:spcBef>
                <a:spcPct val="50000"/>
              </a:spcBef>
            </a:pPr>
            <a:endParaRPr kumimoji="0" lang="en-US" altLang="en-US" sz="1400" b="1" u="sng">
              <a:solidFill>
                <a:schemeClr val="bg2"/>
              </a:solidFill>
            </a:endParaRPr>
          </a:p>
          <a:p>
            <a:pPr>
              <a:spcBef>
                <a:spcPct val="50000"/>
              </a:spcBef>
            </a:pPr>
            <a:endParaRPr kumimoji="0" lang="en-US" altLang="en-US" sz="1400" b="1" u="sng">
              <a:solidFill>
                <a:schemeClr val="bg2"/>
              </a:solidFill>
            </a:endParaRPr>
          </a:p>
          <a:p>
            <a:pPr>
              <a:spcBef>
                <a:spcPct val="50000"/>
              </a:spcBef>
            </a:pPr>
            <a:r>
              <a:rPr kumimoji="0" lang="en-US" altLang="en-US" sz="1400" b="1">
                <a:solidFill>
                  <a:schemeClr val="bg2"/>
                </a:solidFill>
              </a:rPr>
              <a:t>32</a:t>
            </a:r>
            <a:endParaRPr kumimoji="0" lang="en-US" altLang="en-US" sz="1000" b="1">
              <a:solidFill>
                <a:schemeClr val="bg2"/>
              </a:solidFill>
            </a:endParaRPr>
          </a:p>
        </p:txBody>
      </p:sp>
      <p:sp>
        <p:nvSpPr>
          <p:cNvPr id="1473542" name="Text Box 6"/>
          <p:cNvSpPr txBox="1">
            <a:spLocks noChangeArrowheads="1"/>
          </p:cNvSpPr>
          <p:nvPr/>
        </p:nvSpPr>
        <p:spPr bwMode="auto">
          <a:xfrm>
            <a:off x="4119563" y="1393825"/>
            <a:ext cx="1074737" cy="4648200"/>
          </a:xfrm>
          <a:prstGeom prst="rect">
            <a:avLst/>
          </a:prstGeom>
          <a:noFill/>
          <a:ln w="9525">
            <a:noFill/>
            <a:miter lim="800000"/>
            <a:headEnd/>
            <a:tailEnd/>
          </a:ln>
          <a:effectLst/>
        </p:spPr>
        <p:txBody>
          <a:bodyPr>
            <a:spAutoFit/>
          </a:bodyPr>
          <a:lstStyle/>
          <a:p>
            <a:pPr>
              <a:spcBef>
                <a:spcPct val="50000"/>
              </a:spcBef>
            </a:pPr>
            <a:r>
              <a:rPr kumimoji="0" lang="en-US" altLang="en-US" sz="1400" b="1" u="sng">
                <a:solidFill>
                  <a:schemeClr val="bg2"/>
                </a:solidFill>
              </a:rPr>
              <a:t>BG DATA</a:t>
            </a:r>
          </a:p>
          <a:p>
            <a:pPr>
              <a:spcBef>
                <a:spcPct val="50000"/>
              </a:spcBef>
            </a:pPr>
            <a:r>
              <a:rPr kumimoji="0" lang="en-US" altLang="en-US" sz="1000" b="1">
                <a:solidFill>
                  <a:schemeClr val="bg2"/>
                </a:solidFill>
              </a:rPr>
              <a:t>30</a:t>
            </a:r>
          </a:p>
          <a:p>
            <a:pPr>
              <a:spcBef>
                <a:spcPct val="50000"/>
              </a:spcBef>
            </a:pPr>
            <a:r>
              <a:rPr kumimoji="0" lang="en-US" altLang="en-US" sz="1000" b="1">
                <a:solidFill>
                  <a:schemeClr val="bg2"/>
                </a:solidFill>
              </a:rPr>
              <a:t>29</a:t>
            </a:r>
          </a:p>
          <a:p>
            <a:pPr>
              <a:spcBef>
                <a:spcPct val="50000"/>
              </a:spcBef>
            </a:pPr>
            <a:r>
              <a:rPr kumimoji="0" lang="en-US" altLang="en-US" sz="1000" b="1">
                <a:solidFill>
                  <a:schemeClr val="bg2"/>
                </a:solidFill>
              </a:rPr>
              <a:t>27</a:t>
            </a:r>
          </a:p>
          <a:p>
            <a:pPr>
              <a:spcBef>
                <a:spcPct val="50000"/>
              </a:spcBef>
            </a:pPr>
            <a:r>
              <a:rPr kumimoji="0" lang="en-US" altLang="en-US" sz="1000" b="1">
                <a:solidFill>
                  <a:schemeClr val="bg2"/>
                </a:solidFill>
              </a:rPr>
              <a:t>26</a:t>
            </a:r>
          </a:p>
          <a:p>
            <a:pPr>
              <a:spcBef>
                <a:spcPct val="50000"/>
              </a:spcBef>
            </a:pPr>
            <a:r>
              <a:rPr kumimoji="0" lang="en-US" altLang="en-US" sz="1000" b="1">
                <a:solidFill>
                  <a:schemeClr val="bg2"/>
                </a:solidFill>
              </a:rPr>
              <a:t>22</a:t>
            </a:r>
          </a:p>
          <a:p>
            <a:pPr>
              <a:spcBef>
                <a:spcPct val="50000"/>
              </a:spcBef>
            </a:pPr>
            <a:r>
              <a:rPr kumimoji="0" lang="en-US" altLang="en-US" sz="1000" b="1">
                <a:solidFill>
                  <a:schemeClr val="bg2"/>
                </a:solidFill>
              </a:rPr>
              <a:t>14</a:t>
            </a:r>
          </a:p>
          <a:p>
            <a:pPr>
              <a:spcBef>
                <a:spcPct val="50000"/>
              </a:spcBef>
            </a:pPr>
            <a:r>
              <a:rPr kumimoji="0" lang="en-US" altLang="en-US" sz="1000" b="1">
                <a:solidFill>
                  <a:schemeClr val="bg2"/>
                </a:solidFill>
              </a:rPr>
              <a:t>9</a:t>
            </a:r>
          </a:p>
          <a:p>
            <a:pPr>
              <a:spcBef>
                <a:spcPct val="50000"/>
              </a:spcBef>
            </a:pPr>
            <a:r>
              <a:rPr kumimoji="0" lang="en-US" altLang="en-US" sz="1000" b="1">
                <a:solidFill>
                  <a:schemeClr val="bg2"/>
                </a:solidFill>
              </a:rPr>
              <a:t>8</a:t>
            </a:r>
          </a:p>
          <a:p>
            <a:pPr>
              <a:spcBef>
                <a:spcPct val="50000"/>
              </a:spcBef>
            </a:pPr>
            <a:r>
              <a:rPr kumimoji="0" lang="en-US" altLang="en-US" sz="1000" b="1">
                <a:solidFill>
                  <a:schemeClr val="bg2"/>
                </a:solidFill>
              </a:rPr>
              <a:t>6</a:t>
            </a:r>
          </a:p>
          <a:p>
            <a:pPr>
              <a:spcBef>
                <a:spcPct val="50000"/>
              </a:spcBef>
            </a:pPr>
            <a:r>
              <a:rPr kumimoji="0" lang="en-US" altLang="en-US" sz="1000" b="1">
                <a:solidFill>
                  <a:schemeClr val="bg2"/>
                </a:solidFill>
              </a:rPr>
              <a:t>5</a:t>
            </a:r>
          </a:p>
          <a:p>
            <a:pPr>
              <a:spcBef>
                <a:spcPct val="50000"/>
              </a:spcBef>
            </a:pPr>
            <a:r>
              <a:rPr kumimoji="0" lang="en-US" altLang="en-US" sz="1000" b="1">
                <a:solidFill>
                  <a:schemeClr val="bg2"/>
                </a:solidFill>
              </a:rPr>
              <a:t>5</a:t>
            </a:r>
          </a:p>
          <a:p>
            <a:pPr>
              <a:spcBef>
                <a:spcPct val="50000"/>
              </a:spcBef>
            </a:pPr>
            <a:r>
              <a:rPr kumimoji="0" lang="en-US" altLang="en-US" sz="1000" b="1">
                <a:solidFill>
                  <a:schemeClr val="bg2"/>
                </a:solidFill>
              </a:rPr>
              <a:t>5</a:t>
            </a:r>
          </a:p>
          <a:p>
            <a:pPr>
              <a:spcBef>
                <a:spcPct val="50000"/>
              </a:spcBef>
            </a:pPr>
            <a:r>
              <a:rPr kumimoji="0" lang="en-US" altLang="en-US" sz="1000" b="1">
                <a:solidFill>
                  <a:schemeClr val="bg2"/>
                </a:solidFill>
              </a:rPr>
              <a:t>4</a:t>
            </a:r>
          </a:p>
          <a:p>
            <a:pPr>
              <a:spcBef>
                <a:spcPct val="50000"/>
              </a:spcBef>
            </a:pPr>
            <a:r>
              <a:rPr kumimoji="0" lang="en-US" altLang="en-US" sz="1000" b="1">
                <a:solidFill>
                  <a:schemeClr val="bg2"/>
                </a:solidFill>
              </a:rPr>
              <a:t>4</a:t>
            </a:r>
          </a:p>
          <a:p>
            <a:pPr>
              <a:spcBef>
                <a:spcPct val="50000"/>
              </a:spcBef>
            </a:pPr>
            <a:r>
              <a:rPr kumimoji="0" lang="en-US" altLang="en-US" sz="1000" b="1">
                <a:solidFill>
                  <a:schemeClr val="bg2"/>
                </a:solidFill>
              </a:rPr>
              <a:t>3</a:t>
            </a:r>
          </a:p>
          <a:p>
            <a:pPr>
              <a:spcBef>
                <a:spcPct val="50000"/>
              </a:spcBef>
            </a:pPr>
            <a:r>
              <a:rPr kumimoji="0" lang="en-US" altLang="en-US" sz="1000" b="1">
                <a:solidFill>
                  <a:schemeClr val="bg2"/>
                </a:solidFill>
              </a:rPr>
              <a:t>3</a:t>
            </a:r>
          </a:p>
          <a:p>
            <a:pPr>
              <a:spcBef>
                <a:spcPct val="50000"/>
              </a:spcBef>
            </a:pPr>
            <a:r>
              <a:rPr kumimoji="0" lang="en-US" altLang="en-US" sz="1000" b="1">
                <a:solidFill>
                  <a:schemeClr val="bg2"/>
                </a:solidFill>
              </a:rPr>
              <a:t>2</a:t>
            </a:r>
          </a:p>
          <a:p>
            <a:pPr>
              <a:spcBef>
                <a:spcPct val="50000"/>
              </a:spcBef>
            </a:pPr>
            <a:r>
              <a:rPr kumimoji="0" lang="en-US" altLang="en-US" sz="1000" b="1">
                <a:solidFill>
                  <a:schemeClr val="bg2"/>
                </a:solidFill>
              </a:rPr>
              <a:t>ND</a:t>
            </a:r>
          </a:p>
          <a:p>
            <a:pPr>
              <a:spcBef>
                <a:spcPct val="50000"/>
              </a:spcBef>
            </a:pPr>
            <a:r>
              <a:rPr kumimoji="0" lang="en-US" altLang="en-US" sz="1000" b="1">
                <a:solidFill>
                  <a:schemeClr val="bg2"/>
                </a:solidFill>
              </a:rPr>
              <a:t>ND</a:t>
            </a:r>
          </a:p>
        </p:txBody>
      </p:sp>
      <p:sp>
        <p:nvSpPr>
          <p:cNvPr id="1473543" name="Rectangle 7"/>
          <p:cNvSpPr>
            <a:spLocks noChangeArrowheads="1"/>
          </p:cNvSpPr>
          <p:nvPr/>
        </p:nvSpPr>
        <p:spPr bwMode="auto">
          <a:xfrm>
            <a:off x="6064250" y="2776538"/>
            <a:ext cx="220663" cy="1685925"/>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473544" name="Rectangle 8"/>
          <p:cNvSpPr>
            <a:spLocks noChangeArrowheads="1"/>
          </p:cNvSpPr>
          <p:nvPr/>
        </p:nvSpPr>
        <p:spPr bwMode="auto">
          <a:xfrm>
            <a:off x="6276975" y="3013075"/>
            <a:ext cx="220663" cy="1449388"/>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473545" name="Rectangle 9"/>
          <p:cNvSpPr>
            <a:spLocks noChangeArrowheads="1"/>
          </p:cNvSpPr>
          <p:nvPr/>
        </p:nvSpPr>
        <p:spPr bwMode="auto">
          <a:xfrm>
            <a:off x="6496050" y="4224338"/>
            <a:ext cx="220663" cy="238125"/>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473546" name="Rectangle 10"/>
          <p:cNvSpPr>
            <a:spLocks noChangeArrowheads="1"/>
          </p:cNvSpPr>
          <p:nvPr/>
        </p:nvSpPr>
        <p:spPr bwMode="auto">
          <a:xfrm>
            <a:off x="6934200" y="4224338"/>
            <a:ext cx="220663" cy="238125"/>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473547" name="Rectangle 11"/>
          <p:cNvSpPr>
            <a:spLocks noChangeArrowheads="1"/>
          </p:cNvSpPr>
          <p:nvPr/>
        </p:nvSpPr>
        <p:spPr bwMode="auto">
          <a:xfrm>
            <a:off x="7161213" y="3743325"/>
            <a:ext cx="220662" cy="719138"/>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473548" name="Rectangle 12"/>
          <p:cNvSpPr>
            <a:spLocks noChangeArrowheads="1"/>
          </p:cNvSpPr>
          <p:nvPr/>
        </p:nvSpPr>
        <p:spPr bwMode="auto">
          <a:xfrm>
            <a:off x="7385050" y="4224338"/>
            <a:ext cx="220663" cy="238125"/>
          </a:xfrm>
          <a:prstGeom prst="rect">
            <a:avLst/>
          </a:prstGeom>
          <a:solidFill>
            <a:srgbClr val="CCECFF"/>
          </a:solidFill>
          <a:ln w="6350">
            <a:solidFill>
              <a:schemeClr val="bg2"/>
            </a:solidFill>
            <a:miter lim="800000"/>
            <a:headEnd/>
            <a:tailEnd/>
          </a:ln>
          <a:effectLst/>
        </p:spPr>
        <p:txBody>
          <a:bodyPr wrap="none" anchor="ctr"/>
          <a:lstStyle/>
          <a:p>
            <a:endParaRPr lang="en-US"/>
          </a:p>
        </p:txBody>
      </p:sp>
      <p:sp>
        <p:nvSpPr>
          <p:cNvPr id="1473549" name="Text Box 13"/>
          <p:cNvSpPr txBox="1">
            <a:spLocks noChangeArrowheads="1"/>
          </p:cNvSpPr>
          <p:nvPr/>
        </p:nvSpPr>
        <p:spPr bwMode="auto">
          <a:xfrm>
            <a:off x="6305550" y="4567238"/>
            <a:ext cx="377825" cy="304800"/>
          </a:xfrm>
          <a:prstGeom prst="rect">
            <a:avLst/>
          </a:prstGeom>
          <a:noFill/>
          <a:ln w="9525">
            <a:noFill/>
            <a:miter lim="800000"/>
            <a:headEnd/>
            <a:tailEnd/>
          </a:ln>
          <a:effectLst/>
        </p:spPr>
        <p:txBody>
          <a:bodyPr wrap="none">
            <a:spAutoFit/>
          </a:bodyPr>
          <a:lstStyle/>
          <a:p>
            <a:pPr eaLnBrk="1" hangingPunct="1"/>
            <a:r>
              <a:rPr kumimoji="0" lang="en-US" sz="1400">
                <a:solidFill>
                  <a:schemeClr val="bg2"/>
                </a:solidFill>
                <a:latin typeface="Tahoma" pitchFamily="34" charset="0"/>
              </a:rPr>
              <a:t>10</a:t>
            </a:r>
          </a:p>
        </p:txBody>
      </p:sp>
      <p:sp>
        <p:nvSpPr>
          <p:cNvPr id="1473550" name="Text Box 14"/>
          <p:cNvSpPr txBox="1">
            <a:spLocks noChangeArrowheads="1"/>
          </p:cNvSpPr>
          <p:nvPr/>
        </p:nvSpPr>
        <p:spPr bwMode="auto">
          <a:xfrm>
            <a:off x="6740525" y="4567238"/>
            <a:ext cx="377825" cy="304800"/>
          </a:xfrm>
          <a:prstGeom prst="rect">
            <a:avLst/>
          </a:prstGeom>
          <a:noFill/>
          <a:ln w="9525">
            <a:noFill/>
            <a:miter lim="800000"/>
            <a:headEnd/>
            <a:tailEnd/>
          </a:ln>
          <a:effectLst/>
        </p:spPr>
        <p:txBody>
          <a:bodyPr wrap="none">
            <a:spAutoFit/>
          </a:bodyPr>
          <a:lstStyle/>
          <a:p>
            <a:pPr eaLnBrk="1" hangingPunct="1"/>
            <a:r>
              <a:rPr kumimoji="0" lang="en-US" sz="1400">
                <a:solidFill>
                  <a:schemeClr val="bg2"/>
                </a:solidFill>
                <a:latin typeface="Tahoma" pitchFamily="34" charset="0"/>
              </a:rPr>
              <a:t>20</a:t>
            </a:r>
          </a:p>
        </p:txBody>
      </p:sp>
      <p:sp>
        <p:nvSpPr>
          <p:cNvPr id="1473551" name="Text Box 15"/>
          <p:cNvSpPr txBox="1">
            <a:spLocks noChangeArrowheads="1"/>
          </p:cNvSpPr>
          <p:nvPr/>
        </p:nvSpPr>
        <p:spPr bwMode="auto">
          <a:xfrm>
            <a:off x="7204075" y="4567238"/>
            <a:ext cx="377825" cy="304800"/>
          </a:xfrm>
          <a:prstGeom prst="rect">
            <a:avLst/>
          </a:prstGeom>
          <a:noFill/>
          <a:ln w="9525">
            <a:noFill/>
            <a:miter lim="800000"/>
            <a:headEnd/>
            <a:tailEnd/>
          </a:ln>
          <a:effectLst/>
        </p:spPr>
        <p:txBody>
          <a:bodyPr wrap="none">
            <a:spAutoFit/>
          </a:bodyPr>
          <a:lstStyle/>
          <a:p>
            <a:pPr eaLnBrk="1" hangingPunct="1"/>
            <a:r>
              <a:rPr kumimoji="0" lang="en-US" sz="1400">
                <a:solidFill>
                  <a:schemeClr val="bg2"/>
                </a:solidFill>
                <a:latin typeface="Tahoma" pitchFamily="34" charset="0"/>
              </a:rPr>
              <a:t>30</a:t>
            </a:r>
          </a:p>
        </p:txBody>
      </p:sp>
      <p:sp>
        <p:nvSpPr>
          <p:cNvPr id="1473552" name="Line 16"/>
          <p:cNvSpPr>
            <a:spLocks noChangeShapeType="1"/>
          </p:cNvSpPr>
          <p:nvPr/>
        </p:nvSpPr>
        <p:spPr bwMode="auto">
          <a:xfrm flipV="1">
            <a:off x="6064250" y="2414588"/>
            <a:ext cx="0" cy="2047875"/>
          </a:xfrm>
          <a:prstGeom prst="line">
            <a:avLst/>
          </a:prstGeom>
          <a:noFill/>
          <a:ln w="28575">
            <a:solidFill>
              <a:schemeClr val="bg2"/>
            </a:solidFill>
            <a:round/>
            <a:headEnd/>
            <a:tailEnd type="triangle" w="med" len="med"/>
          </a:ln>
          <a:effectLst/>
        </p:spPr>
        <p:txBody>
          <a:bodyPr wrap="none" anchor="ctr"/>
          <a:lstStyle/>
          <a:p>
            <a:endParaRPr lang="en-US"/>
          </a:p>
        </p:txBody>
      </p:sp>
      <p:sp>
        <p:nvSpPr>
          <p:cNvPr id="1473553" name="Line 17"/>
          <p:cNvSpPr>
            <a:spLocks noChangeShapeType="1"/>
          </p:cNvSpPr>
          <p:nvPr/>
        </p:nvSpPr>
        <p:spPr bwMode="auto">
          <a:xfrm>
            <a:off x="6054725" y="4471988"/>
            <a:ext cx="1803400" cy="0"/>
          </a:xfrm>
          <a:prstGeom prst="line">
            <a:avLst/>
          </a:prstGeom>
          <a:noFill/>
          <a:ln w="28575">
            <a:solidFill>
              <a:schemeClr val="bg2"/>
            </a:solidFill>
            <a:round/>
            <a:headEnd/>
            <a:tailEnd type="triangle" w="med" len="med"/>
          </a:ln>
          <a:effectLst/>
        </p:spPr>
        <p:txBody>
          <a:bodyPr wrap="none" anchor="ctr"/>
          <a:lstStyle/>
          <a:p>
            <a:endParaRPr lang="en-US"/>
          </a:p>
        </p:txBody>
      </p:sp>
      <p:sp>
        <p:nvSpPr>
          <p:cNvPr id="1473554" name="Text Box 18"/>
          <p:cNvSpPr txBox="1">
            <a:spLocks noChangeArrowheads="1"/>
          </p:cNvSpPr>
          <p:nvPr/>
        </p:nvSpPr>
        <p:spPr bwMode="auto">
          <a:xfrm>
            <a:off x="6834188" y="2655888"/>
            <a:ext cx="982662" cy="822325"/>
          </a:xfrm>
          <a:prstGeom prst="rect">
            <a:avLst/>
          </a:prstGeom>
          <a:noFill/>
          <a:ln w="9525">
            <a:noFill/>
            <a:miter lim="800000"/>
            <a:headEnd/>
            <a:tailEnd/>
          </a:ln>
          <a:effectLst/>
        </p:spPr>
        <p:txBody>
          <a:bodyPr>
            <a:spAutoFit/>
          </a:bodyPr>
          <a:lstStyle/>
          <a:p>
            <a:pPr eaLnBrk="1" hangingPunct="1">
              <a:spcBef>
                <a:spcPct val="50000"/>
              </a:spcBef>
            </a:pPr>
            <a:r>
              <a:rPr kumimoji="0" lang="en-US" sz="2400">
                <a:solidFill>
                  <a:schemeClr val="bg2"/>
                </a:solidFill>
                <a:latin typeface="Tahoma" pitchFamily="34" charset="0"/>
              </a:rPr>
              <a:t>BG Data</a:t>
            </a:r>
          </a:p>
        </p:txBody>
      </p:sp>
      <p:sp>
        <p:nvSpPr>
          <p:cNvPr id="1473555" name="AutoShape 19"/>
          <p:cNvSpPr>
            <a:spLocks noChangeArrowheads="1"/>
          </p:cNvSpPr>
          <p:nvPr/>
        </p:nvSpPr>
        <p:spPr bwMode="auto">
          <a:xfrm rot="5400000">
            <a:off x="2812256" y="3312320"/>
            <a:ext cx="1019175" cy="1338262"/>
          </a:xfrm>
          <a:prstGeom prst="upDownArrowCallout">
            <a:avLst>
              <a:gd name="adj1" fmla="val 25000"/>
              <a:gd name="adj2" fmla="val 34843"/>
              <a:gd name="adj3" fmla="val 16414"/>
              <a:gd name="adj4" fmla="val 50000"/>
            </a:avLst>
          </a:prstGeom>
          <a:noFill/>
          <a:ln w="9525">
            <a:solidFill>
              <a:schemeClr val="bg2"/>
            </a:solidFill>
            <a:miter lim="800000"/>
            <a:headEnd/>
            <a:tailEnd/>
          </a:ln>
          <a:effectLst/>
        </p:spPr>
        <p:txBody>
          <a:bodyPr wrap="none" anchor="ctr"/>
          <a:lstStyle/>
          <a:p>
            <a:endParaRPr lang="en-US"/>
          </a:p>
        </p:txBody>
      </p:sp>
      <p:sp>
        <p:nvSpPr>
          <p:cNvPr id="1473556" name="Text Box 20"/>
          <p:cNvSpPr txBox="1">
            <a:spLocks noChangeArrowheads="1"/>
          </p:cNvSpPr>
          <p:nvPr/>
        </p:nvSpPr>
        <p:spPr bwMode="auto">
          <a:xfrm>
            <a:off x="2767013" y="3830638"/>
            <a:ext cx="1133475" cy="274637"/>
          </a:xfrm>
          <a:prstGeom prst="rect">
            <a:avLst/>
          </a:prstGeom>
          <a:noFill/>
          <a:ln w="9525">
            <a:noFill/>
            <a:miter lim="800000"/>
            <a:headEnd/>
            <a:tailEnd/>
          </a:ln>
          <a:effectLst/>
        </p:spPr>
        <p:txBody>
          <a:bodyPr>
            <a:spAutoFit/>
          </a:bodyPr>
          <a:lstStyle/>
          <a:p>
            <a:pPr eaLnBrk="1" hangingPunct="1">
              <a:spcBef>
                <a:spcPct val="50000"/>
              </a:spcBef>
            </a:pPr>
            <a:r>
              <a:rPr kumimoji="0" lang="en-US" b="1">
                <a:solidFill>
                  <a:schemeClr val="bg2"/>
                </a:solidFill>
                <a:latin typeface="Tahoma" pitchFamily="34" charset="0"/>
              </a:rPr>
              <a:t>Comparison</a:t>
            </a:r>
          </a:p>
        </p:txBody>
      </p:sp>
      <p:sp>
        <p:nvSpPr>
          <p:cNvPr id="1473557" name="Text Box 21"/>
          <p:cNvSpPr txBox="1">
            <a:spLocks noChangeArrowheads="1"/>
          </p:cNvSpPr>
          <p:nvPr/>
        </p:nvSpPr>
        <p:spPr bwMode="auto">
          <a:xfrm>
            <a:off x="2908300" y="4357688"/>
            <a:ext cx="862013" cy="1006475"/>
          </a:xfrm>
          <a:prstGeom prst="rect">
            <a:avLst/>
          </a:prstGeom>
          <a:noFill/>
          <a:ln w="9525">
            <a:noFill/>
            <a:miter lim="800000"/>
            <a:headEnd/>
            <a:tailEnd/>
          </a:ln>
          <a:effectLst/>
        </p:spPr>
        <p:txBody>
          <a:bodyPr>
            <a:spAutoFit/>
          </a:bodyPr>
          <a:lstStyle/>
          <a:p>
            <a:pPr eaLnBrk="1" hangingPunct="1">
              <a:spcBef>
                <a:spcPct val="50000"/>
              </a:spcBef>
            </a:pPr>
            <a:r>
              <a:rPr kumimoji="0" lang="en-US" sz="6000">
                <a:solidFill>
                  <a:schemeClr val="bg2"/>
                </a:solidFill>
                <a:latin typeface="Tahoma" pitchFamily="34" charset="0"/>
              </a:rPr>
              <a:t>?</a:t>
            </a:r>
          </a:p>
        </p:txBody>
      </p:sp>
      <p:sp>
        <p:nvSpPr>
          <p:cNvPr id="1473558" name="Rectangle 22"/>
          <p:cNvSpPr>
            <a:spLocks noGrp="1" noChangeArrowheads="1"/>
          </p:cNvSpPr>
          <p:nvPr>
            <p:ph type="title"/>
          </p:nvPr>
        </p:nvSpPr>
        <p:spPr/>
        <p:txBody>
          <a:bodyPr/>
          <a:lstStyle/>
          <a:p>
            <a:r>
              <a:rPr lang="en-US" sz="2400"/>
              <a:t>Flawed Tests (Tests with Excessive Error)</a:t>
            </a:r>
            <a:br>
              <a:rPr lang="en-US" sz="2400"/>
            </a:br>
            <a:r>
              <a:rPr lang="en-US" sz="2000"/>
              <a:t>Example: The so-called “</a:t>
            </a:r>
            <a:r>
              <a:rPr lang="en-US" sz="2000" u="sng"/>
              <a:t>Background Threshold Test</a:t>
            </a:r>
            <a:r>
              <a:rPr lang="en-US" sz="2000"/>
              <a:t>”</a:t>
            </a:r>
            <a:br>
              <a:rPr lang="en-US" sz="2000"/>
            </a:br>
            <a:r>
              <a:rPr lang="en-US" sz="2000"/>
              <a:t>D</a:t>
            </a:r>
            <a:r>
              <a:rPr lang="en-US" sz="2000" i="1"/>
              <a:t>oes an </a:t>
            </a:r>
            <a:r>
              <a:rPr lang="en-US" sz="2000" i="1">
                <a:solidFill>
                  <a:srgbClr val="FF3300"/>
                </a:solidFill>
              </a:rPr>
              <a:t>individual sample</a:t>
            </a:r>
            <a:r>
              <a:rPr lang="en-US" sz="2000" i="1"/>
              <a:t> exceed </a:t>
            </a:r>
            <a:r>
              <a:rPr lang="en-US" sz="2000" i="1">
                <a:solidFill>
                  <a:srgbClr val="FF3300"/>
                </a:solidFill>
              </a:rPr>
              <a:t>background</a:t>
            </a:r>
            <a:r>
              <a:rPr lang="en-US" sz="2000" i="1"/>
              <a:t> concentrations?</a:t>
            </a:r>
          </a:p>
        </p:txBody>
      </p:sp>
    </p:spTree>
  </p:cSld>
  <p:clrMapOvr>
    <a:masterClrMapping/>
  </p:clrMapOvr>
  <p:transition>
    <p:zo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4"/>
          <p:cNvSpPr>
            <a:spLocks noGrp="1"/>
          </p:cNvSpPr>
          <p:nvPr>
            <p:ph type="sldNum" sz="quarter" idx="10"/>
          </p:nvPr>
        </p:nvSpPr>
        <p:spPr/>
        <p:txBody>
          <a:bodyPr/>
          <a:lstStyle/>
          <a:p>
            <a:fld id="{C4CE2AFB-0E9D-4C00-B4EF-57AF16E8EE17}" type="slidenum">
              <a:rPr lang="en-US"/>
              <a:pPr/>
              <a:t>79</a:t>
            </a:fld>
            <a:endParaRPr lang="en-US"/>
          </a:p>
        </p:txBody>
      </p:sp>
      <p:sp>
        <p:nvSpPr>
          <p:cNvPr id="1433602" name="Rectangle 2"/>
          <p:cNvSpPr>
            <a:spLocks noGrp="1" noChangeArrowheads="1"/>
          </p:cNvSpPr>
          <p:nvPr>
            <p:ph type="title"/>
          </p:nvPr>
        </p:nvSpPr>
        <p:spPr>
          <a:xfrm>
            <a:off x="533400" y="152400"/>
            <a:ext cx="4316413" cy="1143000"/>
          </a:xfrm>
        </p:spPr>
        <p:txBody>
          <a:bodyPr/>
          <a:lstStyle/>
          <a:p>
            <a:r>
              <a:rPr lang="en-US" sz="2600"/>
              <a:t>Individual comparisons have very high “false positive” rates</a:t>
            </a:r>
          </a:p>
        </p:txBody>
      </p:sp>
      <p:sp>
        <p:nvSpPr>
          <p:cNvPr id="1433603" name="Rectangle 3"/>
          <p:cNvSpPr>
            <a:spLocks noGrp="1" noChangeArrowheads="1"/>
          </p:cNvSpPr>
          <p:nvPr>
            <p:ph type="body" sz="half" idx="1"/>
          </p:nvPr>
        </p:nvSpPr>
        <p:spPr>
          <a:xfrm>
            <a:off x="601663" y="1524000"/>
            <a:ext cx="3908425" cy="4800600"/>
          </a:xfrm>
        </p:spPr>
        <p:txBody>
          <a:bodyPr/>
          <a:lstStyle/>
          <a:p>
            <a:r>
              <a:rPr lang="en-US" altLang="en-US" sz="2000"/>
              <a:t>Background Threshold Test</a:t>
            </a:r>
          </a:p>
          <a:p>
            <a:pPr lvl="1"/>
            <a:r>
              <a:rPr lang="en-US" altLang="en-US" sz="2000"/>
              <a:t>Compare individual site measurements to some threshold value calculated from background to distinguish COPCs vs. background chemicals</a:t>
            </a:r>
          </a:p>
          <a:p>
            <a:endParaRPr lang="en-US" altLang="en-US" sz="2000"/>
          </a:p>
          <a:p>
            <a:r>
              <a:rPr lang="en-US" altLang="en-US" sz="2000"/>
              <a:t>Flawed Approach:</a:t>
            </a:r>
          </a:p>
          <a:p>
            <a:pPr lvl="1"/>
            <a:r>
              <a:rPr lang="en-US" altLang="en-US" sz="2000"/>
              <a:t>Excessive likelihood of reporting exceedance even when site data = background!</a:t>
            </a:r>
            <a:endParaRPr lang="en-US" sz="2000"/>
          </a:p>
        </p:txBody>
      </p:sp>
      <p:graphicFrame>
        <p:nvGraphicFramePr>
          <p:cNvPr id="1433690" name="Group 90"/>
          <p:cNvGraphicFramePr>
            <a:graphicFrameLocks noGrp="1"/>
          </p:cNvGraphicFramePr>
          <p:nvPr>
            <p:ph sz="half" idx="2"/>
          </p:nvPr>
        </p:nvGraphicFramePr>
        <p:xfrm>
          <a:off x="4732338" y="196850"/>
          <a:ext cx="4284662" cy="6461760"/>
        </p:xfrm>
        <a:graphic>
          <a:graphicData uri="http://schemas.openxmlformats.org/drawingml/2006/table">
            <a:tbl>
              <a:tblPr/>
              <a:tblGrid>
                <a:gridCol w="2205037"/>
                <a:gridCol w="2079625"/>
              </a:tblGrid>
              <a:tr h="295275">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cs typeface="Arial" pitchFamily="34" charset="0"/>
                        </a:rPr>
                        <a:t>False Positive Rate</a:t>
                      </a:r>
                      <a:endParaRPr kumimoji="0" lang="en-US" sz="1600" b="1"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hMerge="1">
                  <a:txBody>
                    <a:bodyPr/>
                    <a:lstStyle/>
                    <a:p>
                      <a:endParaRPr lang="en-US"/>
                    </a:p>
                  </a:txBody>
                  <a:tcPr/>
                </a:tc>
              </a:tr>
              <a:tr h="692150">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cs typeface="Arial" pitchFamily="34" charset="0"/>
                        </a:rPr>
                        <a:t>Chances of having at least one exceedance </a:t>
                      </a:r>
                      <a:br>
                        <a:rPr kumimoji="0" lang="en-US" sz="1400" b="0" i="0" u="none" strike="noStrike" cap="none" normalizeH="0" baseline="0" smtClean="0">
                          <a:ln>
                            <a:noFill/>
                          </a:ln>
                          <a:solidFill>
                            <a:schemeClr val="tx1"/>
                          </a:solidFill>
                          <a:effectLst/>
                          <a:latin typeface="Arial" pitchFamily="34" charset="0"/>
                          <a:cs typeface="Arial" pitchFamily="34" charset="0"/>
                        </a:rPr>
                      </a:br>
                      <a:r>
                        <a:rPr kumimoji="0" lang="en-US" sz="1400" b="0" i="0" u="none" strike="noStrike" cap="none" normalizeH="0" baseline="0" smtClean="0">
                          <a:ln>
                            <a:noFill/>
                          </a:ln>
                          <a:solidFill>
                            <a:schemeClr val="tx1"/>
                          </a:solidFill>
                          <a:effectLst/>
                          <a:latin typeface="Arial" pitchFamily="34" charset="0"/>
                          <a:cs typeface="Arial" pitchFamily="34" charset="0"/>
                        </a:rPr>
                        <a:t>above 95% value when both site and background are from the sample population</a:t>
                      </a:r>
                      <a:endParaRPr kumimoji="0" lang="en-US" sz="1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hMerge="1">
                  <a:txBody>
                    <a:bodyPr/>
                    <a:lstStyle/>
                    <a:p>
                      <a:endParaRPr lang="en-US"/>
                    </a:p>
                  </a:txBody>
                  <a:tcPr/>
                </a:tc>
              </a:tr>
              <a:tr h="261938">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cs typeface="Arial" pitchFamily="34" charset="0"/>
                        </a:rPr>
                        <a:t>Number of Comparisons</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pitchFamily="34" charset="0"/>
                          <a:cs typeface="Arial" pitchFamily="34" charset="0"/>
                        </a:rPr>
                        <a:t>False Positive Rate (%)</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60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1</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5%</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60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2</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10%</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60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3</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14%</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60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4</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19%</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5</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23%</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60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10</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40%</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4475">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20</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64%</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60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30</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79%</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60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40</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87%</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60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50</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92%</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60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80</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98%</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60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90</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99%</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r h="246063">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100</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99.4%</a:t>
                      </a:r>
                      <a:endParaRPr kumimoji="0" lang="en-US" sz="18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chemeClr val="bg1"/>
                    </a:solidFill>
                  </a:tcPr>
                </a:tc>
              </a:tr>
            </a:tbl>
          </a:graphicData>
        </a:graphic>
      </p:graphicFrame>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0"/>
          </p:nvPr>
        </p:nvSpPr>
        <p:spPr/>
        <p:txBody>
          <a:bodyPr/>
          <a:lstStyle/>
          <a:p>
            <a:fld id="{8A39E312-6EE4-4110-9D9A-0793F363A135}" type="slidenum">
              <a:rPr lang="en-US"/>
              <a:pPr/>
              <a:t>8</a:t>
            </a:fld>
            <a:endParaRPr lang="en-US"/>
          </a:p>
        </p:txBody>
      </p:sp>
      <p:pic>
        <p:nvPicPr>
          <p:cNvPr id="1078288" name="Picture 16" descr="PetroRemedExcVictoria"/>
          <p:cNvPicPr>
            <a:picLocks noChangeAspect="1" noChangeArrowheads="1"/>
          </p:cNvPicPr>
          <p:nvPr/>
        </p:nvPicPr>
        <p:blipFill>
          <a:blip r:embed="rId3" cstate="print"/>
          <a:srcRect/>
          <a:stretch>
            <a:fillRect/>
          </a:stretch>
        </p:blipFill>
        <p:spPr bwMode="auto">
          <a:xfrm>
            <a:off x="4133850" y="2058988"/>
            <a:ext cx="4556125" cy="3114675"/>
          </a:xfrm>
          <a:prstGeom prst="rect">
            <a:avLst/>
          </a:prstGeom>
          <a:noFill/>
        </p:spPr>
      </p:pic>
      <p:sp>
        <p:nvSpPr>
          <p:cNvPr id="1078274" name="Rectangle 2"/>
          <p:cNvSpPr>
            <a:spLocks noGrp="1" noChangeArrowheads="1"/>
          </p:cNvSpPr>
          <p:nvPr>
            <p:ph type="title"/>
          </p:nvPr>
        </p:nvSpPr>
        <p:spPr/>
        <p:txBody>
          <a:bodyPr/>
          <a:lstStyle/>
          <a:p>
            <a:r>
              <a:rPr lang="en-US"/>
              <a:t>Common Problem: </a:t>
            </a:r>
            <a:br>
              <a:rPr lang="en-US"/>
            </a:br>
            <a:r>
              <a:rPr lang="en-US"/>
              <a:t>Attainment of Cleanup Goals</a:t>
            </a:r>
          </a:p>
        </p:txBody>
      </p:sp>
      <p:sp>
        <p:nvSpPr>
          <p:cNvPr id="1078275" name="Rectangle 3"/>
          <p:cNvSpPr>
            <a:spLocks noGrp="1" noChangeArrowheads="1"/>
          </p:cNvSpPr>
          <p:nvPr>
            <p:ph type="body" sz="half" idx="1"/>
          </p:nvPr>
        </p:nvSpPr>
        <p:spPr>
          <a:xfrm>
            <a:off x="533400" y="1525588"/>
            <a:ext cx="3429000" cy="4570412"/>
          </a:xfrm>
        </p:spPr>
        <p:txBody>
          <a:bodyPr/>
          <a:lstStyle/>
          <a:p>
            <a:pPr>
              <a:lnSpc>
                <a:spcPct val="80000"/>
              </a:lnSpc>
            </a:pPr>
            <a:r>
              <a:rPr lang="en-US" sz="1600"/>
              <a:t>Typical Situation:</a:t>
            </a:r>
          </a:p>
          <a:p>
            <a:pPr lvl="1">
              <a:lnSpc>
                <a:spcPct val="80000"/>
              </a:lnSpc>
            </a:pPr>
            <a:r>
              <a:rPr lang="en-US" sz="1600"/>
              <a:t>Post-excavation confirmatory data have been collected, which may include few elevated data.</a:t>
            </a:r>
          </a:p>
          <a:p>
            <a:pPr lvl="1">
              <a:lnSpc>
                <a:spcPct val="80000"/>
              </a:lnSpc>
            </a:pPr>
            <a:endParaRPr lang="en-US" sz="1600"/>
          </a:p>
          <a:p>
            <a:pPr>
              <a:lnSpc>
                <a:spcPct val="80000"/>
              </a:lnSpc>
            </a:pPr>
            <a:r>
              <a:rPr lang="en-US" sz="1600"/>
              <a:t>Question: </a:t>
            </a:r>
          </a:p>
          <a:p>
            <a:pPr lvl="1">
              <a:lnSpc>
                <a:spcPct val="80000"/>
              </a:lnSpc>
            </a:pPr>
            <a:r>
              <a:rPr lang="en-US" sz="1600"/>
              <a:t>Do available data confirm attainment of  cleanup goals, or more excavation should be pursued?</a:t>
            </a:r>
          </a:p>
          <a:p>
            <a:pPr lvl="1">
              <a:lnSpc>
                <a:spcPct val="80000"/>
              </a:lnSpc>
            </a:pPr>
            <a:endParaRPr lang="en-US" sz="1600"/>
          </a:p>
          <a:p>
            <a:pPr>
              <a:lnSpc>
                <a:spcPct val="80000"/>
              </a:lnSpc>
            </a:pPr>
            <a:r>
              <a:rPr lang="en-US" sz="1600"/>
              <a:t>Statistics is used to evaluate whether a conservative estimate of mean concentration complies with the cleanup goal.</a:t>
            </a:r>
          </a:p>
        </p:txBody>
      </p:sp>
      <p:sp>
        <p:nvSpPr>
          <p:cNvPr id="1078278" name="AutoShape 6"/>
          <p:cNvSpPr>
            <a:spLocks noChangeArrowheads="1"/>
          </p:cNvSpPr>
          <p:nvPr/>
        </p:nvSpPr>
        <p:spPr bwMode="auto">
          <a:xfrm>
            <a:off x="5681663" y="3571875"/>
            <a:ext cx="173037" cy="155575"/>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78279" name="AutoShape 7"/>
          <p:cNvSpPr>
            <a:spLocks noChangeArrowheads="1"/>
          </p:cNvSpPr>
          <p:nvPr/>
        </p:nvSpPr>
        <p:spPr bwMode="auto">
          <a:xfrm>
            <a:off x="4897438" y="3822700"/>
            <a:ext cx="173037" cy="155575"/>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78280" name="AutoShape 8"/>
          <p:cNvSpPr>
            <a:spLocks noChangeArrowheads="1"/>
          </p:cNvSpPr>
          <p:nvPr/>
        </p:nvSpPr>
        <p:spPr bwMode="auto">
          <a:xfrm>
            <a:off x="5649913" y="4110038"/>
            <a:ext cx="173037" cy="155575"/>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78281" name="AutoShape 9"/>
          <p:cNvSpPr>
            <a:spLocks noChangeArrowheads="1"/>
          </p:cNvSpPr>
          <p:nvPr/>
        </p:nvSpPr>
        <p:spPr bwMode="auto">
          <a:xfrm>
            <a:off x="6135688" y="3822700"/>
            <a:ext cx="173037" cy="155575"/>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78282" name="AutoShape 10"/>
          <p:cNvSpPr>
            <a:spLocks noChangeArrowheads="1"/>
          </p:cNvSpPr>
          <p:nvPr/>
        </p:nvSpPr>
        <p:spPr bwMode="auto">
          <a:xfrm>
            <a:off x="5459413" y="4713288"/>
            <a:ext cx="173037" cy="155575"/>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78283" name="AutoShape 11"/>
          <p:cNvSpPr>
            <a:spLocks noChangeArrowheads="1"/>
          </p:cNvSpPr>
          <p:nvPr/>
        </p:nvSpPr>
        <p:spPr bwMode="auto">
          <a:xfrm>
            <a:off x="5967413" y="4395788"/>
            <a:ext cx="173037" cy="155575"/>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78284" name="AutoShape 12"/>
          <p:cNvSpPr>
            <a:spLocks noChangeArrowheads="1"/>
          </p:cNvSpPr>
          <p:nvPr/>
        </p:nvSpPr>
        <p:spPr bwMode="auto">
          <a:xfrm>
            <a:off x="5170488" y="4278313"/>
            <a:ext cx="173037" cy="155575"/>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078285" name="AutoShape 13"/>
          <p:cNvSpPr>
            <a:spLocks noChangeArrowheads="1"/>
          </p:cNvSpPr>
          <p:nvPr/>
        </p:nvSpPr>
        <p:spPr bwMode="auto">
          <a:xfrm>
            <a:off x="6596063" y="3979863"/>
            <a:ext cx="173037" cy="155575"/>
          </a:xfrm>
          <a:prstGeom prst="plus">
            <a:avLst>
              <a:gd name="adj" fmla="val 34000"/>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Tree>
  </p:cSld>
  <p:clrMapOvr>
    <a:masterClrMapping/>
  </p:clrMapOvr>
  <p:transition>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B7261375-AAFA-48F2-9292-EF474D794D4F}" type="slidenum">
              <a:rPr lang="en-US"/>
              <a:pPr/>
              <a:t>80</a:t>
            </a:fld>
            <a:endParaRPr lang="en-US"/>
          </a:p>
        </p:txBody>
      </p:sp>
      <p:sp>
        <p:nvSpPr>
          <p:cNvPr id="1485826" name="Rectangle 2"/>
          <p:cNvSpPr>
            <a:spLocks noGrp="1" noChangeArrowheads="1"/>
          </p:cNvSpPr>
          <p:nvPr>
            <p:ph type="title"/>
          </p:nvPr>
        </p:nvSpPr>
        <p:spPr/>
        <p:txBody>
          <a:bodyPr/>
          <a:lstStyle/>
          <a:p>
            <a:r>
              <a:rPr lang="en-US"/>
              <a:t>Topics </a:t>
            </a:r>
          </a:p>
        </p:txBody>
      </p:sp>
      <p:sp>
        <p:nvSpPr>
          <p:cNvPr id="1485827" name="Rectangle 3"/>
          <p:cNvSpPr>
            <a:spLocks noGrp="1" noChangeArrowheads="1"/>
          </p:cNvSpPr>
          <p:nvPr>
            <p:ph type="body" idx="1"/>
          </p:nvPr>
        </p:nvSpPr>
        <p:spPr/>
        <p:txBody>
          <a:bodyPr/>
          <a:lstStyle/>
          <a:p>
            <a:r>
              <a:rPr lang="en-US"/>
              <a:t>Statistics in Environmental Applications</a:t>
            </a:r>
          </a:p>
          <a:p>
            <a:r>
              <a:rPr lang="en-US"/>
              <a:t>Statistical Modeling </a:t>
            </a:r>
          </a:p>
          <a:p>
            <a:r>
              <a:rPr lang="en-US"/>
              <a:t>Sample Statistics</a:t>
            </a:r>
          </a:p>
          <a:p>
            <a:r>
              <a:rPr lang="en-US"/>
              <a:t>Skewed Sample Data</a:t>
            </a:r>
          </a:p>
          <a:p>
            <a:r>
              <a:rPr lang="en-US"/>
              <a:t>Graphical Techniques</a:t>
            </a:r>
          </a:p>
          <a:p>
            <a:r>
              <a:rPr lang="en-US"/>
              <a:t>Hypothesis Testing</a:t>
            </a:r>
          </a:p>
          <a:p>
            <a:r>
              <a:rPr lang="en-US"/>
              <a:t>Field Challenges</a:t>
            </a:r>
          </a:p>
          <a:p>
            <a:r>
              <a:rPr lang="en-US"/>
              <a:t>Advanced Techniques</a:t>
            </a:r>
          </a:p>
        </p:txBody>
      </p:sp>
      <p:sp>
        <p:nvSpPr>
          <p:cNvPr id="1485828" name="Rectangle 4"/>
          <p:cNvSpPr>
            <a:spLocks noChangeArrowheads="1"/>
          </p:cNvSpPr>
          <p:nvPr/>
        </p:nvSpPr>
        <p:spPr bwMode="auto">
          <a:xfrm>
            <a:off x="423863" y="4567238"/>
            <a:ext cx="7150100" cy="571500"/>
          </a:xfrm>
          <a:prstGeom prst="rect">
            <a:avLst/>
          </a:prstGeom>
          <a:noFill/>
          <a:ln w="38100">
            <a:solidFill>
              <a:srgbClr val="A50021"/>
            </a:solidFill>
            <a:miter lim="800000"/>
            <a:headEnd type="none" w="sm" len="sm"/>
            <a:tailEnd type="none" w="sm" len="sm"/>
          </a:ln>
          <a:effectLst/>
        </p:spPr>
        <p:txBody>
          <a:bodyPr wrap="none" anchor="ctr"/>
          <a:lstStyle/>
          <a:p>
            <a:endParaRPr lang="en-US" sz="2400">
              <a:solidFill>
                <a:srgbClr val="A50021"/>
              </a:solidFill>
            </a:endParaRPr>
          </a:p>
        </p:txBody>
      </p:sp>
    </p:spTree>
  </p:cSld>
  <p:clrMapOvr>
    <a:masterClrMapping/>
  </p:clrMapOvr>
  <p:transition>
    <p:zo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fld id="{6E62A379-37C7-4CDE-92F6-4D0F4258E859}" type="slidenum">
              <a:rPr lang="en-US"/>
              <a:pPr/>
              <a:t>81</a:t>
            </a:fld>
            <a:endParaRPr lang="en-US"/>
          </a:p>
        </p:txBody>
      </p:sp>
      <p:sp>
        <p:nvSpPr>
          <p:cNvPr id="1379330" name="Rectangle 2"/>
          <p:cNvSpPr>
            <a:spLocks noGrp="1" noChangeArrowheads="1"/>
          </p:cNvSpPr>
          <p:nvPr>
            <p:ph type="title"/>
          </p:nvPr>
        </p:nvSpPr>
        <p:spPr/>
        <p:txBody>
          <a:bodyPr/>
          <a:lstStyle/>
          <a:p>
            <a:r>
              <a:rPr lang="en-US"/>
              <a:t>Field Challenges</a:t>
            </a:r>
          </a:p>
        </p:txBody>
      </p:sp>
      <p:sp>
        <p:nvSpPr>
          <p:cNvPr id="1379331" name="Rectangle 3"/>
          <p:cNvSpPr>
            <a:spLocks noGrp="1" noChangeArrowheads="1"/>
          </p:cNvSpPr>
          <p:nvPr>
            <p:ph type="body" sz="half" idx="1"/>
          </p:nvPr>
        </p:nvSpPr>
        <p:spPr/>
        <p:txBody>
          <a:bodyPr/>
          <a:lstStyle/>
          <a:p>
            <a:r>
              <a:rPr lang="en-US" sz="2000" dirty="0"/>
              <a:t>Ideal data set:</a:t>
            </a:r>
          </a:p>
          <a:p>
            <a:pPr lvl="1"/>
            <a:r>
              <a:rPr lang="en-US" sz="2000" dirty="0"/>
              <a:t>Random samples</a:t>
            </a:r>
          </a:p>
          <a:p>
            <a:pPr lvl="1"/>
            <a:endParaRPr lang="en-US" sz="2000" dirty="0"/>
          </a:p>
          <a:p>
            <a:pPr lvl="1"/>
            <a:r>
              <a:rPr lang="en-US" sz="2000" dirty="0"/>
              <a:t>Unclustered data</a:t>
            </a:r>
          </a:p>
          <a:p>
            <a:pPr lvl="1"/>
            <a:endParaRPr lang="en-US" sz="2000" dirty="0"/>
          </a:p>
          <a:p>
            <a:pPr lvl="1"/>
            <a:r>
              <a:rPr lang="en-US" sz="2000" dirty="0"/>
              <a:t>Uncorrelated data</a:t>
            </a:r>
          </a:p>
          <a:p>
            <a:pPr lvl="1"/>
            <a:endParaRPr lang="en-US" sz="2000" dirty="0"/>
          </a:p>
          <a:p>
            <a:pPr lvl="1"/>
            <a:r>
              <a:rPr lang="en-US" sz="2000" dirty="0"/>
              <a:t>Representing a single population</a:t>
            </a:r>
          </a:p>
          <a:p>
            <a:pPr lvl="1"/>
            <a:r>
              <a:rPr lang="en-US" sz="2000" dirty="0"/>
              <a:t>Known values with no measurement errors</a:t>
            </a:r>
          </a:p>
        </p:txBody>
      </p:sp>
      <p:sp>
        <p:nvSpPr>
          <p:cNvPr id="1379332" name="Rectangle 4"/>
          <p:cNvSpPr>
            <a:spLocks noGrp="1" noChangeArrowheads="1"/>
          </p:cNvSpPr>
          <p:nvPr>
            <p:ph type="body" sz="half" idx="2"/>
          </p:nvPr>
        </p:nvSpPr>
        <p:spPr>
          <a:xfrm>
            <a:off x="5522323" y="1255622"/>
            <a:ext cx="4000500" cy="4570412"/>
          </a:xfrm>
        </p:spPr>
        <p:txBody>
          <a:bodyPr/>
          <a:lstStyle/>
          <a:p>
            <a:r>
              <a:rPr lang="en-US" sz="2000" dirty="0"/>
              <a:t>Typical field data:</a:t>
            </a:r>
          </a:p>
          <a:p>
            <a:pPr lvl="1"/>
            <a:r>
              <a:rPr lang="en-US" sz="2000" dirty="0"/>
              <a:t>Biased toward impacted zones = Non-random</a:t>
            </a:r>
          </a:p>
          <a:p>
            <a:pPr lvl="1"/>
            <a:r>
              <a:rPr lang="en-US" sz="2000" dirty="0"/>
              <a:t>Clustered around </a:t>
            </a:r>
            <a:br>
              <a:rPr lang="en-US" sz="2000" dirty="0"/>
            </a:br>
            <a:r>
              <a:rPr lang="en-US" sz="2000" dirty="0"/>
              <a:t>impacted spots</a:t>
            </a:r>
          </a:p>
          <a:p>
            <a:pPr lvl="1"/>
            <a:r>
              <a:rPr lang="en-US" sz="2000" dirty="0"/>
              <a:t>Correlated due to release patterns</a:t>
            </a:r>
          </a:p>
          <a:p>
            <a:pPr lvl="1"/>
            <a:r>
              <a:rPr lang="en-US" sz="2000" dirty="0"/>
              <a:t>Clean + Impacted Populations</a:t>
            </a:r>
          </a:p>
          <a:p>
            <a:pPr lvl="1"/>
            <a:r>
              <a:rPr lang="en-US" sz="2000" dirty="0"/>
              <a:t>Laboratory uncertainty, plus numerous non-detects</a:t>
            </a:r>
          </a:p>
        </p:txBody>
      </p:sp>
      <p:graphicFrame>
        <p:nvGraphicFramePr>
          <p:cNvPr id="1379333" name="Object 5"/>
          <p:cNvGraphicFramePr>
            <a:graphicFrameLocks noChangeAspect="1"/>
          </p:cNvGraphicFramePr>
          <p:nvPr>
            <p:extLst>
              <p:ext uri="{D42A27DB-BD31-4B8C-83A1-F6EECF244321}">
                <p14:modId xmlns:p14="http://schemas.microsoft.com/office/powerpoint/2010/main" val="3446718933"/>
              </p:ext>
            </p:extLst>
          </p:nvPr>
        </p:nvGraphicFramePr>
        <p:xfrm>
          <a:off x="3724184" y="3949700"/>
          <a:ext cx="1048113" cy="2252500"/>
        </p:xfrm>
        <a:graphic>
          <a:graphicData uri="http://schemas.openxmlformats.org/presentationml/2006/ole">
            <mc:AlternateContent xmlns:mc="http://schemas.openxmlformats.org/markup-compatibility/2006">
              <mc:Choice xmlns:v="urn:schemas-microsoft-com:vml" Requires="v">
                <p:oleObj spid="_x0000_s1379336" name="Clip" r:id="rId4" imgW="1063440" imgH="2287800" progId="">
                  <p:embed/>
                </p:oleObj>
              </mc:Choice>
              <mc:Fallback>
                <p:oleObj name="Clip" r:id="rId4" imgW="1063440" imgH="2287800" progId="">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184" y="3949700"/>
                        <a:ext cx="1048113" cy="2252500"/>
                      </a:xfrm>
                      <a:prstGeom prst="rect">
                        <a:avLst/>
                      </a:prstGeom>
                      <a:noFill/>
                    </p:spPr>
                  </p:pic>
                </p:oleObj>
              </mc:Fallback>
            </mc:AlternateContent>
          </a:graphicData>
        </a:graphic>
      </p:graphicFrame>
    </p:spTree>
  </p:cSld>
  <p:clrMapOvr>
    <a:masterClrMapping/>
  </p:clrMapOvr>
  <p:transition>
    <p:zo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
          <p:cNvSpPr>
            <a:spLocks noGrp="1"/>
          </p:cNvSpPr>
          <p:nvPr>
            <p:ph type="sldNum" sz="quarter" idx="10"/>
          </p:nvPr>
        </p:nvSpPr>
        <p:spPr/>
        <p:txBody>
          <a:bodyPr/>
          <a:lstStyle/>
          <a:p>
            <a:fld id="{C81F4975-D943-4341-8178-C61B34727C53}" type="slidenum">
              <a:rPr lang="en-US"/>
              <a:pPr/>
              <a:t>82</a:t>
            </a:fld>
            <a:endParaRPr lang="en-US"/>
          </a:p>
        </p:txBody>
      </p:sp>
      <p:sp>
        <p:nvSpPr>
          <p:cNvPr id="1121282" name="Rectangle 2"/>
          <p:cNvSpPr>
            <a:spLocks noGrp="1" noChangeArrowheads="1"/>
          </p:cNvSpPr>
          <p:nvPr>
            <p:ph type="title"/>
          </p:nvPr>
        </p:nvSpPr>
        <p:spPr/>
        <p:txBody>
          <a:bodyPr/>
          <a:lstStyle/>
          <a:p>
            <a:r>
              <a:rPr lang="en-US"/>
              <a:t>Ideal Statistical Samples</a:t>
            </a:r>
          </a:p>
        </p:txBody>
      </p:sp>
      <p:sp>
        <p:nvSpPr>
          <p:cNvPr id="1121283" name="Rectangle 3"/>
          <p:cNvSpPr>
            <a:spLocks noGrp="1" noChangeArrowheads="1"/>
          </p:cNvSpPr>
          <p:nvPr>
            <p:ph type="body" idx="1"/>
          </p:nvPr>
        </p:nvSpPr>
        <p:spPr/>
        <p:txBody>
          <a:bodyPr/>
          <a:lstStyle/>
          <a:p>
            <a:r>
              <a:rPr lang="en-US" u="sng">
                <a:solidFill>
                  <a:srgbClr val="A50021"/>
                </a:solidFill>
              </a:rPr>
              <a:t>Random Sample</a:t>
            </a:r>
            <a:r>
              <a:rPr lang="en-US"/>
              <a:t> are devoid of any </a:t>
            </a:r>
            <a:r>
              <a:rPr lang="en-US" u="sng"/>
              <a:t>bias</a:t>
            </a:r>
            <a:r>
              <a:rPr lang="en-US"/>
              <a:t> toward a specific portion or portions of the population</a:t>
            </a:r>
          </a:p>
          <a:p>
            <a:endParaRPr lang="en-US"/>
          </a:p>
        </p:txBody>
      </p:sp>
      <p:grpSp>
        <p:nvGrpSpPr>
          <p:cNvPr id="1121284" name="Group 4"/>
          <p:cNvGrpSpPr>
            <a:grpSpLocks/>
          </p:cNvGrpSpPr>
          <p:nvPr/>
        </p:nvGrpSpPr>
        <p:grpSpPr bwMode="auto">
          <a:xfrm>
            <a:off x="1843088" y="2971800"/>
            <a:ext cx="4289425" cy="2695575"/>
            <a:chOff x="1999" y="2976"/>
            <a:chExt cx="1721" cy="808"/>
          </a:xfrm>
        </p:grpSpPr>
        <p:grpSp>
          <p:nvGrpSpPr>
            <p:cNvPr id="1121285" name="Group 5"/>
            <p:cNvGrpSpPr>
              <a:grpSpLocks/>
            </p:cNvGrpSpPr>
            <p:nvPr/>
          </p:nvGrpSpPr>
          <p:grpSpPr bwMode="auto">
            <a:xfrm>
              <a:off x="2567" y="2976"/>
              <a:ext cx="1153" cy="808"/>
              <a:chOff x="3260" y="1396"/>
              <a:chExt cx="1544" cy="1528"/>
            </a:xfrm>
          </p:grpSpPr>
          <p:sp>
            <p:nvSpPr>
              <p:cNvPr id="1121286" name="Rectangle 6"/>
              <p:cNvSpPr>
                <a:spLocks noChangeArrowheads="1"/>
              </p:cNvSpPr>
              <p:nvPr/>
            </p:nvSpPr>
            <p:spPr bwMode="auto">
              <a:xfrm>
                <a:off x="3268" y="1396"/>
                <a:ext cx="1528" cy="152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1121287" name="Line 7"/>
              <p:cNvSpPr>
                <a:spLocks noChangeShapeType="1"/>
              </p:cNvSpPr>
              <p:nvPr/>
            </p:nvSpPr>
            <p:spPr bwMode="auto">
              <a:xfrm>
                <a:off x="3456" y="1444"/>
                <a:ext cx="0" cy="1432"/>
              </a:xfrm>
              <a:prstGeom prst="line">
                <a:avLst/>
              </a:prstGeom>
              <a:noFill/>
              <a:ln w="12700">
                <a:solidFill>
                  <a:schemeClr val="tx1"/>
                </a:solidFill>
                <a:round/>
                <a:headEnd/>
                <a:tailEnd/>
              </a:ln>
              <a:effectLst/>
            </p:spPr>
            <p:txBody>
              <a:bodyPr wrap="none" anchor="ctr"/>
              <a:lstStyle/>
              <a:p>
                <a:endParaRPr lang="en-US"/>
              </a:p>
            </p:txBody>
          </p:sp>
          <p:sp>
            <p:nvSpPr>
              <p:cNvPr id="1121288" name="Line 8"/>
              <p:cNvSpPr>
                <a:spLocks noChangeShapeType="1"/>
              </p:cNvSpPr>
              <p:nvPr/>
            </p:nvSpPr>
            <p:spPr bwMode="auto">
              <a:xfrm>
                <a:off x="3648" y="1444"/>
                <a:ext cx="0" cy="1432"/>
              </a:xfrm>
              <a:prstGeom prst="line">
                <a:avLst/>
              </a:prstGeom>
              <a:noFill/>
              <a:ln w="12700">
                <a:solidFill>
                  <a:schemeClr val="tx1"/>
                </a:solidFill>
                <a:round/>
                <a:headEnd/>
                <a:tailEnd/>
              </a:ln>
              <a:effectLst/>
            </p:spPr>
            <p:txBody>
              <a:bodyPr wrap="none" anchor="ctr"/>
              <a:lstStyle/>
              <a:p>
                <a:endParaRPr lang="en-US"/>
              </a:p>
            </p:txBody>
          </p:sp>
          <p:sp>
            <p:nvSpPr>
              <p:cNvPr id="1121289" name="Line 9"/>
              <p:cNvSpPr>
                <a:spLocks noChangeShapeType="1"/>
              </p:cNvSpPr>
              <p:nvPr/>
            </p:nvSpPr>
            <p:spPr bwMode="auto">
              <a:xfrm>
                <a:off x="3840" y="1444"/>
                <a:ext cx="0" cy="1432"/>
              </a:xfrm>
              <a:prstGeom prst="line">
                <a:avLst/>
              </a:prstGeom>
              <a:noFill/>
              <a:ln w="12700">
                <a:solidFill>
                  <a:schemeClr val="tx1"/>
                </a:solidFill>
                <a:round/>
                <a:headEnd/>
                <a:tailEnd/>
              </a:ln>
              <a:effectLst/>
            </p:spPr>
            <p:txBody>
              <a:bodyPr wrap="none" anchor="ctr"/>
              <a:lstStyle/>
              <a:p>
                <a:endParaRPr lang="en-US"/>
              </a:p>
            </p:txBody>
          </p:sp>
          <p:sp>
            <p:nvSpPr>
              <p:cNvPr id="1121290" name="Line 10"/>
              <p:cNvSpPr>
                <a:spLocks noChangeShapeType="1"/>
              </p:cNvSpPr>
              <p:nvPr/>
            </p:nvSpPr>
            <p:spPr bwMode="auto">
              <a:xfrm>
                <a:off x="4032" y="1444"/>
                <a:ext cx="0" cy="1432"/>
              </a:xfrm>
              <a:prstGeom prst="line">
                <a:avLst/>
              </a:prstGeom>
              <a:noFill/>
              <a:ln w="12700">
                <a:solidFill>
                  <a:schemeClr val="tx1"/>
                </a:solidFill>
                <a:round/>
                <a:headEnd/>
                <a:tailEnd/>
              </a:ln>
              <a:effectLst/>
            </p:spPr>
            <p:txBody>
              <a:bodyPr wrap="none" anchor="ctr"/>
              <a:lstStyle/>
              <a:p>
                <a:endParaRPr lang="en-US"/>
              </a:p>
            </p:txBody>
          </p:sp>
          <p:sp>
            <p:nvSpPr>
              <p:cNvPr id="1121291" name="Line 11"/>
              <p:cNvSpPr>
                <a:spLocks noChangeShapeType="1"/>
              </p:cNvSpPr>
              <p:nvPr/>
            </p:nvSpPr>
            <p:spPr bwMode="auto">
              <a:xfrm>
                <a:off x="4224" y="1444"/>
                <a:ext cx="0" cy="1432"/>
              </a:xfrm>
              <a:prstGeom prst="line">
                <a:avLst/>
              </a:prstGeom>
              <a:noFill/>
              <a:ln w="12700">
                <a:solidFill>
                  <a:schemeClr val="tx1"/>
                </a:solidFill>
                <a:round/>
                <a:headEnd/>
                <a:tailEnd/>
              </a:ln>
              <a:effectLst/>
            </p:spPr>
            <p:txBody>
              <a:bodyPr wrap="none" anchor="ctr"/>
              <a:lstStyle/>
              <a:p>
                <a:endParaRPr lang="en-US"/>
              </a:p>
            </p:txBody>
          </p:sp>
          <p:sp>
            <p:nvSpPr>
              <p:cNvPr id="1121292" name="Line 12"/>
              <p:cNvSpPr>
                <a:spLocks noChangeShapeType="1"/>
              </p:cNvSpPr>
              <p:nvPr/>
            </p:nvSpPr>
            <p:spPr bwMode="auto">
              <a:xfrm>
                <a:off x="4416" y="1444"/>
                <a:ext cx="0" cy="1432"/>
              </a:xfrm>
              <a:prstGeom prst="line">
                <a:avLst/>
              </a:prstGeom>
              <a:noFill/>
              <a:ln w="12700">
                <a:solidFill>
                  <a:schemeClr val="tx1"/>
                </a:solidFill>
                <a:round/>
                <a:headEnd/>
                <a:tailEnd/>
              </a:ln>
              <a:effectLst/>
            </p:spPr>
            <p:txBody>
              <a:bodyPr wrap="none" anchor="ctr"/>
              <a:lstStyle/>
              <a:p>
                <a:endParaRPr lang="en-US"/>
              </a:p>
            </p:txBody>
          </p:sp>
          <p:sp>
            <p:nvSpPr>
              <p:cNvPr id="1121293" name="Line 13"/>
              <p:cNvSpPr>
                <a:spLocks noChangeShapeType="1"/>
              </p:cNvSpPr>
              <p:nvPr/>
            </p:nvSpPr>
            <p:spPr bwMode="auto">
              <a:xfrm>
                <a:off x="4608" y="1444"/>
                <a:ext cx="0" cy="1432"/>
              </a:xfrm>
              <a:prstGeom prst="line">
                <a:avLst/>
              </a:prstGeom>
              <a:noFill/>
              <a:ln w="12700">
                <a:solidFill>
                  <a:schemeClr val="tx1"/>
                </a:solidFill>
                <a:round/>
                <a:headEnd/>
                <a:tailEnd/>
              </a:ln>
              <a:effectLst/>
            </p:spPr>
            <p:txBody>
              <a:bodyPr wrap="none" anchor="ctr"/>
              <a:lstStyle/>
              <a:p>
                <a:endParaRPr lang="en-US"/>
              </a:p>
            </p:txBody>
          </p:sp>
          <p:sp>
            <p:nvSpPr>
              <p:cNvPr id="1121294" name="Line 14"/>
              <p:cNvSpPr>
                <a:spLocks noChangeShapeType="1"/>
              </p:cNvSpPr>
              <p:nvPr/>
            </p:nvSpPr>
            <p:spPr bwMode="auto">
              <a:xfrm flipH="1">
                <a:off x="3260" y="2736"/>
                <a:ext cx="1544" cy="0"/>
              </a:xfrm>
              <a:prstGeom prst="line">
                <a:avLst/>
              </a:prstGeom>
              <a:noFill/>
              <a:ln w="12700">
                <a:solidFill>
                  <a:schemeClr val="tx1"/>
                </a:solidFill>
                <a:round/>
                <a:headEnd/>
                <a:tailEnd/>
              </a:ln>
              <a:effectLst/>
            </p:spPr>
            <p:txBody>
              <a:bodyPr wrap="none" anchor="ctr"/>
              <a:lstStyle/>
              <a:p>
                <a:endParaRPr lang="en-US"/>
              </a:p>
            </p:txBody>
          </p:sp>
          <p:sp>
            <p:nvSpPr>
              <p:cNvPr id="1121295" name="Line 15"/>
              <p:cNvSpPr>
                <a:spLocks noChangeShapeType="1"/>
              </p:cNvSpPr>
              <p:nvPr/>
            </p:nvSpPr>
            <p:spPr bwMode="auto">
              <a:xfrm flipH="1">
                <a:off x="3260" y="2544"/>
                <a:ext cx="1544" cy="0"/>
              </a:xfrm>
              <a:prstGeom prst="line">
                <a:avLst/>
              </a:prstGeom>
              <a:noFill/>
              <a:ln w="12700">
                <a:solidFill>
                  <a:schemeClr val="tx1"/>
                </a:solidFill>
                <a:round/>
                <a:headEnd/>
                <a:tailEnd/>
              </a:ln>
              <a:effectLst/>
            </p:spPr>
            <p:txBody>
              <a:bodyPr wrap="none" anchor="ctr"/>
              <a:lstStyle/>
              <a:p>
                <a:endParaRPr lang="en-US"/>
              </a:p>
            </p:txBody>
          </p:sp>
          <p:sp>
            <p:nvSpPr>
              <p:cNvPr id="1121296" name="Line 16"/>
              <p:cNvSpPr>
                <a:spLocks noChangeShapeType="1"/>
              </p:cNvSpPr>
              <p:nvPr/>
            </p:nvSpPr>
            <p:spPr bwMode="auto">
              <a:xfrm flipH="1">
                <a:off x="3260" y="2352"/>
                <a:ext cx="1544" cy="0"/>
              </a:xfrm>
              <a:prstGeom prst="line">
                <a:avLst/>
              </a:prstGeom>
              <a:noFill/>
              <a:ln w="12700">
                <a:solidFill>
                  <a:schemeClr val="tx1"/>
                </a:solidFill>
                <a:round/>
                <a:headEnd/>
                <a:tailEnd/>
              </a:ln>
              <a:effectLst/>
            </p:spPr>
            <p:txBody>
              <a:bodyPr wrap="none" anchor="ctr"/>
              <a:lstStyle/>
              <a:p>
                <a:endParaRPr lang="en-US"/>
              </a:p>
            </p:txBody>
          </p:sp>
          <p:sp>
            <p:nvSpPr>
              <p:cNvPr id="1121297" name="Line 17"/>
              <p:cNvSpPr>
                <a:spLocks noChangeShapeType="1"/>
              </p:cNvSpPr>
              <p:nvPr/>
            </p:nvSpPr>
            <p:spPr bwMode="auto">
              <a:xfrm flipH="1">
                <a:off x="3260" y="2160"/>
                <a:ext cx="1544" cy="0"/>
              </a:xfrm>
              <a:prstGeom prst="line">
                <a:avLst/>
              </a:prstGeom>
              <a:noFill/>
              <a:ln w="12700">
                <a:solidFill>
                  <a:schemeClr val="tx1"/>
                </a:solidFill>
                <a:round/>
                <a:headEnd/>
                <a:tailEnd/>
              </a:ln>
              <a:effectLst/>
            </p:spPr>
            <p:txBody>
              <a:bodyPr wrap="none" anchor="ctr"/>
              <a:lstStyle/>
              <a:p>
                <a:endParaRPr lang="en-US"/>
              </a:p>
            </p:txBody>
          </p:sp>
          <p:sp>
            <p:nvSpPr>
              <p:cNvPr id="1121298" name="Line 18"/>
              <p:cNvSpPr>
                <a:spLocks noChangeShapeType="1"/>
              </p:cNvSpPr>
              <p:nvPr/>
            </p:nvSpPr>
            <p:spPr bwMode="auto">
              <a:xfrm flipH="1">
                <a:off x="3260" y="1968"/>
                <a:ext cx="1544" cy="0"/>
              </a:xfrm>
              <a:prstGeom prst="line">
                <a:avLst/>
              </a:prstGeom>
              <a:noFill/>
              <a:ln w="12700">
                <a:solidFill>
                  <a:schemeClr val="tx1"/>
                </a:solidFill>
                <a:round/>
                <a:headEnd/>
                <a:tailEnd/>
              </a:ln>
              <a:effectLst/>
            </p:spPr>
            <p:txBody>
              <a:bodyPr wrap="none" anchor="ctr"/>
              <a:lstStyle/>
              <a:p>
                <a:endParaRPr lang="en-US"/>
              </a:p>
            </p:txBody>
          </p:sp>
          <p:sp>
            <p:nvSpPr>
              <p:cNvPr id="1121299" name="Line 19"/>
              <p:cNvSpPr>
                <a:spLocks noChangeShapeType="1"/>
              </p:cNvSpPr>
              <p:nvPr/>
            </p:nvSpPr>
            <p:spPr bwMode="auto">
              <a:xfrm flipH="1">
                <a:off x="3260" y="1776"/>
                <a:ext cx="1544" cy="0"/>
              </a:xfrm>
              <a:prstGeom prst="line">
                <a:avLst/>
              </a:prstGeom>
              <a:noFill/>
              <a:ln w="12700">
                <a:solidFill>
                  <a:schemeClr val="tx1"/>
                </a:solidFill>
                <a:round/>
                <a:headEnd/>
                <a:tailEnd/>
              </a:ln>
              <a:effectLst/>
            </p:spPr>
            <p:txBody>
              <a:bodyPr wrap="none" anchor="ctr"/>
              <a:lstStyle/>
              <a:p>
                <a:endParaRPr lang="en-US"/>
              </a:p>
            </p:txBody>
          </p:sp>
          <p:sp>
            <p:nvSpPr>
              <p:cNvPr id="1121300" name="Line 20"/>
              <p:cNvSpPr>
                <a:spLocks noChangeShapeType="1"/>
              </p:cNvSpPr>
              <p:nvPr/>
            </p:nvSpPr>
            <p:spPr bwMode="auto">
              <a:xfrm flipH="1">
                <a:off x="3260" y="1584"/>
                <a:ext cx="1544" cy="0"/>
              </a:xfrm>
              <a:prstGeom prst="line">
                <a:avLst/>
              </a:prstGeom>
              <a:noFill/>
              <a:ln w="12700">
                <a:solidFill>
                  <a:schemeClr val="tx1"/>
                </a:solidFill>
                <a:round/>
                <a:headEnd/>
                <a:tailEnd/>
              </a:ln>
              <a:effectLst/>
            </p:spPr>
            <p:txBody>
              <a:bodyPr wrap="none" anchor="ctr"/>
              <a:lstStyle/>
              <a:p>
                <a:endParaRPr lang="en-US"/>
              </a:p>
            </p:txBody>
          </p:sp>
        </p:grpSp>
        <p:sp>
          <p:nvSpPr>
            <p:cNvPr id="1121301" name="Text Box 21"/>
            <p:cNvSpPr txBox="1">
              <a:spLocks noChangeArrowheads="1"/>
            </p:cNvSpPr>
            <p:nvPr/>
          </p:nvSpPr>
          <p:spPr bwMode="auto">
            <a:xfrm>
              <a:off x="1999" y="3095"/>
              <a:ext cx="448" cy="211"/>
            </a:xfrm>
            <a:prstGeom prst="rect">
              <a:avLst/>
            </a:prstGeom>
            <a:noFill/>
            <a:ln w="9525">
              <a:noFill/>
              <a:miter lim="800000"/>
              <a:headEnd/>
              <a:tailEnd/>
            </a:ln>
            <a:effectLst/>
          </p:spPr>
          <p:txBody>
            <a:bodyPr wrap="none">
              <a:spAutoFit/>
            </a:bodyPr>
            <a:lstStyle/>
            <a:p>
              <a:pPr algn="l" eaLnBrk="1" hangingPunct="1"/>
              <a:r>
                <a:rPr kumimoji="0" lang="en-US" sz="2000">
                  <a:solidFill>
                    <a:schemeClr val="tx2"/>
                  </a:solidFill>
                  <a:latin typeface="Tahoma" pitchFamily="34" charset="0"/>
                </a:rPr>
                <a:t>Random</a:t>
              </a:r>
            </a:p>
            <a:p>
              <a:pPr algn="l" eaLnBrk="1" hangingPunct="1"/>
              <a:r>
                <a:rPr kumimoji="0" lang="en-US" sz="2000">
                  <a:solidFill>
                    <a:schemeClr val="tx2"/>
                  </a:solidFill>
                  <a:latin typeface="Tahoma" pitchFamily="34" charset="0"/>
                </a:rPr>
                <a:t>Samples</a:t>
              </a:r>
            </a:p>
          </p:txBody>
        </p:sp>
        <p:sp>
          <p:nvSpPr>
            <p:cNvPr id="1121302" name="Line 22"/>
            <p:cNvSpPr>
              <a:spLocks noChangeShapeType="1"/>
            </p:cNvSpPr>
            <p:nvPr/>
          </p:nvSpPr>
          <p:spPr bwMode="auto">
            <a:xfrm>
              <a:off x="2531" y="3306"/>
              <a:ext cx="215" cy="178"/>
            </a:xfrm>
            <a:prstGeom prst="line">
              <a:avLst/>
            </a:prstGeom>
            <a:noFill/>
            <a:ln w="57150">
              <a:solidFill>
                <a:schemeClr val="tx1"/>
              </a:solidFill>
              <a:miter lim="800000"/>
              <a:headEnd/>
              <a:tailEnd type="triangle" w="med" len="med"/>
            </a:ln>
            <a:effectLst/>
          </p:spPr>
          <p:txBody>
            <a:bodyPr wrap="none"/>
            <a:lstStyle/>
            <a:p>
              <a:endParaRPr lang="en-US"/>
            </a:p>
          </p:txBody>
        </p:sp>
        <p:sp>
          <p:nvSpPr>
            <p:cNvPr id="1121303" name="Line 23"/>
            <p:cNvSpPr>
              <a:spLocks noChangeShapeType="1"/>
            </p:cNvSpPr>
            <p:nvPr/>
          </p:nvSpPr>
          <p:spPr bwMode="auto">
            <a:xfrm flipV="1">
              <a:off x="2567" y="3204"/>
              <a:ext cx="287" cy="51"/>
            </a:xfrm>
            <a:prstGeom prst="line">
              <a:avLst/>
            </a:prstGeom>
            <a:noFill/>
            <a:ln w="57150">
              <a:solidFill>
                <a:schemeClr val="tx1"/>
              </a:solidFill>
              <a:miter lim="800000"/>
              <a:headEnd/>
              <a:tailEnd type="triangle" w="med" len="med"/>
            </a:ln>
            <a:effectLst/>
          </p:spPr>
          <p:txBody>
            <a:bodyPr wrap="none"/>
            <a:lstStyle/>
            <a:p>
              <a:endParaRPr lang="en-US"/>
            </a:p>
          </p:txBody>
        </p:sp>
        <p:grpSp>
          <p:nvGrpSpPr>
            <p:cNvPr id="1121304" name="Group 24"/>
            <p:cNvGrpSpPr>
              <a:grpSpLocks/>
            </p:cNvGrpSpPr>
            <p:nvPr/>
          </p:nvGrpSpPr>
          <p:grpSpPr bwMode="auto">
            <a:xfrm>
              <a:off x="2752" y="2976"/>
              <a:ext cx="926" cy="656"/>
              <a:chOff x="3316" y="1444"/>
              <a:chExt cx="1240" cy="1240"/>
            </a:xfrm>
          </p:grpSpPr>
          <p:sp>
            <p:nvSpPr>
              <p:cNvPr id="1121305" name="Oval 25"/>
              <p:cNvSpPr>
                <a:spLocks noChangeArrowheads="1"/>
              </p:cNvSpPr>
              <p:nvPr/>
            </p:nvSpPr>
            <p:spPr bwMode="auto">
              <a:xfrm>
                <a:off x="4468" y="2020"/>
                <a:ext cx="88" cy="88"/>
              </a:xfrm>
              <a:prstGeom prst="ellipse">
                <a:avLst/>
              </a:prstGeom>
              <a:solidFill>
                <a:schemeClr val="hlink"/>
              </a:solidFill>
              <a:ln w="12700">
                <a:solidFill>
                  <a:schemeClr val="tx1"/>
                </a:solidFill>
                <a:round/>
                <a:headEnd/>
                <a:tailEnd/>
              </a:ln>
              <a:effectLst/>
            </p:spPr>
            <p:txBody>
              <a:bodyPr wrap="none" anchor="ctr"/>
              <a:lstStyle/>
              <a:p>
                <a:endParaRPr lang="en-US"/>
              </a:p>
            </p:txBody>
          </p:sp>
          <p:sp>
            <p:nvSpPr>
              <p:cNvPr id="1121306" name="Oval 26"/>
              <p:cNvSpPr>
                <a:spLocks noChangeArrowheads="1"/>
              </p:cNvSpPr>
              <p:nvPr/>
            </p:nvSpPr>
            <p:spPr bwMode="auto">
              <a:xfrm>
                <a:off x="3316" y="2404"/>
                <a:ext cx="88" cy="88"/>
              </a:xfrm>
              <a:prstGeom prst="ellipse">
                <a:avLst/>
              </a:prstGeom>
              <a:solidFill>
                <a:schemeClr val="hlink"/>
              </a:solidFill>
              <a:ln w="12700">
                <a:solidFill>
                  <a:schemeClr val="tx1"/>
                </a:solidFill>
                <a:round/>
                <a:headEnd/>
                <a:tailEnd/>
              </a:ln>
              <a:effectLst/>
            </p:spPr>
            <p:txBody>
              <a:bodyPr wrap="none" anchor="ctr"/>
              <a:lstStyle/>
              <a:p>
                <a:endParaRPr lang="en-US"/>
              </a:p>
            </p:txBody>
          </p:sp>
          <p:sp>
            <p:nvSpPr>
              <p:cNvPr id="1121307" name="Oval 27"/>
              <p:cNvSpPr>
                <a:spLocks noChangeArrowheads="1"/>
              </p:cNvSpPr>
              <p:nvPr/>
            </p:nvSpPr>
            <p:spPr bwMode="auto">
              <a:xfrm>
                <a:off x="3892" y="1444"/>
                <a:ext cx="88" cy="88"/>
              </a:xfrm>
              <a:prstGeom prst="ellipse">
                <a:avLst/>
              </a:prstGeom>
              <a:solidFill>
                <a:schemeClr val="hlink"/>
              </a:solidFill>
              <a:ln w="12700">
                <a:solidFill>
                  <a:schemeClr val="tx1"/>
                </a:solidFill>
                <a:round/>
                <a:headEnd/>
                <a:tailEnd/>
              </a:ln>
              <a:effectLst/>
            </p:spPr>
            <p:txBody>
              <a:bodyPr wrap="none" anchor="ctr"/>
              <a:lstStyle/>
              <a:p>
                <a:endParaRPr lang="en-US"/>
              </a:p>
            </p:txBody>
          </p:sp>
          <p:sp>
            <p:nvSpPr>
              <p:cNvPr id="1121308" name="Oval 28"/>
              <p:cNvSpPr>
                <a:spLocks noChangeArrowheads="1"/>
              </p:cNvSpPr>
              <p:nvPr/>
            </p:nvSpPr>
            <p:spPr bwMode="auto">
              <a:xfrm>
                <a:off x="3700" y="2596"/>
                <a:ext cx="88" cy="88"/>
              </a:xfrm>
              <a:prstGeom prst="ellipse">
                <a:avLst/>
              </a:prstGeom>
              <a:solidFill>
                <a:schemeClr val="hlink"/>
              </a:solidFill>
              <a:ln w="12700">
                <a:solidFill>
                  <a:schemeClr val="tx1"/>
                </a:solidFill>
                <a:round/>
                <a:headEnd/>
                <a:tailEnd/>
              </a:ln>
              <a:effectLst/>
            </p:spPr>
            <p:txBody>
              <a:bodyPr wrap="none" anchor="ctr"/>
              <a:lstStyle/>
              <a:p>
                <a:endParaRPr lang="en-US"/>
              </a:p>
            </p:txBody>
          </p:sp>
          <p:sp>
            <p:nvSpPr>
              <p:cNvPr id="1121309" name="Oval 29"/>
              <p:cNvSpPr>
                <a:spLocks noChangeArrowheads="1"/>
              </p:cNvSpPr>
              <p:nvPr/>
            </p:nvSpPr>
            <p:spPr bwMode="auto">
              <a:xfrm>
                <a:off x="3892" y="2212"/>
                <a:ext cx="88" cy="88"/>
              </a:xfrm>
              <a:prstGeom prst="ellipse">
                <a:avLst/>
              </a:prstGeom>
              <a:solidFill>
                <a:schemeClr val="hlink"/>
              </a:solidFill>
              <a:ln w="12700">
                <a:solidFill>
                  <a:schemeClr val="tx1"/>
                </a:solidFill>
                <a:round/>
                <a:headEnd/>
                <a:tailEnd/>
              </a:ln>
              <a:effectLst/>
            </p:spPr>
            <p:txBody>
              <a:bodyPr wrap="none" anchor="ctr"/>
              <a:lstStyle/>
              <a:p>
                <a:endParaRPr lang="en-US"/>
              </a:p>
            </p:txBody>
          </p:sp>
          <p:sp>
            <p:nvSpPr>
              <p:cNvPr id="1121310" name="Oval 30"/>
              <p:cNvSpPr>
                <a:spLocks noChangeArrowheads="1"/>
              </p:cNvSpPr>
              <p:nvPr/>
            </p:nvSpPr>
            <p:spPr bwMode="auto">
              <a:xfrm>
                <a:off x="3508" y="1828"/>
                <a:ext cx="88" cy="88"/>
              </a:xfrm>
              <a:prstGeom prst="ellipse">
                <a:avLst/>
              </a:prstGeom>
              <a:solidFill>
                <a:schemeClr val="hlink"/>
              </a:solidFill>
              <a:ln w="12700">
                <a:solidFill>
                  <a:schemeClr val="tx1"/>
                </a:solidFill>
                <a:round/>
                <a:headEnd/>
                <a:tailEnd/>
              </a:ln>
              <a:effectLst/>
            </p:spPr>
            <p:txBody>
              <a:bodyPr wrap="none" anchor="ctr"/>
              <a:lstStyle/>
              <a:p>
                <a:endParaRPr lang="en-US"/>
              </a:p>
            </p:txBody>
          </p:sp>
        </p:grpSp>
      </p:grpSp>
    </p:spTree>
  </p:cSld>
  <p:clrMapOvr>
    <a:masterClrMapping/>
  </p:clrMapOvr>
  <p:transition>
    <p:zo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3"/>
          <p:cNvSpPr>
            <a:spLocks noGrp="1"/>
          </p:cNvSpPr>
          <p:nvPr>
            <p:ph type="sldNum" sz="quarter" idx="10"/>
          </p:nvPr>
        </p:nvSpPr>
        <p:spPr/>
        <p:txBody>
          <a:bodyPr/>
          <a:lstStyle/>
          <a:p>
            <a:fld id="{EDECCD1A-5E22-49E7-B7BB-31E7AFBBFDCB}" type="slidenum">
              <a:rPr lang="en-US"/>
              <a:pPr/>
              <a:t>83</a:t>
            </a:fld>
            <a:endParaRPr lang="en-US"/>
          </a:p>
        </p:txBody>
      </p:sp>
      <p:grpSp>
        <p:nvGrpSpPr>
          <p:cNvPr id="1133570" name="Group 2"/>
          <p:cNvGrpSpPr>
            <a:grpSpLocks/>
          </p:cNvGrpSpPr>
          <p:nvPr/>
        </p:nvGrpSpPr>
        <p:grpSpPr bwMode="auto">
          <a:xfrm>
            <a:off x="3260725" y="2714625"/>
            <a:ext cx="2371725" cy="3216275"/>
            <a:chOff x="2175" y="1710"/>
            <a:chExt cx="1494" cy="2026"/>
          </a:xfrm>
        </p:grpSpPr>
        <p:sp>
          <p:nvSpPr>
            <p:cNvPr id="1133571" name="Freeform 3" descr="Recycled paper"/>
            <p:cNvSpPr>
              <a:spLocks noChangeAspect="1"/>
            </p:cNvSpPr>
            <p:nvPr/>
          </p:nvSpPr>
          <p:spPr bwMode="auto">
            <a:xfrm>
              <a:off x="2175" y="1710"/>
              <a:ext cx="1494" cy="1746"/>
            </a:xfrm>
            <a:custGeom>
              <a:avLst/>
              <a:gdLst/>
              <a:ahLst/>
              <a:cxnLst>
                <a:cxn ang="0">
                  <a:pos x="1594" y="0"/>
                </a:cxn>
                <a:cxn ang="0">
                  <a:pos x="1607" y="1552"/>
                </a:cxn>
                <a:cxn ang="0">
                  <a:pos x="721" y="1570"/>
                </a:cxn>
                <a:cxn ang="0">
                  <a:pos x="703" y="1934"/>
                </a:cxn>
                <a:cxn ang="0">
                  <a:pos x="0" y="1624"/>
                </a:cxn>
                <a:cxn ang="0">
                  <a:pos x="170" y="563"/>
                </a:cxn>
                <a:cxn ang="0">
                  <a:pos x="843" y="242"/>
                </a:cxn>
                <a:cxn ang="0">
                  <a:pos x="843" y="0"/>
                </a:cxn>
                <a:cxn ang="0">
                  <a:pos x="1594" y="0"/>
                </a:cxn>
              </a:cxnLst>
              <a:rect l="0" t="0" r="r" b="b"/>
              <a:pathLst>
                <a:path w="1607" h="1934">
                  <a:moveTo>
                    <a:pt x="1594" y="0"/>
                  </a:moveTo>
                  <a:lnTo>
                    <a:pt x="1607" y="1552"/>
                  </a:lnTo>
                  <a:lnTo>
                    <a:pt x="721" y="1570"/>
                  </a:lnTo>
                  <a:lnTo>
                    <a:pt x="703" y="1934"/>
                  </a:lnTo>
                  <a:lnTo>
                    <a:pt x="0" y="1624"/>
                  </a:lnTo>
                  <a:lnTo>
                    <a:pt x="170" y="563"/>
                  </a:lnTo>
                  <a:lnTo>
                    <a:pt x="843" y="242"/>
                  </a:lnTo>
                  <a:lnTo>
                    <a:pt x="843" y="0"/>
                  </a:lnTo>
                  <a:lnTo>
                    <a:pt x="1594" y="0"/>
                  </a:lnTo>
                  <a:close/>
                </a:path>
              </a:pathLst>
            </a:custGeom>
            <a:blipFill dpi="0" rotWithShape="1">
              <a:blip r:embed="rId3" cstate="print"/>
              <a:srcRect/>
              <a:tile tx="0" ty="0" sx="100000" sy="100000" flip="none" algn="tl"/>
            </a:blipFill>
            <a:ln w="12700" cap="flat" cmpd="sng">
              <a:solidFill>
                <a:schemeClr val="tx1"/>
              </a:solidFill>
              <a:prstDash val="solid"/>
              <a:round/>
              <a:headEnd type="none" w="sm" len="sm"/>
              <a:tailEnd type="none" w="sm" len="sm"/>
            </a:ln>
            <a:effectLst/>
          </p:spPr>
          <p:txBody>
            <a:bodyPr/>
            <a:lstStyle/>
            <a:p>
              <a:endParaRPr lang="en-US"/>
            </a:p>
          </p:txBody>
        </p:sp>
        <p:sp>
          <p:nvSpPr>
            <p:cNvPr id="1133572" name="Rectangle 4" descr="25%"/>
            <p:cNvSpPr>
              <a:spLocks noChangeAspect="1" noChangeArrowheads="1"/>
            </p:cNvSpPr>
            <p:nvPr/>
          </p:nvSpPr>
          <p:spPr bwMode="auto">
            <a:xfrm>
              <a:off x="2892" y="2389"/>
              <a:ext cx="495" cy="587"/>
            </a:xfrm>
            <a:prstGeom prst="rect">
              <a:avLst/>
            </a:prstGeom>
            <a:pattFill prst="pct25">
              <a:fgClr>
                <a:srgbClr val="A50021">
                  <a:alpha val="50000"/>
                </a:srgbClr>
              </a:fgClr>
              <a:bgClr>
                <a:schemeClr val="bg1">
                  <a:alpha val="50000"/>
                </a:schemeClr>
              </a:bgClr>
            </a:pattFill>
            <a:ln w="12700">
              <a:solidFill>
                <a:schemeClr val="tx1"/>
              </a:solidFill>
              <a:miter lim="800000"/>
              <a:headEnd type="none" w="sm" len="sm"/>
              <a:tailEnd type="none" w="sm" len="sm"/>
            </a:ln>
            <a:effectLst/>
          </p:spPr>
          <p:txBody>
            <a:bodyPr wrap="none" anchor="ctr"/>
            <a:lstStyle/>
            <a:p>
              <a:endParaRPr lang="en-US" b="1"/>
            </a:p>
          </p:txBody>
        </p:sp>
        <p:sp>
          <p:nvSpPr>
            <p:cNvPr id="1133573" name="Text Box 5"/>
            <p:cNvSpPr txBox="1">
              <a:spLocks noChangeArrowheads="1"/>
            </p:cNvSpPr>
            <p:nvPr/>
          </p:nvSpPr>
          <p:spPr bwMode="auto">
            <a:xfrm>
              <a:off x="2496" y="3505"/>
              <a:ext cx="852" cy="231"/>
            </a:xfrm>
            <a:prstGeom prst="rect">
              <a:avLst/>
            </a:prstGeom>
            <a:noFill/>
            <a:ln w="12700">
              <a:noFill/>
              <a:miter lim="800000"/>
              <a:headEnd type="none" w="sm" len="sm"/>
              <a:tailEnd type="none" w="sm" len="sm"/>
            </a:ln>
            <a:effectLst/>
          </p:spPr>
          <p:txBody>
            <a:bodyPr wrap="none">
              <a:spAutoFit/>
            </a:bodyPr>
            <a:lstStyle/>
            <a:p>
              <a:pPr algn="l"/>
              <a:r>
                <a:rPr lang="en-US" sz="1800"/>
                <a:t>Site History</a:t>
              </a:r>
            </a:p>
          </p:txBody>
        </p:sp>
      </p:grpSp>
      <p:sp>
        <p:nvSpPr>
          <p:cNvPr id="1133574" name="Rectangle 6"/>
          <p:cNvSpPr>
            <a:spLocks noGrp="1" noChangeArrowheads="1"/>
          </p:cNvSpPr>
          <p:nvPr>
            <p:ph type="title"/>
          </p:nvPr>
        </p:nvSpPr>
        <p:spPr/>
        <p:txBody>
          <a:bodyPr/>
          <a:lstStyle/>
          <a:p>
            <a:r>
              <a:rPr lang="en-US"/>
              <a:t>Field Challenges</a:t>
            </a:r>
          </a:p>
        </p:txBody>
      </p:sp>
      <p:sp>
        <p:nvSpPr>
          <p:cNvPr id="1133575" name="Rectangle 7"/>
          <p:cNvSpPr>
            <a:spLocks noGrp="1" noChangeArrowheads="1"/>
          </p:cNvSpPr>
          <p:nvPr>
            <p:ph type="body" idx="1"/>
          </p:nvPr>
        </p:nvSpPr>
        <p:spPr/>
        <p:txBody>
          <a:bodyPr/>
          <a:lstStyle/>
          <a:p>
            <a:r>
              <a:rPr lang="en-US"/>
              <a:t>Environmental site samples are rarely random; driven by site history and knowledge </a:t>
            </a:r>
          </a:p>
        </p:txBody>
      </p:sp>
      <p:grpSp>
        <p:nvGrpSpPr>
          <p:cNvPr id="1133576" name="Group 8"/>
          <p:cNvGrpSpPr>
            <a:grpSpLocks/>
          </p:cNvGrpSpPr>
          <p:nvPr/>
        </p:nvGrpSpPr>
        <p:grpSpPr bwMode="auto">
          <a:xfrm>
            <a:off x="6323013" y="2684463"/>
            <a:ext cx="2371725" cy="2771775"/>
            <a:chOff x="3938" y="1691"/>
            <a:chExt cx="1494" cy="1746"/>
          </a:xfrm>
        </p:grpSpPr>
        <p:sp>
          <p:nvSpPr>
            <p:cNvPr id="1133577" name="Freeform 9" descr="Recycled paper"/>
            <p:cNvSpPr>
              <a:spLocks noChangeAspect="1"/>
            </p:cNvSpPr>
            <p:nvPr/>
          </p:nvSpPr>
          <p:spPr bwMode="auto">
            <a:xfrm>
              <a:off x="3938" y="1691"/>
              <a:ext cx="1494" cy="1746"/>
            </a:xfrm>
            <a:custGeom>
              <a:avLst/>
              <a:gdLst/>
              <a:ahLst/>
              <a:cxnLst>
                <a:cxn ang="0">
                  <a:pos x="1594" y="0"/>
                </a:cxn>
                <a:cxn ang="0">
                  <a:pos x="1607" y="1552"/>
                </a:cxn>
                <a:cxn ang="0">
                  <a:pos x="721" y="1570"/>
                </a:cxn>
                <a:cxn ang="0">
                  <a:pos x="703" y="1934"/>
                </a:cxn>
                <a:cxn ang="0">
                  <a:pos x="0" y="1624"/>
                </a:cxn>
                <a:cxn ang="0">
                  <a:pos x="170" y="563"/>
                </a:cxn>
                <a:cxn ang="0">
                  <a:pos x="843" y="242"/>
                </a:cxn>
                <a:cxn ang="0">
                  <a:pos x="843" y="0"/>
                </a:cxn>
                <a:cxn ang="0">
                  <a:pos x="1594" y="0"/>
                </a:cxn>
              </a:cxnLst>
              <a:rect l="0" t="0" r="r" b="b"/>
              <a:pathLst>
                <a:path w="1607" h="1934">
                  <a:moveTo>
                    <a:pt x="1594" y="0"/>
                  </a:moveTo>
                  <a:lnTo>
                    <a:pt x="1607" y="1552"/>
                  </a:lnTo>
                  <a:lnTo>
                    <a:pt x="721" y="1570"/>
                  </a:lnTo>
                  <a:lnTo>
                    <a:pt x="703" y="1934"/>
                  </a:lnTo>
                  <a:lnTo>
                    <a:pt x="0" y="1624"/>
                  </a:lnTo>
                  <a:lnTo>
                    <a:pt x="170" y="563"/>
                  </a:lnTo>
                  <a:lnTo>
                    <a:pt x="843" y="242"/>
                  </a:lnTo>
                  <a:lnTo>
                    <a:pt x="843" y="0"/>
                  </a:lnTo>
                  <a:lnTo>
                    <a:pt x="1594" y="0"/>
                  </a:lnTo>
                  <a:close/>
                </a:path>
              </a:pathLst>
            </a:custGeom>
            <a:blipFill dpi="0" rotWithShape="1">
              <a:blip r:embed="rId3" cstate="print"/>
              <a:srcRect/>
              <a:tile tx="0" ty="0" sx="100000" sy="100000" flip="none" algn="tl"/>
            </a:blipFill>
            <a:ln w="12700" cap="flat" cmpd="sng">
              <a:solidFill>
                <a:schemeClr val="tx1"/>
              </a:solidFill>
              <a:prstDash val="solid"/>
              <a:round/>
              <a:headEnd type="none" w="sm" len="sm"/>
              <a:tailEnd type="none" w="sm" len="sm"/>
            </a:ln>
            <a:effectLst/>
          </p:spPr>
          <p:txBody>
            <a:bodyPr/>
            <a:lstStyle/>
            <a:p>
              <a:endParaRPr lang="en-US"/>
            </a:p>
          </p:txBody>
        </p:sp>
        <p:sp>
          <p:nvSpPr>
            <p:cNvPr id="1133578" name="Rectangle 10" descr="25%"/>
            <p:cNvSpPr>
              <a:spLocks noChangeAspect="1" noChangeArrowheads="1"/>
            </p:cNvSpPr>
            <p:nvPr/>
          </p:nvSpPr>
          <p:spPr bwMode="auto">
            <a:xfrm>
              <a:off x="4655" y="2370"/>
              <a:ext cx="495" cy="587"/>
            </a:xfrm>
            <a:prstGeom prst="rect">
              <a:avLst/>
            </a:prstGeom>
            <a:pattFill prst="pct25">
              <a:fgClr>
                <a:srgbClr val="A50021">
                  <a:alpha val="50000"/>
                </a:srgbClr>
              </a:fgClr>
              <a:bgClr>
                <a:schemeClr val="bg1">
                  <a:alpha val="50000"/>
                </a:schemeClr>
              </a:bgClr>
            </a:pattFill>
            <a:ln w="12700">
              <a:solidFill>
                <a:schemeClr val="tx1"/>
              </a:solidFill>
              <a:miter lim="800000"/>
              <a:headEnd type="none" w="sm" len="sm"/>
              <a:tailEnd type="none" w="sm" len="sm"/>
            </a:ln>
            <a:effectLst/>
          </p:spPr>
          <p:txBody>
            <a:bodyPr wrap="none" anchor="ctr"/>
            <a:lstStyle/>
            <a:p>
              <a:endParaRPr lang="en-US"/>
            </a:p>
          </p:txBody>
        </p:sp>
        <p:sp>
          <p:nvSpPr>
            <p:cNvPr id="1133579" name="AutoShape 11"/>
            <p:cNvSpPr>
              <a:spLocks noChangeAspect="1" noChangeArrowheads="1"/>
            </p:cNvSpPr>
            <p:nvPr/>
          </p:nvSpPr>
          <p:spPr bwMode="auto">
            <a:xfrm>
              <a:off x="4262" y="2223"/>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80" name="AutoShape 12"/>
            <p:cNvSpPr>
              <a:spLocks noChangeAspect="1" noChangeArrowheads="1"/>
            </p:cNvSpPr>
            <p:nvPr/>
          </p:nvSpPr>
          <p:spPr bwMode="auto">
            <a:xfrm>
              <a:off x="4879" y="2251"/>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81" name="AutoShape 13"/>
            <p:cNvSpPr>
              <a:spLocks noChangeAspect="1" noChangeArrowheads="1"/>
            </p:cNvSpPr>
            <p:nvPr/>
          </p:nvSpPr>
          <p:spPr bwMode="auto">
            <a:xfrm>
              <a:off x="4878" y="2395"/>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82" name="AutoShape 14"/>
            <p:cNvSpPr>
              <a:spLocks noChangeAspect="1" noChangeArrowheads="1"/>
            </p:cNvSpPr>
            <p:nvPr/>
          </p:nvSpPr>
          <p:spPr bwMode="auto">
            <a:xfrm>
              <a:off x="5053"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83" name="AutoShape 15"/>
            <p:cNvSpPr>
              <a:spLocks noChangeAspect="1" noChangeArrowheads="1"/>
            </p:cNvSpPr>
            <p:nvPr/>
          </p:nvSpPr>
          <p:spPr bwMode="auto">
            <a:xfrm>
              <a:off x="5168" y="2395"/>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84" name="AutoShape 16"/>
            <p:cNvSpPr>
              <a:spLocks noChangeAspect="1" noChangeArrowheads="1"/>
            </p:cNvSpPr>
            <p:nvPr/>
          </p:nvSpPr>
          <p:spPr bwMode="auto">
            <a:xfrm>
              <a:off x="4583" y="2620"/>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85" name="AutoShape 17"/>
            <p:cNvSpPr>
              <a:spLocks noChangeAspect="1" noChangeArrowheads="1"/>
            </p:cNvSpPr>
            <p:nvPr/>
          </p:nvSpPr>
          <p:spPr bwMode="auto">
            <a:xfrm>
              <a:off x="4704" y="2396"/>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86" name="AutoShape 18"/>
            <p:cNvSpPr>
              <a:spLocks noChangeAspect="1" noChangeArrowheads="1"/>
            </p:cNvSpPr>
            <p:nvPr/>
          </p:nvSpPr>
          <p:spPr bwMode="auto">
            <a:xfrm>
              <a:off x="5062"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87" name="AutoShape 19"/>
            <p:cNvSpPr>
              <a:spLocks noChangeAspect="1" noChangeArrowheads="1"/>
            </p:cNvSpPr>
            <p:nvPr/>
          </p:nvSpPr>
          <p:spPr bwMode="auto">
            <a:xfrm>
              <a:off x="4589"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88" name="AutoShape 20"/>
            <p:cNvSpPr>
              <a:spLocks noChangeAspect="1" noChangeArrowheads="1"/>
            </p:cNvSpPr>
            <p:nvPr/>
          </p:nvSpPr>
          <p:spPr bwMode="auto">
            <a:xfrm>
              <a:off x="4885" y="2619"/>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89" name="AutoShape 21"/>
            <p:cNvSpPr>
              <a:spLocks noChangeAspect="1" noChangeArrowheads="1"/>
            </p:cNvSpPr>
            <p:nvPr/>
          </p:nvSpPr>
          <p:spPr bwMode="auto">
            <a:xfrm>
              <a:off x="5174"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90" name="AutoShape 22"/>
            <p:cNvSpPr>
              <a:spLocks noChangeAspect="1" noChangeArrowheads="1"/>
            </p:cNvSpPr>
            <p:nvPr/>
          </p:nvSpPr>
          <p:spPr bwMode="auto">
            <a:xfrm>
              <a:off x="4703" y="2845"/>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91" name="AutoShape 23"/>
            <p:cNvSpPr>
              <a:spLocks noChangeAspect="1" noChangeArrowheads="1"/>
            </p:cNvSpPr>
            <p:nvPr/>
          </p:nvSpPr>
          <p:spPr bwMode="auto">
            <a:xfrm>
              <a:off x="4044" y="3101"/>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92" name="AutoShape 24"/>
            <p:cNvSpPr>
              <a:spLocks noChangeAspect="1" noChangeArrowheads="1"/>
            </p:cNvSpPr>
            <p:nvPr/>
          </p:nvSpPr>
          <p:spPr bwMode="auto">
            <a:xfrm>
              <a:off x="5071" y="2396"/>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93" name="AutoShape 25"/>
            <p:cNvSpPr>
              <a:spLocks noChangeAspect="1" noChangeArrowheads="1"/>
            </p:cNvSpPr>
            <p:nvPr/>
          </p:nvSpPr>
          <p:spPr bwMode="auto">
            <a:xfrm>
              <a:off x="4877" y="3008"/>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94" name="AutoShape 26"/>
            <p:cNvSpPr>
              <a:spLocks noChangeAspect="1" noChangeArrowheads="1"/>
            </p:cNvSpPr>
            <p:nvPr/>
          </p:nvSpPr>
          <p:spPr bwMode="auto">
            <a:xfrm>
              <a:off x="4956" y="1753"/>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95" name="AutoShape 27"/>
            <p:cNvSpPr>
              <a:spLocks noChangeAspect="1" noChangeArrowheads="1"/>
            </p:cNvSpPr>
            <p:nvPr/>
          </p:nvSpPr>
          <p:spPr bwMode="auto">
            <a:xfrm>
              <a:off x="4878"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96" name="AutoShape 28"/>
            <p:cNvSpPr>
              <a:spLocks noChangeAspect="1" noChangeArrowheads="1"/>
            </p:cNvSpPr>
            <p:nvPr/>
          </p:nvSpPr>
          <p:spPr bwMode="auto">
            <a:xfrm>
              <a:off x="4701"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97" name="AutoShape 29"/>
            <p:cNvSpPr>
              <a:spLocks noChangeAspect="1" noChangeArrowheads="1"/>
            </p:cNvSpPr>
            <p:nvPr/>
          </p:nvSpPr>
          <p:spPr bwMode="auto">
            <a:xfrm>
              <a:off x="4590" y="2395"/>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598" name="AutoShape 30"/>
            <p:cNvSpPr>
              <a:spLocks noChangeAspect="1" noChangeArrowheads="1"/>
            </p:cNvSpPr>
            <p:nvPr/>
          </p:nvSpPr>
          <p:spPr bwMode="auto">
            <a:xfrm>
              <a:off x="5175"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grpSp>
      <p:sp>
        <p:nvSpPr>
          <p:cNvPr id="1133599" name="Text Box 31"/>
          <p:cNvSpPr txBox="1">
            <a:spLocks noChangeArrowheads="1"/>
          </p:cNvSpPr>
          <p:nvPr/>
        </p:nvSpPr>
        <p:spPr bwMode="auto">
          <a:xfrm>
            <a:off x="4364038" y="4037013"/>
            <a:ext cx="823912" cy="396875"/>
          </a:xfrm>
          <a:prstGeom prst="rect">
            <a:avLst/>
          </a:prstGeom>
          <a:noFill/>
          <a:ln w="12700">
            <a:noFill/>
            <a:miter lim="800000"/>
            <a:headEnd type="none" w="sm" len="sm"/>
            <a:tailEnd type="none" w="sm" len="sm"/>
          </a:ln>
          <a:effectLst/>
        </p:spPr>
        <p:txBody>
          <a:bodyPr wrap="none">
            <a:spAutoFit/>
          </a:bodyPr>
          <a:lstStyle/>
          <a:p>
            <a:r>
              <a:rPr lang="en-US" sz="1000" b="1"/>
              <a:t>Potentially</a:t>
            </a:r>
          </a:p>
          <a:p>
            <a:r>
              <a:rPr lang="en-US" sz="1000" b="1"/>
              <a:t>Impacted</a:t>
            </a:r>
          </a:p>
        </p:txBody>
      </p:sp>
      <p:grpSp>
        <p:nvGrpSpPr>
          <p:cNvPr id="1133600" name="Group 32"/>
          <p:cNvGrpSpPr>
            <a:grpSpLocks/>
          </p:cNvGrpSpPr>
          <p:nvPr/>
        </p:nvGrpSpPr>
        <p:grpSpPr bwMode="auto">
          <a:xfrm>
            <a:off x="203200" y="2676525"/>
            <a:ext cx="2366963" cy="3254375"/>
            <a:chOff x="128" y="1686"/>
            <a:chExt cx="1491" cy="2050"/>
          </a:xfrm>
        </p:grpSpPr>
        <p:sp>
          <p:nvSpPr>
            <p:cNvPr id="1133601" name="Freeform 33" descr="Recycled paper"/>
            <p:cNvSpPr>
              <a:spLocks noChangeAspect="1"/>
            </p:cNvSpPr>
            <p:nvPr/>
          </p:nvSpPr>
          <p:spPr bwMode="auto">
            <a:xfrm>
              <a:off x="128" y="1686"/>
              <a:ext cx="1491" cy="1744"/>
            </a:xfrm>
            <a:custGeom>
              <a:avLst/>
              <a:gdLst/>
              <a:ahLst/>
              <a:cxnLst>
                <a:cxn ang="0">
                  <a:pos x="1594" y="0"/>
                </a:cxn>
                <a:cxn ang="0">
                  <a:pos x="1607" y="1552"/>
                </a:cxn>
                <a:cxn ang="0">
                  <a:pos x="721" y="1570"/>
                </a:cxn>
                <a:cxn ang="0">
                  <a:pos x="703" y="1934"/>
                </a:cxn>
                <a:cxn ang="0">
                  <a:pos x="0" y="1624"/>
                </a:cxn>
                <a:cxn ang="0">
                  <a:pos x="170" y="563"/>
                </a:cxn>
                <a:cxn ang="0">
                  <a:pos x="843" y="242"/>
                </a:cxn>
                <a:cxn ang="0">
                  <a:pos x="843" y="0"/>
                </a:cxn>
                <a:cxn ang="0">
                  <a:pos x="1594" y="0"/>
                </a:cxn>
              </a:cxnLst>
              <a:rect l="0" t="0" r="r" b="b"/>
              <a:pathLst>
                <a:path w="1607" h="1934">
                  <a:moveTo>
                    <a:pt x="1594" y="0"/>
                  </a:moveTo>
                  <a:lnTo>
                    <a:pt x="1607" y="1552"/>
                  </a:lnTo>
                  <a:lnTo>
                    <a:pt x="721" y="1570"/>
                  </a:lnTo>
                  <a:lnTo>
                    <a:pt x="703" y="1934"/>
                  </a:lnTo>
                  <a:lnTo>
                    <a:pt x="0" y="1624"/>
                  </a:lnTo>
                  <a:lnTo>
                    <a:pt x="170" y="563"/>
                  </a:lnTo>
                  <a:lnTo>
                    <a:pt x="843" y="242"/>
                  </a:lnTo>
                  <a:lnTo>
                    <a:pt x="843" y="0"/>
                  </a:lnTo>
                  <a:lnTo>
                    <a:pt x="1594" y="0"/>
                  </a:lnTo>
                  <a:close/>
                </a:path>
              </a:pathLst>
            </a:custGeom>
            <a:blipFill dpi="0" rotWithShape="1">
              <a:blip r:embed="rId3" cstate="print"/>
              <a:srcRect/>
              <a:tile tx="0" ty="0" sx="100000" sy="100000" flip="none" algn="tl"/>
            </a:blipFill>
            <a:ln w="12700" cap="flat" cmpd="sng">
              <a:solidFill>
                <a:schemeClr val="tx1"/>
              </a:solidFill>
              <a:prstDash val="solid"/>
              <a:round/>
              <a:headEnd type="none" w="sm" len="sm"/>
              <a:tailEnd type="none" w="sm" len="sm"/>
            </a:ln>
            <a:effectLst/>
          </p:spPr>
          <p:txBody>
            <a:bodyPr/>
            <a:lstStyle/>
            <a:p>
              <a:endParaRPr lang="en-US"/>
            </a:p>
          </p:txBody>
        </p:sp>
        <p:sp>
          <p:nvSpPr>
            <p:cNvPr id="1133602" name="AutoShape 34"/>
            <p:cNvSpPr>
              <a:spLocks noChangeAspect="1" noChangeArrowheads="1"/>
            </p:cNvSpPr>
            <p:nvPr/>
          </p:nvSpPr>
          <p:spPr bwMode="auto">
            <a:xfrm>
              <a:off x="801" y="204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03" name="AutoShape 35"/>
            <p:cNvSpPr>
              <a:spLocks noChangeAspect="1" noChangeArrowheads="1"/>
            </p:cNvSpPr>
            <p:nvPr/>
          </p:nvSpPr>
          <p:spPr bwMode="auto">
            <a:xfrm>
              <a:off x="1139" y="1821"/>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04" name="AutoShape 36"/>
            <p:cNvSpPr>
              <a:spLocks noChangeAspect="1" noChangeArrowheads="1"/>
            </p:cNvSpPr>
            <p:nvPr/>
          </p:nvSpPr>
          <p:spPr bwMode="auto">
            <a:xfrm>
              <a:off x="1109" y="2324"/>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05" name="AutoShape 37"/>
            <p:cNvSpPr>
              <a:spLocks noChangeAspect="1" noChangeArrowheads="1"/>
            </p:cNvSpPr>
            <p:nvPr/>
          </p:nvSpPr>
          <p:spPr bwMode="auto">
            <a:xfrm>
              <a:off x="576" y="2387"/>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06" name="AutoShape 38"/>
            <p:cNvSpPr>
              <a:spLocks noChangeAspect="1" noChangeArrowheads="1"/>
            </p:cNvSpPr>
            <p:nvPr/>
          </p:nvSpPr>
          <p:spPr bwMode="auto">
            <a:xfrm>
              <a:off x="1355" y="2008"/>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07" name="AutoShape 39"/>
            <p:cNvSpPr>
              <a:spLocks noChangeAspect="1" noChangeArrowheads="1"/>
            </p:cNvSpPr>
            <p:nvPr/>
          </p:nvSpPr>
          <p:spPr bwMode="auto">
            <a:xfrm>
              <a:off x="454" y="2753"/>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08" name="AutoShape 40"/>
            <p:cNvSpPr>
              <a:spLocks noChangeAspect="1" noChangeArrowheads="1"/>
            </p:cNvSpPr>
            <p:nvPr/>
          </p:nvSpPr>
          <p:spPr bwMode="auto">
            <a:xfrm>
              <a:off x="879" y="2423"/>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09" name="AutoShape 41"/>
            <p:cNvSpPr>
              <a:spLocks noChangeAspect="1" noChangeArrowheads="1"/>
            </p:cNvSpPr>
            <p:nvPr/>
          </p:nvSpPr>
          <p:spPr bwMode="auto">
            <a:xfrm>
              <a:off x="1328" y="2717"/>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10" name="AutoShape 42"/>
            <p:cNvSpPr>
              <a:spLocks noChangeAspect="1" noChangeArrowheads="1"/>
            </p:cNvSpPr>
            <p:nvPr/>
          </p:nvSpPr>
          <p:spPr bwMode="auto">
            <a:xfrm>
              <a:off x="559" y="3149"/>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11" name="AutoShape 43"/>
            <p:cNvSpPr>
              <a:spLocks noChangeAspect="1" noChangeArrowheads="1"/>
            </p:cNvSpPr>
            <p:nvPr/>
          </p:nvSpPr>
          <p:spPr bwMode="auto">
            <a:xfrm>
              <a:off x="1101" y="2722"/>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12" name="AutoShape 44"/>
            <p:cNvSpPr>
              <a:spLocks noChangeAspect="1" noChangeArrowheads="1"/>
            </p:cNvSpPr>
            <p:nvPr/>
          </p:nvSpPr>
          <p:spPr bwMode="auto">
            <a:xfrm>
              <a:off x="1397" y="2921"/>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13" name="AutoShape 45"/>
            <p:cNvSpPr>
              <a:spLocks noChangeAspect="1" noChangeArrowheads="1"/>
            </p:cNvSpPr>
            <p:nvPr/>
          </p:nvSpPr>
          <p:spPr bwMode="auto">
            <a:xfrm>
              <a:off x="810" y="2804"/>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14" name="AutoShape 46"/>
            <p:cNvSpPr>
              <a:spLocks noChangeAspect="1" noChangeArrowheads="1"/>
            </p:cNvSpPr>
            <p:nvPr/>
          </p:nvSpPr>
          <p:spPr bwMode="auto">
            <a:xfrm>
              <a:off x="359" y="2217"/>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15" name="AutoShape 47"/>
            <p:cNvSpPr>
              <a:spLocks noChangeAspect="1" noChangeArrowheads="1"/>
            </p:cNvSpPr>
            <p:nvPr/>
          </p:nvSpPr>
          <p:spPr bwMode="auto">
            <a:xfrm>
              <a:off x="1152" y="2542"/>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16" name="AutoShape 48"/>
            <p:cNvSpPr>
              <a:spLocks noChangeAspect="1" noChangeArrowheads="1"/>
            </p:cNvSpPr>
            <p:nvPr/>
          </p:nvSpPr>
          <p:spPr bwMode="auto">
            <a:xfrm>
              <a:off x="294" y="2943"/>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17" name="AutoShape 49"/>
            <p:cNvSpPr>
              <a:spLocks noChangeAspect="1" noChangeArrowheads="1"/>
            </p:cNvSpPr>
            <p:nvPr/>
          </p:nvSpPr>
          <p:spPr bwMode="auto">
            <a:xfrm>
              <a:off x="1470" y="1827"/>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18" name="AutoShape 50"/>
            <p:cNvSpPr>
              <a:spLocks noChangeAspect="1" noChangeArrowheads="1"/>
            </p:cNvSpPr>
            <p:nvPr/>
          </p:nvSpPr>
          <p:spPr bwMode="auto">
            <a:xfrm>
              <a:off x="597" y="2553"/>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19" name="AutoShape 51"/>
            <p:cNvSpPr>
              <a:spLocks noChangeAspect="1" noChangeArrowheads="1"/>
            </p:cNvSpPr>
            <p:nvPr/>
          </p:nvSpPr>
          <p:spPr bwMode="auto">
            <a:xfrm>
              <a:off x="1090" y="2784"/>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20" name="AutoShape 52"/>
            <p:cNvSpPr>
              <a:spLocks noChangeAspect="1" noChangeArrowheads="1"/>
            </p:cNvSpPr>
            <p:nvPr/>
          </p:nvSpPr>
          <p:spPr bwMode="auto">
            <a:xfrm>
              <a:off x="983" y="2038"/>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21" name="AutoShape 53"/>
            <p:cNvSpPr>
              <a:spLocks noChangeAspect="1" noChangeArrowheads="1"/>
            </p:cNvSpPr>
            <p:nvPr/>
          </p:nvSpPr>
          <p:spPr bwMode="auto">
            <a:xfrm>
              <a:off x="1350" y="2245"/>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133622" name="Text Box 54"/>
            <p:cNvSpPr txBox="1">
              <a:spLocks noChangeArrowheads="1"/>
            </p:cNvSpPr>
            <p:nvPr/>
          </p:nvSpPr>
          <p:spPr bwMode="auto">
            <a:xfrm>
              <a:off x="243" y="3505"/>
              <a:ext cx="1260" cy="231"/>
            </a:xfrm>
            <a:prstGeom prst="rect">
              <a:avLst/>
            </a:prstGeom>
            <a:noFill/>
            <a:ln w="12700">
              <a:noFill/>
              <a:miter lim="800000"/>
              <a:headEnd type="none" w="sm" len="sm"/>
              <a:tailEnd type="none" w="sm" len="sm"/>
            </a:ln>
            <a:effectLst/>
          </p:spPr>
          <p:txBody>
            <a:bodyPr wrap="none">
              <a:spAutoFit/>
            </a:bodyPr>
            <a:lstStyle/>
            <a:p>
              <a:pPr algn="l"/>
              <a:r>
                <a:rPr lang="en-US" sz="1800"/>
                <a:t>Random Samples</a:t>
              </a:r>
            </a:p>
          </p:txBody>
        </p:sp>
      </p:grpSp>
      <p:sp>
        <p:nvSpPr>
          <p:cNvPr id="1133623" name="Text Box 55"/>
          <p:cNvSpPr txBox="1">
            <a:spLocks noChangeArrowheads="1"/>
          </p:cNvSpPr>
          <p:nvPr/>
        </p:nvSpPr>
        <p:spPr bwMode="auto">
          <a:xfrm>
            <a:off x="6256338" y="5564188"/>
            <a:ext cx="2508250" cy="915987"/>
          </a:xfrm>
          <a:prstGeom prst="rect">
            <a:avLst/>
          </a:prstGeom>
          <a:noFill/>
          <a:ln w="12700">
            <a:noFill/>
            <a:miter lim="800000"/>
            <a:headEnd type="none" w="sm" len="sm"/>
            <a:tailEnd type="none" w="sm" len="sm"/>
          </a:ln>
          <a:effectLst/>
        </p:spPr>
        <p:txBody>
          <a:bodyPr wrap="none">
            <a:spAutoFit/>
          </a:bodyPr>
          <a:lstStyle/>
          <a:p>
            <a:r>
              <a:rPr lang="en-US" sz="1800"/>
              <a:t>Biased Samples</a:t>
            </a:r>
          </a:p>
          <a:p>
            <a:r>
              <a:rPr lang="en-US" sz="1800"/>
              <a:t>Professional Judgment</a:t>
            </a:r>
          </a:p>
          <a:p>
            <a:r>
              <a:rPr lang="en-US" sz="1800"/>
              <a:t>Purposeful</a:t>
            </a:r>
          </a:p>
        </p:txBody>
      </p:sp>
      <p:sp>
        <p:nvSpPr>
          <p:cNvPr id="1133624" name="AutoShape 56"/>
          <p:cNvSpPr>
            <a:spLocks noChangeArrowheads="1"/>
          </p:cNvSpPr>
          <p:nvPr/>
        </p:nvSpPr>
        <p:spPr bwMode="auto">
          <a:xfrm>
            <a:off x="2503488" y="5557838"/>
            <a:ext cx="1222375" cy="423862"/>
          </a:xfrm>
          <a:prstGeom prst="rightArrow">
            <a:avLst>
              <a:gd name="adj1" fmla="val 50000"/>
              <a:gd name="adj2" fmla="val 72097"/>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1133625" name="AutoShape 57"/>
          <p:cNvSpPr>
            <a:spLocks noChangeArrowheads="1"/>
          </p:cNvSpPr>
          <p:nvPr/>
        </p:nvSpPr>
        <p:spPr bwMode="auto">
          <a:xfrm>
            <a:off x="5235575" y="5556250"/>
            <a:ext cx="1222375" cy="423863"/>
          </a:xfrm>
          <a:prstGeom prst="rightArrow">
            <a:avLst>
              <a:gd name="adj1" fmla="val 50000"/>
              <a:gd name="adj2" fmla="val 72097"/>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Tree>
  </p:cSld>
  <p:clrMapOvr>
    <a:masterClrMapping/>
  </p:clrMapOvr>
  <p:transition>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4"/>
          <p:cNvSpPr>
            <a:spLocks noGrp="1"/>
          </p:cNvSpPr>
          <p:nvPr>
            <p:ph type="sldNum" sz="quarter" idx="10"/>
          </p:nvPr>
        </p:nvSpPr>
        <p:spPr/>
        <p:txBody>
          <a:bodyPr/>
          <a:lstStyle/>
          <a:p>
            <a:fld id="{93F06577-1F3D-4451-939F-7C30BC3E9DB8}" type="slidenum">
              <a:rPr lang="en-US"/>
              <a:pPr/>
              <a:t>84</a:t>
            </a:fld>
            <a:endParaRPr lang="en-US"/>
          </a:p>
        </p:txBody>
      </p:sp>
      <p:sp>
        <p:nvSpPr>
          <p:cNvPr id="1905666" name="Rectangle 2"/>
          <p:cNvSpPr>
            <a:spLocks noGrp="1" noChangeArrowheads="1"/>
          </p:cNvSpPr>
          <p:nvPr>
            <p:ph type="title"/>
          </p:nvPr>
        </p:nvSpPr>
        <p:spPr/>
        <p:txBody>
          <a:bodyPr/>
          <a:lstStyle/>
          <a:p>
            <a:r>
              <a:rPr lang="en-US" dirty="0" smtClean="0"/>
              <a:t>Example</a:t>
            </a:r>
            <a:endParaRPr lang="en-US" dirty="0"/>
          </a:p>
        </p:txBody>
      </p:sp>
      <p:sp>
        <p:nvSpPr>
          <p:cNvPr id="1905667" name="Rectangle 3"/>
          <p:cNvSpPr>
            <a:spLocks noGrp="1" noChangeArrowheads="1"/>
          </p:cNvSpPr>
          <p:nvPr>
            <p:ph type="body" sz="half" idx="1"/>
          </p:nvPr>
        </p:nvSpPr>
        <p:spPr>
          <a:xfrm>
            <a:off x="533400" y="1525588"/>
            <a:ext cx="4000500" cy="1808162"/>
          </a:xfrm>
        </p:spPr>
        <p:txBody>
          <a:bodyPr/>
          <a:lstStyle/>
          <a:p>
            <a:r>
              <a:rPr lang="en-US" sz="2400"/>
              <a:t>A typical biased soil sampling is conducted.</a:t>
            </a:r>
          </a:p>
          <a:p>
            <a:pPr lvl="1"/>
            <a:r>
              <a:rPr lang="en-US" sz="2400"/>
              <a:t>Total Site = 10 acres</a:t>
            </a:r>
          </a:p>
          <a:p>
            <a:pPr lvl="1"/>
            <a:r>
              <a:rPr lang="en-US" sz="2400"/>
              <a:t>Impacted = 1.5 acres</a:t>
            </a:r>
          </a:p>
          <a:p>
            <a:pPr>
              <a:buFont typeface="Monotype Sorts" pitchFamily="2" charset="2"/>
              <a:buNone/>
            </a:pPr>
            <a:endParaRPr lang="en-US" sz="2400"/>
          </a:p>
        </p:txBody>
      </p:sp>
      <p:grpSp>
        <p:nvGrpSpPr>
          <p:cNvPr id="1905668" name="Group 4"/>
          <p:cNvGrpSpPr>
            <a:grpSpLocks noChangeAspect="1"/>
          </p:cNvGrpSpPr>
          <p:nvPr/>
        </p:nvGrpSpPr>
        <p:grpSpPr bwMode="auto">
          <a:xfrm>
            <a:off x="4603750" y="1554163"/>
            <a:ext cx="3937000" cy="4602162"/>
            <a:chOff x="3938" y="1691"/>
            <a:chExt cx="1494" cy="1746"/>
          </a:xfrm>
        </p:grpSpPr>
        <p:sp>
          <p:nvSpPr>
            <p:cNvPr id="1905669" name="Freeform 5" descr="Recycled paper"/>
            <p:cNvSpPr>
              <a:spLocks noChangeAspect="1"/>
            </p:cNvSpPr>
            <p:nvPr/>
          </p:nvSpPr>
          <p:spPr bwMode="auto">
            <a:xfrm>
              <a:off x="3938" y="1691"/>
              <a:ext cx="1494" cy="1746"/>
            </a:xfrm>
            <a:custGeom>
              <a:avLst/>
              <a:gdLst/>
              <a:ahLst/>
              <a:cxnLst>
                <a:cxn ang="0">
                  <a:pos x="1594" y="0"/>
                </a:cxn>
                <a:cxn ang="0">
                  <a:pos x="1607" y="1552"/>
                </a:cxn>
                <a:cxn ang="0">
                  <a:pos x="721" y="1570"/>
                </a:cxn>
                <a:cxn ang="0">
                  <a:pos x="703" y="1934"/>
                </a:cxn>
                <a:cxn ang="0">
                  <a:pos x="0" y="1624"/>
                </a:cxn>
                <a:cxn ang="0">
                  <a:pos x="170" y="563"/>
                </a:cxn>
                <a:cxn ang="0">
                  <a:pos x="843" y="242"/>
                </a:cxn>
                <a:cxn ang="0">
                  <a:pos x="843" y="0"/>
                </a:cxn>
                <a:cxn ang="0">
                  <a:pos x="1594" y="0"/>
                </a:cxn>
              </a:cxnLst>
              <a:rect l="0" t="0" r="r" b="b"/>
              <a:pathLst>
                <a:path w="1607" h="1934">
                  <a:moveTo>
                    <a:pt x="1594" y="0"/>
                  </a:moveTo>
                  <a:lnTo>
                    <a:pt x="1607" y="1552"/>
                  </a:lnTo>
                  <a:lnTo>
                    <a:pt x="721" y="1570"/>
                  </a:lnTo>
                  <a:lnTo>
                    <a:pt x="703" y="1934"/>
                  </a:lnTo>
                  <a:lnTo>
                    <a:pt x="0" y="1624"/>
                  </a:lnTo>
                  <a:lnTo>
                    <a:pt x="170" y="563"/>
                  </a:lnTo>
                  <a:lnTo>
                    <a:pt x="843" y="242"/>
                  </a:lnTo>
                  <a:lnTo>
                    <a:pt x="843" y="0"/>
                  </a:lnTo>
                  <a:lnTo>
                    <a:pt x="1594" y="0"/>
                  </a:lnTo>
                  <a:close/>
                </a:path>
              </a:pathLst>
            </a:custGeom>
            <a:blipFill dpi="0" rotWithShape="1">
              <a:blip r:embed="rId4" cstate="print"/>
              <a:srcRect/>
              <a:tile tx="0" ty="0" sx="100000" sy="100000" flip="none" algn="tl"/>
            </a:blipFill>
            <a:ln w="12700" cap="flat" cmpd="sng">
              <a:solidFill>
                <a:schemeClr val="tx1"/>
              </a:solidFill>
              <a:prstDash val="solid"/>
              <a:round/>
              <a:headEnd type="none" w="sm" len="sm"/>
              <a:tailEnd type="none" w="sm" len="sm"/>
            </a:ln>
            <a:effectLst/>
          </p:spPr>
          <p:txBody>
            <a:bodyPr/>
            <a:lstStyle/>
            <a:p>
              <a:endParaRPr lang="en-US"/>
            </a:p>
          </p:txBody>
        </p:sp>
        <p:sp>
          <p:nvSpPr>
            <p:cNvPr id="1905670" name="Rectangle 6" descr="25%"/>
            <p:cNvSpPr>
              <a:spLocks noChangeAspect="1" noChangeArrowheads="1"/>
            </p:cNvSpPr>
            <p:nvPr/>
          </p:nvSpPr>
          <p:spPr bwMode="auto">
            <a:xfrm>
              <a:off x="4655" y="2370"/>
              <a:ext cx="495" cy="587"/>
            </a:xfrm>
            <a:prstGeom prst="rect">
              <a:avLst/>
            </a:prstGeom>
            <a:pattFill prst="pct25">
              <a:fgClr>
                <a:srgbClr val="A50021">
                  <a:alpha val="50000"/>
                </a:srgbClr>
              </a:fgClr>
              <a:bgClr>
                <a:schemeClr val="bg1">
                  <a:alpha val="50000"/>
                </a:schemeClr>
              </a:bgClr>
            </a:pattFill>
            <a:ln w="12700">
              <a:solidFill>
                <a:schemeClr val="tx1"/>
              </a:solidFill>
              <a:miter lim="800000"/>
              <a:headEnd type="none" w="sm" len="sm"/>
              <a:tailEnd type="none" w="sm" len="sm"/>
            </a:ln>
            <a:effectLst/>
          </p:spPr>
          <p:txBody>
            <a:bodyPr wrap="none" anchor="ctr"/>
            <a:lstStyle/>
            <a:p>
              <a:endParaRPr lang="en-US"/>
            </a:p>
          </p:txBody>
        </p:sp>
        <p:sp>
          <p:nvSpPr>
            <p:cNvPr id="1905671" name="AutoShape 7"/>
            <p:cNvSpPr>
              <a:spLocks noChangeAspect="1" noChangeArrowheads="1"/>
            </p:cNvSpPr>
            <p:nvPr/>
          </p:nvSpPr>
          <p:spPr bwMode="auto">
            <a:xfrm>
              <a:off x="4262" y="2223"/>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72" name="AutoShape 8"/>
            <p:cNvSpPr>
              <a:spLocks noChangeAspect="1" noChangeArrowheads="1"/>
            </p:cNvSpPr>
            <p:nvPr/>
          </p:nvSpPr>
          <p:spPr bwMode="auto">
            <a:xfrm>
              <a:off x="4879" y="2251"/>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73" name="AutoShape 9"/>
            <p:cNvSpPr>
              <a:spLocks noChangeAspect="1" noChangeArrowheads="1"/>
            </p:cNvSpPr>
            <p:nvPr/>
          </p:nvSpPr>
          <p:spPr bwMode="auto">
            <a:xfrm>
              <a:off x="4878" y="2395"/>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74" name="AutoShape 10"/>
            <p:cNvSpPr>
              <a:spLocks noChangeAspect="1" noChangeArrowheads="1"/>
            </p:cNvSpPr>
            <p:nvPr/>
          </p:nvSpPr>
          <p:spPr bwMode="auto">
            <a:xfrm>
              <a:off x="5053"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75" name="AutoShape 11"/>
            <p:cNvSpPr>
              <a:spLocks noChangeAspect="1" noChangeArrowheads="1"/>
            </p:cNvSpPr>
            <p:nvPr/>
          </p:nvSpPr>
          <p:spPr bwMode="auto">
            <a:xfrm>
              <a:off x="5168" y="2395"/>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76" name="AutoShape 12"/>
            <p:cNvSpPr>
              <a:spLocks noChangeAspect="1" noChangeArrowheads="1"/>
            </p:cNvSpPr>
            <p:nvPr/>
          </p:nvSpPr>
          <p:spPr bwMode="auto">
            <a:xfrm>
              <a:off x="4583" y="2620"/>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77" name="AutoShape 13"/>
            <p:cNvSpPr>
              <a:spLocks noChangeAspect="1" noChangeArrowheads="1"/>
            </p:cNvSpPr>
            <p:nvPr/>
          </p:nvSpPr>
          <p:spPr bwMode="auto">
            <a:xfrm>
              <a:off x="4704" y="2396"/>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78" name="AutoShape 14"/>
            <p:cNvSpPr>
              <a:spLocks noChangeAspect="1" noChangeArrowheads="1"/>
            </p:cNvSpPr>
            <p:nvPr/>
          </p:nvSpPr>
          <p:spPr bwMode="auto">
            <a:xfrm>
              <a:off x="5062"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79" name="AutoShape 15"/>
            <p:cNvSpPr>
              <a:spLocks noChangeAspect="1" noChangeArrowheads="1"/>
            </p:cNvSpPr>
            <p:nvPr/>
          </p:nvSpPr>
          <p:spPr bwMode="auto">
            <a:xfrm>
              <a:off x="4589"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80" name="AutoShape 16"/>
            <p:cNvSpPr>
              <a:spLocks noChangeAspect="1" noChangeArrowheads="1"/>
            </p:cNvSpPr>
            <p:nvPr/>
          </p:nvSpPr>
          <p:spPr bwMode="auto">
            <a:xfrm>
              <a:off x="4885" y="2619"/>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81" name="AutoShape 17"/>
            <p:cNvSpPr>
              <a:spLocks noChangeAspect="1" noChangeArrowheads="1"/>
            </p:cNvSpPr>
            <p:nvPr/>
          </p:nvSpPr>
          <p:spPr bwMode="auto">
            <a:xfrm>
              <a:off x="5174"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82" name="AutoShape 18"/>
            <p:cNvSpPr>
              <a:spLocks noChangeAspect="1" noChangeArrowheads="1"/>
            </p:cNvSpPr>
            <p:nvPr/>
          </p:nvSpPr>
          <p:spPr bwMode="auto">
            <a:xfrm>
              <a:off x="4703" y="2845"/>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83" name="AutoShape 19"/>
            <p:cNvSpPr>
              <a:spLocks noChangeAspect="1" noChangeArrowheads="1"/>
            </p:cNvSpPr>
            <p:nvPr/>
          </p:nvSpPr>
          <p:spPr bwMode="auto">
            <a:xfrm>
              <a:off x="4044" y="3101"/>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84" name="AutoShape 20"/>
            <p:cNvSpPr>
              <a:spLocks noChangeAspect="1" noChangeArrowheads="1"/>
            </p:cNvSpPr>
            <p:nvPr/>
          </p:nvSpPr>
          <p:spPr bwMode="auto">
            <a:xfrm>
              <a:off x="5071" y="2396"/>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85" name="AutoShape 21"/>
            <p:cNvSpPr>
              <a:spLocks noChangeAspect="1" noChangeArrowheads="1"/>
            </p:cNvSpPr>
            <p:nvPr/>
          </p:nvSpPr>
          <p:spPr bwMode="auto">
            <a:xfrm>
              <a:off x="4877" y="3008"/>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86" name="AutoShape 22"/>
            <p:cNvSpPr>
              <a:spLocks noChangeAspect="1" noChangeArrowheads="1"/>
            </p:cNvSpPr>
            <p:nvPr/>
          </p:nvSpPr>
          <p:spPr bwMode="auto">
            <a:xfrm>
              <a:off x="4956" y="1753"/>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87" name="AutoShape 23"/>
            <p:cNvSpPr>
              <a:spLocks noChangeAspect="1" noChangeArrowheads="1"/>
            </p:cNvSpPr>
            <p:nvPr/>
          </p:nvSpPr>
          <p:spPr bwMode="auto">
            <a:xfrm>
              <a:off x="4878"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88" name="AutoShape 24"/>
            <p:cNvSpPr>
              <a:spLocks noChangeAspect="1" noChangeArrowheads="1"/>
            </p:cNvSpPr>
            <p:nvPr/>
          </p:nvSpPr>
          <p:spPr bwMode="auto">
            <a:xfrm>
              <a:off x="4701"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89" name="AutoShape 25"/>
            <p:cNvSpPr>
              <a:spLocks noChangeAspect="1" noChangeArrowheads="1"/>
            </p:cNvSpPr>
            <p:nvPr/>
          </p:nvSpPr>
          <p:spPr bwMode="auto">
            <a:xfrm>
              <a:off x="4590" y="2395"/>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5690" name="AutoShape 26"/>
            <p:cNvSpPr>
              <a:spLocks noChangeAspect="1" noChangeArrowheads="1"/>
            </p:cNvSpPr>
            <p:nvPr/>
          </p:nvSpPr>
          <p:spPr bwMode="auto">
            <a:xfrm>
              <a:off x="5175"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grpSp>
      <p:sp>
        <p:nvSpPr>
          <p:cNvPr id="1905691" name="Text Box 27"/>
          <p:cNvSpPr txBox="1">
            <a:spLocks noChangeArrowheads="1"/>
          </p:cNvSpPr>
          <p:nvPr/>
        </p:nvSpPr>
        <p:spPr bwMode="auto">
          <a:xfrm>
            <a:off x="7297738" y="1552575"/>
            <a:ext cx="352425" cy="274638"/>
          </a:xfrm>
          <a:prstGeom prst="rect">
            <a:avLst/>
          </a:prstGeom>
          <a:noFill/>
          <a:ln w="12700">
            <a:noFill/>
            <a:miter lim="800000"/>
            <a:headEnd type="none" w="sm" len="sm"/>
            <a:tailEnd type="none" w="sm" len="sm"/>
          </a:ln>
          <a:effectLst/>
        </p:spPr>
        <p:txBody>
          <a:bodyPr wrap="none">
            <a:spAutoFit/>
          </a:bodyPr>
          <a:lstStyle/>
          <a:p>
            <a:pPr algn="l"/>
            <a:r>
              <a:rPr lang="en-US" b="1"/>
              <a:t>99</a:t>
            </a:r>
          </a:p>
        </p:txBody>
      </p:sp>
      <p:sp>
        <p:nvSpPr>
          <p:cNvPr id="1905692" name="Text Box 28"/>
          <p:cNvSpPr txBox="1">
            <a:spLocks noChangeArrowheads="1"/>
          </p:cNvSpPr>
          <p:nvPr/>
        </p:nvSpPr>
        <p:spPr bwMode="auto">
          <a:xfrm>
            <a:off x="6118225" y="3241675"/>
            <a:ext cx="352425" cy="274638"/>
          </a:xfrm>
          <a:prstGeom prst="rect">
            <a:avLst/>
          </a:prstGeom>
          <a:noFill/>
          <a:ln w="12700">
            <a:noFill/>
            <a:miter lim="800000"/>
            <a:headEnd type="none" w="sm" len="sm"/>
            <a:tailEnd type="none" w="sm" len="sm"/>
          </a:ln>
          <a:effectLst/>
        </p:spPr>
        <p:txBody>
          <a:bodyPr wrap="none">
            <a:spAutoFit/>
          </a:bodyPr>
          <a:lstStyle/>
          <a:p>
            <a:pPr algn="l"/>
            <a:r>
              <a:rPr lang="en-US" b="1"/>
              <a:t>47</a:t>
            </a:r>
          </a:p>
        </p:txBody>
      </p:sp>
      <p:sp>
        <p:nvSpPr>
          <p:cNvPr id="1905693" name="Text Box 29"/>
          <p:cNvSpPr txBox="1">
            <a:spLocks noChangeArrowheads="1"/>
          </p:cNvSpPr>
          <p:nvPr/>
        </p:nvSpPr>
        <p:spPr bwMode="auto">
          <a:xfrm>
            <a:off x="7070725" y="2846388"/>
            <a:ext cx="352425" cy="274637"/>
          </a:xfrm>
          <a:prstGeom prst="rect">
            <a:avLst/>
          </a:prstGeom>
          <a:noFill/>
          <a:ln w="12700">
            <a:noFill/>
            <a:miter lim="800000"/>
            <a:headEnd type="none" w="sm" len="sm"/>
            <a:tailEnd type="none" w="sm" len="sm"/>
          </a:ln>
          <a:effectLst/>
        </p:spPr>
        <p:txBody>
          <a:bodyPr wrap="none">
            <a:spAutoFit/>
          </a:bodyPr>
          <a:lstStyle/>
          <a:p>
            <a:pPr algn="l"/>
            <a:r>
              <a:rPr lang="en-US" b="1"/>
              <a:t>45</a:t>
            </a:r>
          </a:p>
        </p:txBody>
      </p:sp>
      <p:sp>
        <p:nvSpPr>
          <p:cNvPr id="1905694" name="Text Box 30"/>
          <p:cNvSpPr txBox="1">
            <a:spLocks noChangeArrowheads="1"/>
          </p:cNvSpPr>
          <p:nvPr/>
        </p:nvSpPr>
        <p:spPr bwMode="auto">
          <a:xfrm>
            <a:off x="6089650" y="3840163"/>
            <a:ext cx="352425" cy="274637"/>
          </a:xfrm>
          <a:prstGeom prst="rect">
            <a:avLst/>
          </a:prstGeom>
          <a:noFill/>
          <a:ln w="12700">
            <a:noFill/>
            <a:miter lim="800000"/>
            <a:headEnd type="none" w="sm" len="sm"/>
            <a:tailEnd type="none" w="sm" len="sm"/>
          </a:ln>
          <a:effectLst/>
        </p:spPr>
        <p:txBody>
          <a:bodyPr wrap="none">
            <a:spAutoFit/>
          </a:bodyPr>
          <a:lstStyle/>
          <a:p>
            <a:pPr algn="l"/>
            <a:r>
              <a:rPr lang="en-US" b="1"/>
              <a:t>57</a:t>
            </a:r>
          </a:p>
        </p:txBody>
      </p:sp>
      <p:sp>
        <p:nvSpPr>
          <p:cNvPr id="1905695" name="Text Box 31"/>
          <p:cNvSpPr txBox="1">
            <a:spLocks noChangeArrowheads="1"/>
          </p:cNvSpPr>
          <p:nvPr/>
        </p:nvSpPr>
        <p:spPr bwMode="auto">
          <a:xfrm>
            <a:off x="6945313" y="4391025"/>
            <a:ext cx="436562" cy="274638"/>
          </a:xfrm>
          <a:prstGeom prst="rect">
            <a:avLst/>
          </a:prstGeom>
          <a:noFill/>
          <a:ln w="12700">
            <a:noFill/>
            <a:miter lim="800000"/>
            <a:headEnd type="none" w="sm" len="sm"/>
            <a:tailEnd type="none" w="sm" len="sm"/>
          </a:ln>
          <a:effectLst/>
        </p:spPr>
        <p:txBody>
          <a:bodyPr wrap="none">
            <a:spAutoFit/>
          </a:bodyPr>
          <a:lstStyle/>
          <a:p>
            <a:pPr algn="l"/>
            <a:r>
              <a:rPr lang="en-US" b="1"/>
              <a:t>320</a:t>
            </a:r>
          </a:p>
        </p:txBody>
      </p:sp>
      <p:sp>
        <p:nvSpPr>
          <p:cNvPr id="1905696" name="Text Box 32"/>
          <p:cNvSpPr txBox="1">
            <a:spLocks noChangeArrowheads="1"/>
          </p:cNvSpPr>
          <p:nvPr/>
        </p:nvSpPr>
        <p:spPr bwMode="auto">
          <a:xfrm>
            <a:off x="6057900" y="4448175"/>
            <a:ext cx="352425" cy="274638"/>
          </a:xfrm>
          <a:prstGeom prst="rect">
            <a:avLst/>
          </a:prstGeom>
          <a:noFill/>
          <a:ln w="12700">
            <a:noFill/>
            <a:miter lim="800000"/>
            <a:headEnd type="none" w="sm" len="sm"/>
            <a:tailEnd type="none" w="sm" len="sm"/>
          </a:ln>
          <a:effectLst/>
        </p:spPr>
        <p:txBody>
          <a:bodyPr wrap="none">
            <a:spAutoFit/>
          </a:bodyPr>
          <a:lstStyle/>
          <a:p>
            <a:pPr algn="l"/>
            <a:r>
              <a:rPr lang="en-US" b="1"/>
              <a:t>74</a:t>
            </a:r>
          </a:p>
        </p:txBody>
      </p:sp>
      <p:sp>
        <p:nvSpPr>
          <p:cNvPr id="1905697" name="Text Box 33"/>
          <p:cNvSpPr txBox="1">
            <a:spLocks noChangeArrowheads="1"/>
          </p:cNvSpPr>
          <p:nvPr/>
        </p:nvSpPr>
        <p:spPr bwMode="auto">
          <a:xfrm>
            <a:off x="6472238" y="3511550"/>
            <a:ext cx="436562" cy="274638"/>
          </a:xfrm>
          <a:prstGeom prst="rect">
            <a:avLst/>
          </a:prstGeom>
          <a:noFill/>
          <a:ln w="12700">
            <a:noFill/>
            <a:miter lim="800000"/>
            <a:headEnd type="none" w="sm" len="sm"/>
            <a:tailEnd type="none" w="sm" len="sm"/>
          </a:ln>
          <a:effectLst/>
        </p:spPr>
        <p:txBody>
          <a:bodyPr wrap="none">
            <a:spAutoFit/>
          </a:bodyPr>
          <a:lstStyle/>
          <a:p>
            <a:pPr algn="l"/>
            <a:r>
              <a:rPr lang="en-US" b="1"/>
              <a:t>166</a:t>
            </a:r>
          </a:p>
        </p:txBody>
      </p:sp>
      <p:sp>
        <p:nvSpPr>
          <p:cNvPr id="1905698" name="Text Box 34"/>
          <p:cNvSpPr txBox="1">
            <a:spLocks noChangeArrowheads="1"/>
          </p:cNvSpPr>
          <p:nvPr/>
        </p:nvSpPr>
        <p:spPr bwMode="auto">
          <a:xfrm>
            <a:off x="7105650" y="4954588"/>
            <a:ext cx="352425" cy="274637"/>
          </a:xfrm>
          <a:prstGeom prst="rect">
            <a:avLst/>
          </a:prstGeom>
          <a:noFill/>
          <a:ln w="12700">
            <a:noFill/>
            <a:miter lim="800000"/>
            <a:headEnd type="none" w="sm" len="sm"/>
            <a:tailEnd type="none" w="sm" len="sm"/>
          </a:ln>
          <a:effectLst/>
        </p:spPr>
        <p:txBody>
          <a:bodyPr wrap="none">
            <a:spAutoFit/>
          </a:bodyPr>
          <a:lstStyle/>
          <a:p>
            <a:pPr algn="l"/>
            <a:r>
              <a:rPr lang="en-US" b="1"/>
              <a:t>24</a:t>
            </a:r>
          </a:p>
        </p:txBody>
      </p:sp>
      <p:sp>
        <p:nvSpPr>
          <p:cNvPr id="1905699" name="Text Box 35"/>
          <p:cNvSpPr txBox="1">
            <a:spLocks noChangeArrowheads="1"/>
          </p:cNvSpPr>
          <p:nvPr/>
        </p:nvSpPr>
        <p:spPr bwMode="auto">
          <a:xfrm>
            <a:off x="6454775" y="3767138"/>
            <a:ext cx="436563" cy="274637"/>
          </a:xfrm>
          <a:prstGeom prst="rect">
            <a:avLst/>
          </a:prstGeom>
          <a:noFill/>
          <a:ln w="12700">
            <a:noFill/>
            <a:miter lim="800000"/>
            <a:headEnd type="none" w="sm" len="sm"/>
            <a:tailEnd type="none" w="sm" len="sm"/>
          </a:ln>
          <a:effectLst/>
        </p:spPr>
        <p:txBody>
          <a:bodyPr wrap="none">
            <a:spAutoFit/>
          </a:bodyPr>
          <a:lstStyle/>
          <a:p>
            <a:pPr algn="l"/>
            <a:r>
              <a:rPr lang="en-US" b="1"/>
              <a:t>200</a:t>
            </a:r>
          </a:p>
        </p:txBody>
      </p:sp>
      <p:sp>
        <p:nvSpPr>
          <p:cNvPr id="1905700" name="Text Box 36"/>
          <p:cNvSpPr txBox="1">
            <a:spLocks noChangeArrowheads="1"/>
          </p:cNvSpPr>
          <p:nvPr/>
        </p:nvSpPr>
        <p:spPr bwMode="auto">
          <a:xfrm>
            <a:off x="6943725" y="3527425"/>
            <a:ext cx="436563" cy="274638"/>
          </a:xfrm>
          <a:prstGeom prst="rect">
            <a:avLst/>
          </a:prstGeom>
          <a:noFill/>
          <a:ln w="12700">
            <a:noFill/>
            <a:miter lim="800000"/>
            <a:headEnd type="none" w="sm" len="sm"/>
            <a:tailEnd type="none" w="sm" len="sm"/>
          </a:ln>
          <a:effectLst/>
        </p:spPr>
        <p:txBody>
          <a:bodyPr wrap="none">
            <a:spAutoFit/>
          </a:bodyPr>
          <a:lstStyle/>
          <a:p>
            <a:pPr algn="l"/>
            <a:r>
              <a:rPr lang="en-US" b="1"/>
              <a:t>169</a:t>
            </a:r>
          </a:p>
        </p:txBody>
      </p:sp>
      <p:sp>
        <p:nvSpPr>
          <p:cNvPr id="1905701" name="Text Box 37"/>
          <p:cNvSpPr txBox="1">
            <a:spLocks noChangeArrowheads="1"/>
          </p:cNvSpPr>
          <p:nvPr/>
        </p:nvSpPr>
        <p:spPr bwMode="auto">
          <a:xfrm>
            <a:off x="7869238" y="3254375"/>
            <a:ext cx="352425" cy="274638"/>
          </a:xfrm>
          <a:prstGeom prst="rect">
            <a:avLst/>
          </a:prstGeom>
          <a:noFill/>
          <a:ln w="12700">
            <a:noFill/>
            <a:miter lim="800000"/>
            <a:headEnd type="none" w="sm" len="sm"/>
            <a:tailEnd type="none" w="sm" len="sm"/>
          </a:ln>
          <a:effectLst/>
        </p:spPr>
        <p:txBody>
          <a:bodyPr wrap="none">
            <a:spAutoFit/>
          </a:bodyPr>
          <a:lstStyle/>
          <a:p>
            <a:pPr algn="l"/>
            <a:r>
              <a:rPr lang="en-US" b="1"/>
              <a:t>35</a:t>
            </a:r>
          </a:p>
        </p:txBody>
      </p:sp>
      <p:sp>
        <p:nvSpPr>
          <p:cNvPr id="1905702" name="Text Box 38"/>
          <p:cNvSpPr txBox="1">
            <a:spLocks noChangeArrowheads="1"/>
          </p:cNvSpPr>
          <p:nvPr/>
        </p:nvSpPr>
        <p:spPr bwMode="auto">
          <a:xfrm>
            <a:off x="7435850" y="3525838"/>
            <a:ext cx="436563" cy="274637"/>
          </a:xfrm>
          <a:prstGeom prst="rect">
            <a:avLst/>
          </a:prstGeom>
          <a:noFill/>
          <a:ln w="12700">
            <a:noFill/>
            <a:miter lim="800000"/>
            <a:headEnd type="none" w="sm" len="sm"/>
            <a:tailEnd type="none" w="sm" len="sm"/>
          </a:ln>
          <a:effectLst/>
        </p:spPr>
        <p:txBody>
          <a:bodyPr wrap="none">
            <a:spAutoFit/>
          </a:bodyPr>
          <a:lstStyle/>
          <a:p>
            <a:pPr algn="l"/>
            <a:r>
              <a:rPr lang="en-US" b="1"/>
              <a:t>300</a:t>
            </a:r>
          </a:p>
        </p:txBody>
      </p:sp>
      <p:sp>
        <p:nvSpPr>
          <p:cNvPr id="1905703" name="Text Box 39"/>
          <p:cNvSpPr txBox="1">
            <a:spLocks noChangeArrowheads="1"/>
          </p:cNvSpPr>
          <p:nvPr/>
        </p:nvSpPr>
        <p:spPr bwMode="auto">
          <a:xfrm>
            <a:off x="5473700" y="2806700"/>
            <a:ext cx="436563" cy="274638"/>
          </a:xfrm>
          <a:prstGeom prst="rect">
            <a:avLst/>
          </a:prstGeom>
          <a:noFill/>
          <a:ln w="12700">
            <a:noFill/>
            <a:miter lim="800000"/>
            <a:headEnd type="none" w="sm" len="sm"/>
            <a:tailEnd type="none" w="sm" len="sm"/>
          </a:ln>
          <a:effectLst/>
        </p:spPr>
        <p:txBody>
          <a:bodyPr wrap="none">
            <a:spAutoFit/>
          </a:bodyPr>
          <a:lstStyle/>
          <a:p>
            <a:pPr algn="l"/>
            <a:r>
              <a:rPr lang="en-US" b="1"/>
              <a:t>130</a:t>
            </a:r>
          </a:p>
        </p:txBody>
      </p:sp>
      <p:sp>
        <p:nvSpPr>
          <p:cNvPr id="1905704" name="Text Box 40"/>
          <p:cNvSpPr txBox="1">
            <a:spLocks noChangeArrowheads="1"/>
          </p:cNvSpPr>
          <p:nvPr/>
        </p:nvSpPr>
        <p:spPr bwMode="auto">
          <a:xfrm>
            <a:off x="4900613" y="5126038"/>
            <a:ext cx="352425" cy="274637"/>
          </a:xfrm>
          <a:prstGeom prst="rect">
            <a:avLst/>
          </a:prstGeom>
          <a:noFill/>
          <a:ln w="12700">
            <a:noFill/>
            <a:miter lim="800000"/>
            <a:headEnd type="none" w="sm" len="sm"/>
            <a:tailEnd type="none" w="sm" len="sm"/>
          </a:ln>
          <a:effectLst/>
        </p:spPr>
        <p:txBody>
          <a:bodyPr wrap="none">
            <a:spAutoFit/>
          </a:bodyPr>
          <a:lstStyle/>
          <a:p>
            <a:pPr algn="l"/>
            <a:r>
              <a:rPr lang="en-US" b="1"/>
              <a:t>77</a:t>
            </a:r>
          </a:p>
        </p:txBody>
      </p:sp>
      <p:sp>
        <p:nvSpPr>
          <p:cNvPr id="1905705" name="Text Box 41"/>
          <p:cNvSpPr txBox="1">
            <a:spLocks noChangeArrowheads="1"/>
          </p:cNvSpPr>
          <p:nvPr/>
        </p:nvSpPr>
        <p:spPr bwMode="auto">
          <a:xfrm>
            <a:off x="7829550" y="4422775"/>
            <a:ext cx="352425" cy="274638"/>
          </a:xfrm>
          <a:prstGeom prst="rect">
            <a:avLst/>
          </a:prstGeom>
          <a:noFill/>
          <a:ln w="12700">
            <a:noFill/>
            <a:miter lim="800000"/>
            <a:headEnd type="none" w="sm" len="sm"/>
            <a:tailEnd type="none" w="sm" len="sm"/>
          </a:ln>
          <a:effectLst/>
        </p:spPr>
        <p:txBody>
          <a:bodyPr wrap="none">
            <a:spAutoFit/>
          </a:bodyPr>
          <a:lstStyle/>
          <a:p>
            <a:pPr algn="l"/>
            <a:r>
              <a:rPr lang="en-US" b="1"/>
              <a:t>40</a:t>
            </a:r>
          </a:p>
        </p:txBody>
      </p:sp>
      <p:sp>
        <p:nvSpPr>
          <p:cNvPr id="1905706" name="Text Box 42"/>
          <p:cNvSpPr txBox="1">
            <a:spLocks noChangeArrowheads="1"/>
          </p:cNvSpPr>
          <p:nvPr/>
        </p:nvSpPr>
        <p:spPr bwMode="auto">
          <a:xfrm>
            <a:off x="7377113" y="4389438"/>
            <a:ext cx="436562" cy="274637"/>
          </a:xfrm>
          <a:prstGeom prst="rect">
            <a:avLst/>
          </a:prstGeom>
          <a:noFill/>
          <a:ln w="12700">
            <a:noFill/>
            <a:miter lim="800000"/>
            <a:headEnd type="none" w="sm" len="sm"/>
            <a:tailEnd type="none" w="sm" len="sm"/>
          </a:ln>
          <a:effectLst/>
        </p:spPr>
        <p:txBody>
          <a:bodyPr wrap="none">
            <a:spAutoFit/>
          </a:bodyPr>
          <a:lstStyle/>
          <a:p>
            <a:pPr algn="l"/>
            <a:r>
              <a:rPr lang="en-US" b="1"/>
              <a:t>444</a:t>
            </a:r>
          </a:p>
        </p:txBody>
      </p:sp>
      <p:sp>
        <p:nvSpPr>
          <p:cNvPr id="1905707" name="Text Box 43"/>
          <p:cNvSpPr txBox="1">
            <a:spLocks noChangeArrowheads="1"/>
          </p:cNvSpPr>
          <p:nvPr/>
        </p:nvSpPr>
        <p:spPr bwMode="auto">
          <a:xfrm>
            <a:off x="6451600" y="4381500"/>
            <a:ext cx="436563" cy="274638"/>
          </a:xfrm>
          <a:prstGeom prst="rect">
            <a:avLst/>
          </a:prstGeom>
          <a:noFill/>
          <a:ln w="12700">
            <a:noFill/>
            <a:miter lim="800000"/>
            <a:headEnd type="none" w="sm" len="sm"/>
            <a:tailEnd type="none" w="sm" len="sm"/>
          </a:ln>
          <a:effectLst/>
        </p:spPr>
        <p:txBody>
          <a:bodyPr wrap="none">
            <a:spAutoFit/>
          </a:bodyPr>
          <a:lstStyle/>
          <a:p>
            <a:pPr algn="l"/>
            <a:r>
              <a:rPr lang="en-US" b="1"/>
              <a:t>250</a:t>
            </a:r>
          </a:p>
        </p:txBody>
      </p:sp>
      <p:sp>
        <p:nvSpPr>
          <p:cNvPr id="1905708" name="Text Box 44"/>
          <p:cNvSpPr txBox="1">
            <a:spLocks noChangeArrowheads="1"/>
          </p:cNvSpPr>
          <p:nvPr/>
        </p:nvSpPr>
        <p:spPr bwMode="auto">
          <a:xfrm>
            <a:off x="7839075" y="3841750"/>
            <a:ext cx="436563" cy="274638"/>
          </a:xfrm>
          <a:prstGeom prst="rect">
            <a:avLst/>
          </a:prstGeom>
          <a:noFill/>
          <a:ln w="12700">
            <a:noFill/>
            <a:miter lim="800000"/>
            <a:headEnd type="none" w="sm" len="sm"/>
            <a:tailEnd type="none" w="sm" len="sm"/>
          </a:ln>
          <a:effectLst/>
        </p:spPr>
        <p:txBody>
          <a:bodyPr wrap="none">
            <a:spAutoFit/>
          </a:bodyPr>
          <a:lstStyle/>
          <a:p>
            <a:pPr algn="l"/>
            <a:r>
              <a:rPr lang="en-US" b="1"/>
              <a:t>127</a:t>
            </a:r>
          </a:p>
        </p:txBody>
      </p:sp>
      <p:sp>
        <p:nvSpPr>
          <p:cNvPr id="1905709" name="Text Box 45"/>
          <p:cNvSpPr txBox="1">
            <a:spLocks noChangeArrowheads="1"/>
          </p:cNvSpPr>
          <p:nvPr/>
        </p:nvSpPr>
        <p:spPr bwMode="auto">
          <a:xfrm>
            <a:off x="7413625" y="3770313"/>
            <a:ext cx="436563" cy="274637"/>
          </a:xfrm>
          <a:prstGeom prst="rect">
            <a:avLst/>
          </a:prstGeom>
          <a:noFill/>
          <a:ln w="12700">
            <a:noFill/>
            <a:miter lim="800000"/>
            <a:headEnd type="none" w="sm" len="sm"/>
            <a:tailEnd type="none" w="sm" len="sm"/>
          </a:ln>
          <a:effectLst/>
        </p:spPr>
        <p:txBody>
          <a:bodyPr wrap="none">
            <a:spAutoFit/>
          </a:bodyPr>
          <a:lstStyle/>
          <a:p>
            <a:pPr algn="l"/>
            <a:r>
              <a:rPr lang="en-US" b="1"/>
              <a:t>156</a:t>
            </a:r>
          </a:p>
        </p:txBody>
      </p:sp>
      <p:sp>
        <p:nvSpPr>
          <p:cNvPr id="1905710" name="Text Box 46"/>
          <p:cNvSpPr txBox="1">
            <a:spLocks noChangeArrowheads="1"/>
          </p:cNvSpPr>
          <p:nvPr/>
        </p:nvSpPr>
        <p:spPr bwMode="auto">
          <a:xfrm>
            <a:off x="6953250" y="3778250"/>
            <a:ext cx="436563" cy="274638"/>
          </a:xfrm>
          <a:prstGeom prst="rect">
            <a:avLst/>
          </a:prstGeom>
          <a:noFill/>
          <a:ln w="12700">
            <a:noFill/>
            <a:miter lim="800000"/>
            <a:headEnd type="none" w="sm" len="sm"/>
            <a:tailEnd type="none" w="sm" len="sm"/>
          </a:ln>
          <a:effectLst/>
        </p:spPr>
        <p:txBody>
          <a:bodyPr wrap="none">
            <a:spAutoFit/>
          </a:bodyPr>
          <a:lstStyle/>
          <a:p>
            <a:pPr algn="l"/>
            <a:r>
              <a:rPr lang="en-US" b="1"/>
              <a:t>650</a:t>
            </a:r>
          </a:p>
        </p:txBody>
      </p:sp>
      <p:sp>
        <p:nvSpPr>
          <p:cNvPr id="1905711" name="AutoShape 47"/>
          <p:cNvSpPr>
            <a:spLocks noChangeArrowheads="1"/>
          </p:cNvSpPr>
          <p:nvPr/>
        </p:nvSpPr>
        <p:spPr bwMode="auto">
          <a:xfrm>
            <a:off x="7904163" y="5432425"/>
            <a:ext cx="985837" cy="446088"/>
          </a:xfrm>
          <a:prstGeom prst="wedgeRectCallout">
            <a:avLst>
              <a:gd name="adj1" fmla="val -98148"/>
              <a:gd name="adj2" fmla="val -201245"/>
            </a:avLst>
          </a:prstGeom>
          <a:solidFill>
            <a:schemeClr val="bg1"/>
          </a:solidFill>
          <a:ln w="12700">
            <a:solidFill>
              <a:schemeClr val="tx1"/>
            </a:solidFill>
            <a:miter lim="800000"/>
            <a:headEnd type="none" w="sm" len="sm"/>
            <a:tailEnd type="none" w="sm" len="sm"/>
          </a:ln>
          <a:effectLst/>
        </p:spPr>
        <p:txBody>
          <a:bodyPr/>
          <a:lstStyle/>
          <a:p>
            <a:r>
              <a:rPr lang="en-US"/>
              <a:t>Impacted Zone</a:t>
            </a:r>
          </a:p>
        </p:txBody>
      </p:sp>
      <p:graphicFrame>
        <p:nvGraphicFramePr>
          <p:cNvPr id="1905712" name="Object 48"/>
          <p:cNvGraphicFramePr>
            <a:graphicFrameLocks noGrp="1" noChangeAspect="1"/>
          </p:cNvGraphicFramePr>
          <p:nvPr>
            <p:ph sz="half" idx="2"/>
          </p:nvPr>
        </p:nvGraphicFramePr>
        <p:xfrm>
          <a:off x="776288" y="3443288"/>
          <a:ext cx="3192462" cy="2609850"/>
        </p:xfrm>
        <a:graphic>
          <a:graphicData uri="http://schemas.openxmlformats.org/presentationml/2006/ole">
            <mc:AlternateContent xmlns:mc="http://schemas.openxmlformats.org/markup-compatibility/2006">
              <mc:Choice xmlns:v="urn:schemas-microsoft-com:vml" Requires="v">
                <p:oleObj spid="_x0000_s1905714" name="Picture" r:id="rId5" imgW="4492800" imgH="3665880" progId="">
                  <p:embed/>
                </p:oleObj>
              </mc:Choice>
              <mc:Fallback>
                <p:oleObj name="Picture" r:id="rId5" imgW="4492800" imgH="3665880" progId="">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88" y="3443288"/>
                        <a:ext cx="3192462" cy="2609850"/>
                      </a:xfrm>
                      <a:prstGeom prst="rect">
                        <a:avLst/>
                      </a:prstGeom>
                      <a:solidFill>
                        <a:srgbClr val="FFFFFF"/>
                      </a:solidFill>
                      <a:ln w="9525">
                        <a:solidFill>
                          <a:srgbClr val="000000"/>
                        </a:solidFill>
                        <a:miter lim="800000"/>
                        <a:headEnd/>
                        <a:tailEnd/>
                      </a:ln>
                    </p:spPr>
                  </p:pic>
                </p:oleObj>
              </mc:Fallback>
            </mc:AlternateContent>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05712"/>
                                        </p:tgtEl>
                                        <p:attrNameLst>
                                          <p:attrName>style.visibility</p:attrName>
                                        </p:attrNameLst>
                                      </p:cBhvr>
                                      <p:to>
                                        <p:strVal val="visible"/>
                                      </p:to>
                                    </p:set>
                                    <p:animEffect transition="in" filter="blinds(horizontal)">
                                      <p:cBhvr>
                                        <p:cTn id="7" dur="500"/>
                                        <p:tgtEl>
                                          <p:spTgt spid="1905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lide Number Placeholder 4"/>
          <p:cNvSpPr>
            <a:spLocks noGrp="1"/>
          </p:cNvSpPr>
          <p:nvPr>
            <p:ph type="sldNum" sz="quarter" idx="10"/>
          </p:nvPr>
        </p:nvSpPr>
        <p:spPr/>
        <p:txBody>
          <a:bodyPr/>
          <a:lstStyle/>
          <a:p>
            <a:fld id="{F3F04ACB-8E2F-408C-90BA-BBBC91F1B6F5}" type="slidenum">
              <a:rPr lang="en-US"/>
              <a:pPr/>
              <a:t>85</a:t>
            </a:fld>
            <a:endParaRPr lang="en-US"/>
          </a:p>
        </p:txBody>
      </p:sp>
      <p:sp>
        <p:nvSpPr>
          <p:cNvPr id="1903618" name="Rectangle 2"/>
          <p:cNvSpPr>
            <a:spLocks noGrp="1" noChangeArrowheads="1"/>
          </p:cNvSpPr>
          <p:nvPr>
            <p:ph type="title"/>
          </p:nvPr>
        </p:nvSpPr>
        <p:spPr/>
        <p:txBody>
          <a:bodyPr/>
          <a:lstStyle/>
          <a:p>
            <a:r>
              <a:rPr lang="en-US" dirty="0" smtClean="0"/>
              <a:t>Example</a:t>
            </a:r>
            <a:endParaRPr lang="en-US" dirty="0"/>
          </a:p>
        </p:txBody>
      </p:sp>
      <p:sp>
        <p:nvSpPr>
          <p:cNvPr id="1903619" name="Rectangle 3"/>
          <p:cNvSpPr>
            <a:spLocks noGrp="1" noChangeArrowheads="1"/>
          </p:cNvSpPr>
          <p:nvPr>
            <p:ph type="body" sz="half" idx="1"/>
          </p:nvPr>
        </p:nvSpPr>
        <p:spPr>
          <a:xfrm>
            <a:off x="533400" y="1525588"/>
            <a:ext cx="4000500" cy="2241550"/>
          </a:xfrm>
        </p:spPr>
        <p:txBody>
          <a:bodyPr/>
          <a:lstStyle/>
          <a:p>
            <a:r>
              <a:rPr lang="en-US" sz="2400"/>
              <a:t>Given the apparent log-normality of the data, the site-wide 95%UCL based on H-statistics is calculated.</a:t>
            </a:r>
          </a:p>
          <a:p>
            <a:endParaRPr lang="en-US" sz="2400"/>
          </a:p>
        </p:txBody>
      </p:sp>
      <p:grpSp>
        <p:nvGrpSpPr>
          <p:cNvPr id="1903620" name="Group 4"/>
          <p:cNvGrpSpPr>
            <a:grpSpLocks noChangeAspect="1"/>
          </p:cNvGrpSpPr>
          <p:nvPr/>
        </p:nvGrpSpPr>
        <p:grpSpPr bwMode="auto">
          <a:xfrm>
            <a:off x="4603750" y="1554163"/>
            <a:ext cx="3937000" cy="4602162"/>
            <a:chOff x="3938" y="1691"/>
            <a:chExt cx="1494" cy="1746"/>
          </a:xfrm>
        </p:grpSpPr>
        <p:sp>
          <p:nvSpPr>
            <p:cNvPr id="1903621" name="Freeform 5" descr="Recycled paper"/>
            <p:cNvSpPr>
              <a:spLocks noChangeAspect="1"/>
            </p:cNvSpPr>
            <p:nvPr/>
          </p:nvSpPr>
          <p:spPr bwMode="auto">
            <a:xfrm>
              <a:off x="3938" y="1691"/>
              <a:ext cx="1494" cy="1746"/>
            </a:xfrm>
            <a:custGeom>
              <a:avLst/>
              <a:gdLst/>
              <a:ahLst/>
              <a:cxnLst>
                <a:cxn ang="0">
                  <a:pos x="1594" y="0"/>
                </a:cxn>
                <a:cxn ang="0">
                  <a:pos x="1607" y="1552"/>
                </a:cxn>
                <a:cxn ang="0">
                  <a:pos x="721" y="1570"/>
                </a:cxn>
                <a:cxn ang="0">
                  <a:pos x="703" y="1934"/>
                </a:cxn>
                <a:cxn ang="0">
                  <a:pos x="0" y="1624"/>
                </a:cxn>
                <a:cxn ang="0">
                  <a:pos x="170" y="563"/>
                </a:cxn>
                <a:cxn ang="0">
                  <a:pos x="843" y="242"/>
                </a:cxn>
                <a:cxn ang="0">
                  <a:pos x="843" y="0"/>
                </a:cxn>
                <a:cxn ang="0">
                  <a:pos x="1594" y="0"/>
                </a:cxn>
              </a:cxnLst>
              <a:rect l="0" t="0" r="r" b="b"/>
              <a:pathLst>
                <a:path w="1607" h="1934">
                  <a:moveTo>
                    <a:pt x="1594" y="0"/>
                  </a:moveTo>
                  <a:lnTo>
                    <a:pt x="1607" y="1552"/>
                  </a:lnTo>
                  <a:lnTo>
                    <a:pt x="721" y="1570"/>
                  </a:lnTo>
                  <a:lnTo>
                    <a:pt x="703" y="1934"/>
                  </a:lnTo>
                  <a:lnTo>
                    <a:pt x="0" y="1624"/>
                  </a:lnTo>
                  <a:lnTo>
                    <a:pt x="170" y="563"/>
                  </a:lnTo>
                  <a:lnTo>
                    <a:pt x="843" y="242"/>
                  </a:lnTo>
                  <a:lnTo>
                    <a:pt x="843" y="0"/>
                  </a:lnTo>
                  <a:lnTo>
                    <a:pt x="1594" y="0"/>
                  </a:lnTo>
                  <a:close/>
                </a:path>
              </a:pathLst>
            </a:custGeom>
            <a:blipFill dpi="0" rotWithShape="1">
              <a:blip r:embed="rId3" cstate="print"/>
              <a:srcRect/>
              <a:tile tx="0" ty="0" sx="100000" sy="100000" flip="none" algn="tl"/>
            </a:blipFill>
            <a:ln w="12700" cap="flat" cmpd="sng">
              <a:solidFill>
                <a:schemeClr val="tx1"/>
              </a:solidFill>
              <a:prstDash val="solid"/>
              <a:round/>
              <a:headEnd type="none" w="sm" len="sm"/>
              <a:tailEnd type="none" w="sm" len="sm"/>
            </a:ln>
            <a:effectLst/>
          </p:spPr>
          <p:txBody>
            <a:bodyPr/>
            <a:lstStyle/>
            <a:p>
              <a:endParaRPr lang="en-US"/>
            </a:p>
          </p:txBody>
        </p:sp>
        <p:sp>
          <p:nvSpPr>
            <p:cNvPr id="1903622" name="Rectangle 6" descr="25%"/>
            <p:cNvSpPr>
              <a:spLocks noChangeAspect="1" noChangeArrowheads="1"/>
            </p:cNvSpPr>
            <p:nvPr/>
          </p:nvSpPr>
          <p:spPr bwMode="auto">
            <a:xfrm>
              <a:off x="4655" y="2370"/>
              <a:ext cx="495" cy="587"/>
            </a:xfrm>
            <a:prstGeom prst="rect">
              <a:avLst/>
            </a:prstGeom>
            <a:pattFill prst="pct25">
              <a:fgClr>
                <a:srgbClr val="A50021">
                  <a:alpha val="50000"/>
                </a:srgbClr>
              </a:fgClr>
              <a:bgClr>
                <a:schemeClr val="bg1">
                  <a:alpha val="50000"/>
                </a:schemeClr>
              </a:bgClr>
            </a:pattFill>
            <a:ln w="12700">
              <a:solidFill>
                <a:schemeClr val="tx1"/>
              </a:solidFill>
              <a:miter lim="800000"/>
              <a:headEnd type="none" w="sm" len="sm"/>
              <a:tailEnd type="none" w="sm" len="sm"/>
            </a:ln>
            <a:effectLst/>
          </p:spPr>
          <p:txBody>
            <a:bodyPr wrap="none" anchor="ctr"/>
            <a:lstStyle/>
            <a:p>
              <a:endParaRPr lang="en-US"/>
            </a:p>
          </p:txBody>
        </p:sp>
        <p:sp>
          <p:nvSpPr>
            <p:cNvPr id="1903623" name="AutoShape 7"/>
            <p:cNvSpPr>
              <a:spLocks noChangeAspect="1" noChangeArrowheads="1"/>
            </p:cNvSpPr>
            <p:nvPr/>
          </p:nvSpPr>
          <p:spPr bwMode="auto">
            <a:xfrm>
              <a:off x="4262" y="2223"/>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24" name="AutoShape 8"/>
            <p:cNvSpPr>
              <a:spLocks noChangeAspect="1" noChangeArrowheads="1"/>
            </p:cNvSpPr>
            <p:nvPr/>
          </p:nvSpPr>
          <p:spPr bwMode="auto">
            <a:xfrm>
              <a:off x="4879" y="2251"/>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25" name="AutoShape 9"/>
            <p:cNvSpPr>
              <a:spLocks noChangeAspect="1" noChangeArrowheads="1"/>
            </p:cNvSpPr>
            <p:nvPr/>
          </p:nvSpPr>
          <p:spPr bwMode="auto">
            <a:xfrm>
              <a:off x="4878" y="2395"/>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26" name="AutoShape 10"/>
            <p:cNvSpPr>
              <a:spLocks noChangeAspect="1" noChangeArrowheads="1"/>
            </p:cNvSpPr>
            <p:nvPr/>
          </p:nvSpPr>
          <p:spPr bwMode="auto">
            <a:xfrm>
              <a:off x="5053"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27" name="AutoShape 11"/>
            <p:cNvSpPr>
              <a:spLocks noChangeAspect="1" noChangeArrowheads="1"/>
            </p:cNvSpPr>
            <p:nvPr/>
          </p:nvSpPr>
          <p:spPr bwMode="auto">
            <a:xfrm>
              <a:off x="5168" y="2395"/>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28" name="AutoShape 12"/>
            <p:cNvSpPr>
              <a:spLocks noChangeAspect="1" noChangeArrowheads="1"/>
            </p:cNvSpPr>
            <p:nvPr/>
          </p:nvSpPr>
          <p:spPr bwMode="auto">
            <a:xfrm>
              <a:off x="4583" y="2620"/>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29" name="AutoShape 13"/>
            <p:cNvSpPr>
              <a:spLocks noChangeAspect="1" noChangeArrowheads="1"/>
            </p:cNvSpPr>
            <p:nvPr/>
          </p:nvSpPr>
          <p:spPr bwMode="auto">
            <a:xfrm>
              <a:off x="4704" y="2396"/>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30" name="AutoShape 14"/>
            <p:cNvSpPr>
              <a:spLocks noChangeAspect="1" noChangeArrowheads="1"/>
            </p:cNvSpPr>
            <p:nvPr/>
          </p:nvSpPr>
          <p:spPr bwMode="auto">
            <a:xfrm>
              <a:off x="5062"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31" name="AutoShape 15"/>
            <p:cNvSpPr>
              <a:spLocks noChangeAspect="1" noChangeArrowheads="1"/>
            </p:cNvSpPr>
            <p:nvPr/>
          </p:nvSpPr>
          <p:spPr bwMode="auto">
            <a:xfrm>
              <a:off x="4589"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32" name="AutoShape 16"/>
            <p:cNvSpPr>
              <a:spLocks noChangeAspect="1" noChangeArrowheads="1"/>
            </p:cNvSpPr>
            <p:nvPr/>
          </p:nvSpPr>
          <p:spPr bwMode="auto">
            <a:xfrm>
              <a:off x="4885" y="2619"/>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33" name="AutoShape 17"/>
            <p:cNvSpPr>
              <a:spLocks noChangeAspect="1" noChangeArrowheads="1"/>
            </p:cNvSpPr>
            <p:nvPr/>
          </p:nvSpPr>
          <p:spPr bwMode="auto">
            <a:xfrm>
              <a:off x="5174"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34" name="AutoShape 18"/>
            <p:cNvSpPr>
              <a:spLocks noChangeAspect="1" noChangeArrowheads="1"/>
            </p:cNvSpPr>
            <p:nvPr/>
          </p:nvSpPr>
          <p:spPr bwMode="auto">
            <a:xfrm>
              <a:off x="4703" y="2845"/>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35" name="AutoShape 19"/>
            <p:cNvSpPr>
              <a:spLocks noChangeAspect="1" noChangeArrowheads="1"/>
            </p:cNvSpPr>
            <p:nvPr/>
          </p:nvSpPr>
          <p:spPr bwMode="auto">
            <a:xfrm>
              <a:off x="4044" y="3101"/>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36" name="AutoShape 20"/>
            <p:cNvSpPr>
              <a:spLocks noChangeAspect="1" noChangeArrowheads="1"/>
            </p:cNvSpPr>
            <p:nvPr/>
          </p:nvSpPr>
          <p:spPr bwMode="auto">
            <a:xfrm>
              <a:off x="5071" y="2396"/>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37" name="AutoShape 21"/>
            <p:cNvSpPr>
              <a:spLocks noChangeAspect="1" noChangeArrowheads="1"/>
            </p:cNvSpPr>
            <p:nvPr/>
          </p:nvSpPr>
          <p:spPr bwMode="auto">
            <a:xfrm>
              <a:off x="4877" y="3008"/>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38" name="AutoShape 22"/>
            <p:cNvSpPr>
              <a:spLocks noChangeAspect="1" noChangeArrowheads="1"/>
            </p:cNvSpPr>
            <p:nvPr/>
          </p:nvSpPr>
          <p:spPr bwMode="auto">
            <a:xfrm>
              <a:off x="4956" y="1753"/>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39" name="AutoShape 23"/>
            <p:cNvSpPr>
              <a:spLocks noChangeAspect="1" noChangeArrowheads="1"/>
            </p:cNvSpPr>
            <p:nvPr/>
          </p:nvSpPr>
          <p:spPr bwMode="auto">
            <a:xfrm>
              <a:off x="4878"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40" name="AutoShape 24"/>
            <p:cNvSpPr>
              <a:spLocks noChangeAspect="1" noChangeArrowheads="1"/>
            </p:cNvSpPr>
            <p:nvPr/>
          </p:nvSpPr>
          <p:spPr bwMode="auto">
            <a:xfrm>
              <a:off x="4701"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41" name="AutoShape 25"/>
            <p:cNvSpPr>
              <a:spLocks noChangeAspect="1" noChangeArrowheads="1"/>
            </p:cNvSpPr>
            <p:nvPr/>
          </p:nvSpPr>
          <p:spPr bwMode="auto">
            <a:xfrm>
              <a:off x="4590" y="2395"/>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903642" name="AutoShape 26"/>
            <p:cNvSpPr>
              <a:spLocks noChangeAspect="1" noChangeArrowheads="1"/>
            </p:cNvSpPr>
            <p:nvPr/>
          </p:nvSpPr>
          <p:spPr bwMode="auto">
            <a:xfrm>
              <a:off x="5175"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grpSp>
      <p:sp>
        <p:nvSpPr>
          <p:cNvPr id="1903643" name="Text Box 27"/>
          <p:cNvSpPr txBox="1">
            <a:spLocks noChangeArrowheads="1"/>
          </p:cNvSpPr>
          <p:nvPr/>
        </p:nvSpPr>
        <p:spPr bwMode="auto">
          <a:xfrm>
            <a:off x="7297738" y="1552575"/>
            <a:ext cx="352425" cy="274638"/>
          </a:xfrm>
          <a:prstGeom prst="rect">
            <a:avLst/>
          </a:prstGeom>
          <a:noFill/>
          <a:ln w="12700">
            <a:noFill/>
            <a:miter lim="800000"/>
            <a:headEnd type="none" w="sm" len="sm"/>
            <a:tailEnd type="none" w="sm" len="sm"/>
          </a:ln>
          <a:effectLst/>
        </p:spPr>
        <p:txBody>
          <a:bodyPr wrap="none">
            <a:spAutoFit/>
          </a:bodyPr>
          <a:lstStyle/>
          <a:p>
            <a:pPr algn="l"/>
            <a:r>
              <a:rPr lang="en-US" b="1"/>
              <a:t>99</a:t>
            </a:r>
          </a:p>
        </p:txBody>
      </p:sp>
      <p:sp>
        <p:nvSpPr>
          <p:cNvPr id="1903644" name="Text Box 28"/>
          <p:cNvSpPr txBox="1">
            <a:spLocks noChangeArrowheads="1"/>
          </p:cNvSpPr>
          <p:nvPr/>
        </p:nvSpPr>
        <p:spPr bwMode="auto">
          <a:xfrm>
            <a:off x="6118225" y="3241675"/>
            <a:ext cx="352425" cy="274638"/>
          </a:xfrm>
          <a:prstGeom prst="rect">
            <a:avLst/>
          </a:prstGeom>
          <a:noFill/>
          <a:ln w="12700">
            <a:noFill/>
            <a:miter lim="800000"/>
            <a:headEnd type="none" w="sm" len="sm"/>
            <a:tailEnd type="none" w="sm" len="sm"/>
          </a:ln>
          <a:effectLst/>
        </p:spPr>
        <p:txBody>
          <a:bodyPr wrap="none">
            <a:spAutoFit/>
          </a:bodyPr>
          <a:lstStyle/>
          <a:p>
            <a:pPr algn="l"/>
            <a:r>
              <a:rPr lang="en-US" b="1"/>
              <a:t>47</a:t>
            </a:r>
          </a:p>
        </p:txBody>
      </p:sp>
      <p:sp>
        <p:nvSpPr>
          <p:cNvPr id="1903645" name="Text Box 29"/>
          <p:cNvSpPr txBox="1">
            <a:spLocks noChangeArrowheads="1"/>
          </p:cNvSpPr>
          <p:nvPr/>
        </p:nvSpPr>
        <p:spPr bwMode="auto">
          <a:xfrm>
            <a:off x="7070725" y="2846388"/>
            <a:ext cx="352425" cy="274637"/>
          </a:xfrm>
          <a:prstGeom prst="rect">
            <a:avLst/>
          </a:prstGeom>
          <a:noFill/>
          <a:ln w="12700">
            <a:noFill/>
            <a:miter lim="800000"/>
            <a:headEnd type="none" w="sm" len="sm"/>
            <a:tailEnd type="none" w="sm" len="sm"/>
          </a:ln>
          <a:effectLst/>
        </p:spPr>
        <p:txBody>
          <a:bodyPr wrap="none">
            <a:spAutoFit/>
          </a:bodyPr>
          <a:lstStyle/>
          <a:p>
            <a:pPr algn="l"/>
            <a:r>
              <a:rPr lang="en-US" b="1"/>
              <a:t>45</a:t>
            </a:r>
          </a:p>
        </p:txBody>
      </p:sp>
      <p:sp>
        <p:nvSpPr>
          <p:cNvPr id="1903646" name="Text Box 30"/>
          <p:cNvSpPr txBox="1">
            <a:spLocks noChangeArrowheads="1"/>
          </p:cNvSpPr>
          <p:nvPr/>
        </p:nvSpPr>
        <p:spPr bwMode="auto">
          <a:xfrm>
            <a:off x="6089650" y="3840163"/>
            <a:ext cx="352425" cy="274637"/>
          </a:xfrm>
          <a:prstGeom prst="rect">
            <a:avLst/>
          </a:prstGeom>
          <a:noFill/>
          <a:ln w="12700">
            <a:noFill/>
            <a:miter lim="800000"/>
            <a:headEnd type="none" w="sm" len="sm"/>
            <a:tailEnd type="none" w="sm" len="sm"/>
          </a:ln>
          <a:effectLst/>
        </p:spPr>
        <p:txBody>
          <a:bodyPr wrap="none">
            <a:spAutoFit/>
          </a:bodyPr>
          <a:lstStyle/>
          <a:p>
            <a:pPr algn="l"/>
            <a:r>
              <a:rPr lang="en-US" b="1"/>
              <a:t>57</a:t>
            </a:r>
          </a:p>
        </p:txBody>
      </p:sp>
      <p:sp>
        <p:nvSpPr>
          <p:cNvPr id="1903647" name="Text Box 31"/>
          <p:cNvSpPr txBox="1">
            <a:spLocks noChangeArrowheads="1"/>
          </p:cNvSpPr>
          <p:nvPr/>
        </p:nvSpPr>
        <p:spPr bwMode="auto">
          <a:xfrm>
            <a:off x="6945313" y="4391025"/>
            <a:ext cx="436562" cy="274638"/>
          </a:xfrm>
          <a:prstGeom prst="rect">
            <a:avLst/>
          </a:prstGeom>
          <a:noFill/>
          <a:ln w="12700">
            <a:noFill/>
            <a:miter lim="800000"/>
            <a:headEnd type="none" w="sm" len="sm"/>
            <a:tailEnd type="none" w="sm" len="sm"/>
          </a:ln>
          <a:effectLst/>
        </p:spPr>
        <p:txBody>
          <a:bodyPr wrap="none">
            <a:spAutoFit/>
          </a:bodyPr>
          <a:lstStyle/>
          <a:p>
            <a:pPr algn="l"/>
            <a:r>
              <a:rPr lang="en-US" b="1"/>
              <a:t>320</a:t>
            </a:r>
          </a:p>
        </p:txBody>
      </p:sp>
      <p:sp>
        <p:nvSpPr>
          <p:cNvPr id="1903648" name="Text Box 32"/>
          <p:cNvSpPr txBox="1">
            <a:spLocks noChangeArrowheads="1"/>
          </p:cNvSpPr>
          <p:nvPr/>
        </p:nvSpPr>
        <p:spPr bwMode="auto">
          <a:xfrm>
            <a:off x="6057900" y="4448175"/>
            <a:ext cx="352425" cy="274638"/>
          </a:xfrm>
          <a:prstGeom prst="rect">
            <a:avLst/>
          </a:prstGeom>
          <a:noFill/>
          <a:ln w="12700">
            <a:noFill/>
            <a:miter lim="800000"/>
            <a:headEnd type="none" w="sm" len="sm"/>
            <a:tailEnd type="none" w="sm" len="sm"/>
          </a:ln>
          <a:effectLst/>
        </p:spPr>
        <p:txBody>
          <a:bodyPr wrap="none">
            <a:spAutoFit/>
          </a:bodyPr>
          <a:lstStyle/>
          <a:p>
            <a:pPr algn="l"/>
            <a:r>
              <a:rPr lang="en-US" b="1"/>
              <a:t>74</a:t>
            </a:r>
          </a:p>
        </p:txBody>
      </p:sp>
      <p:sp>
        <p:nvSpPr>
          <p:cNvPr id="1903649" name="Text Box 33"/>
          <p:cNvSpPr txBox="1">
            <a:spLocks noChangeArrowheads="1"/>
          </p:cNvSpPr>
          <p:nvPr/>
        </p:nvSpPr>
        <p:spPr bwMode="auto">
          <a:xfrm>
            <a:off x="6472238" y="3511550"/>
            <a:ext cx="436562" cy="274638"/>
          </a:xfrm>
          <a:prstGeom prst="rect">
            <a:avLst/>
          </a:prstGeom>
          <a:noFill/>
          <a:ln w="12700">
            <a:noFill/>
            <a:miter lim="800000"/>
            <a:headEnd type="none" w="sm" len="sm"/>
            <a:tailEnd type="none" w="sm" len="sm"/>
          </a:ln>
          <a:effectLst/>
        </p:spPr>
        <p:txBody>
          <a:bodyPr wrap="none">
            <a:spAutoFit/>
          </a:bodyPr>
          <a:lstStyle/>
          <a:p>
            <a:pPr algn="l"/>
            <a:r>
              <a:rPr lang="en-US" b="1"/>
              <a:t>166</a:t>
            </a:r>
          </a:p>
        </p:txBody>
      </p:sp>
      <p:sp>
        <p:nvSpPr>
          <p:cNvPr id="1903650" name="Text Box 34"/>
          <p:cNvSpPr txBox="1">
            <a:spLocks noChangeArrowheads="1"/>
          </p:cNvSpPr>
          <p:nvPr/>
        </p:nvSpPr>
        <p:spPr bwMode="auto">
          <a:xfrm>
            <a:off x="7105650" y="4954588"/>
            <a:ext cx="352425" cy="274637"/>
          </a:xfrm>
          <a:prstGeom prst="rect">
            <a:avLst/>
          </a:prstGeom>
          <a:noFill/>
          <a:ln w="12700">
            <a:noFill/>
            <a:miter lim="800000"/>
            <a:headEnd type="none" w="sm" len="sm"/>
            <a:tailEnd type="none" w="sm" len="sm"/>
          </a:ln>
          <a:effectLst/>
        </p:spPr>
        <p:txBody>
          <a:bodyPr wrap="none">
            <a:spAutoFit/>
          </a:bodyPr>
          <a:lstStyle/>
          <a:p>
            <a:pPr algn="l"/>
            <a:r>
              <a:rPr lang="en-US" b="1"/>
              <a:t>24</a:t>
            </a:r>
          </a:p>
        </p:txBody>
      </p:sp>
      <p:sp>
        <p:nvSpPr>
          <p:cNvPr id="1903651" name="Text Box 35"/>
          <p:cNvSpPr txBox="1">
            <a:spLocks noChangeArrowheads="1"/>
          </p:cNvSpPr>
          <p:nvPr/>
        </p:nvSpPr>
        <p:spPr bwMode="auto">
          <a:xfrm>
            <a:off x="6454775" y="3767138"/>
            <a:ext cx="436563" cy="274637"/>
          </a:xfrm>
          <a:prstGeom prst="rect">
            <a:avLst/>
          </a:prstGeom>
          <a:noFill/>
          <a:ln w="12700">
            <a:noFill/>
            <a:miter lim="800000"/>
            <a:headEnd type="none" w="sm" len="sm"/>
            <a:tailEnd type="none" w="sm" len="sm"/>
          </a:ln>
          <a:effectLst/>
        </p:spPr>
        <p:txBody>
          <a:bodyPr wrap="none">
            <a:spAutoFit/>
          </a:bodyPr>
          <a:lstStyle/>
          <a:p>
            <a:pPr algn="l"/>
            <a:r>
              <a:rPr lang="en-US" b="1"/>
              <a:t>200</a:t>
            </a:r>
          </a:p>
        </p:txBody>
      </p:sp>
      <p:sp>
        <p:nvSpPr>
          <p:cNvPr id="1903652" name="Text Box 36"/>
          <p:cNvSpPr txBox="1">
            <a:spLocks noChangeArrowheads="1"/>
          </p:cNvSpPr>
          <p:nvPr/>
        </p:nvSpPr>
        <p:spPr bwMode="auto">
          <a:xfrm>
            <a:off x="6943725" y="3527425"/>
            <a:ext cx="436563" cy="274638"/>
          </a:xfrm>
          <a:prstGeom prst="rect">
            <a:avLst/>
          </a:prstGeom>
          <a:noFill/>
          <a:ln w="12700">
            <a:noFill/>
            <a:miter lim="800000"/>
            <a:headEnd type="none" w="sm" len="sm"/>
            <a:tailEnd type="none" w="sm" len="sm"/>
          </a:ln>
          <a:effectLst/>
        </p:spPr>
        <p:txBody>
          <a:bodyPr wrap="none">
            <a:spAutoFit/>
          </a:bodyPr>
          <a:lstStyle/>
          <a:p>
            <a:pPr algn="l"/>
            <a:r>
              <a:rPr lang="en-US" b="1"/>
              <a:t>169</a:t>
            </a:r>
          </a:p>
        </p:txBody>
      </p:sp>
      <p:sp>
        <p:nvSpPr>
          <p:cNvPr id="1903653" name="Text Box 37"/>
          <p:cNvSpPr txBox="1">
            <a:spLocks noChangeArrowheads="1"/>
          </p:cNvSpPr>
          <p:nvPr/>
        </p:nvSpPr>
        <p:spPr bwMode="auto">
          <a:xfrm>
            <a:off x="7869238" y="3254375"/>
            <a:ext cx="352425" cy="274638"/>
          </a:xfrm>
          <a:prstGeom prst="rect">
            <a:avLst/>
          </a:prstGeom>
          <a:noFill/>
          <a:ln w="12700">
            <a:noFill/>
            <a:miter lim="800000"/>
            <a:headEnd type="none" w="sm" len="sm"/>
            <a:tailEnd type="none" w="sm" len="sm"/>
          </a:ln>
          <a:effectLst/>
        </p:spPr>
        <p:txBody>
          <a:bodyPr wrap="none">
            <a:spAutoFit/>
          </a:bodyPr>
          <a:lstStyle/>
          <a:p>
            <a:pPr algn="l"/>
            <a:r>
              <a:rPr lang="en-US" b="1"/>
              <a:t>35</a:t>
            </a:r>
          </a:p>
        </p:txBody>
      </p:sp>
      <p:sp>
        <p:nvSpPr>
          <p:cNvPr id="1903654" name="Text Box 38"/>
          <p:cNvSpPr txBox="1">
            <a:spLocks noChangeArrowheads="1"/>
          </p:cNvSpPr>
          <p:nvPr/>
        </p:nvSpPr>
        <p:spPr bwMode="auto">
          <a:xfrm>
            <a:off x="7435850" y="3525838"/>
            <a:ext cx="436563" cy="274637"/>
          </a:xfrm>
          <a:prstGeom prst="rect">
            <a:avLst/>
          </a:prstGeom>
          <a:noFill/>
          <a:ln w="12700">
            <a:noFill/>
            <a:miter lim="800000"/>
            <a:headEnd type="none" w="sm" len="sm"/>
            <a:tailEnd type="none" w="sm" len="sm"/>
          </a:ln>
          <a:effectLst/>
        </p:spPr>
        <p:txBody>
          <a:bodyPr wrap="none">
            <a:spAutoFit/>
          </a:bodyPr>
          <a:lstStyle/>
          <a:p>
            <a:pPr algn="l"/>
            <a:r>
              <a:rPr lang="en-US" b="1"/>
              <a:t>300</a:t>
            </a:r>
          </a:p>
        </p:txBody>
      </p:sp>
      <p:sp>
        <p:nvSpPr>
          <p:cNvPr id="1903655" name="Text Box 39"/>
          <p:cNvSpPr txBox="1">
            <a:spLocks noChangeArrowheads="1"/>
          </p:cNvSpPr>
          <p:nvPr/>
        </p:nvSpPr>
        <p:spPr bwMode="auto">
          <a:xfrm>
            <a:off x="5473700" y="2806700"/>
            <a:ext cx="436563" cy="274638"/>
          </a:xfrm>
          <a:prstGeom prst="rect">
            <a:avLst/>
          </a:prstGeom>
          <a:noFill/>
          <a:ln w="12700">
            <a:noFill/>
            <a:miter lim="800000"/>
            <a:headEnd type="none" w="sm" len="sm"/>
            <a:tailEnd type="none" w="sm" len="sm"/>
          </a:ln>
          <a:effectLst/>
        </p:spPr>
        <p:txBody>
          <a:bodyPr wrap="none">
            <a:spAutoFit/>
          </a:bodyPr>
          <a:lstStyle/>
          <a:p>
            <a:pPr algn="l"/>
            <a:r>
              <a:rPr lang="en-US" b="1"/>
              <a:t>130</a:t>
            </a:r>
          </a:p>
        </p:txBody>
      </p:sp>
      <p:sp>
        <p:nvSpPr>
          <p:cNvPr id="1903656" name="Text Box 40"/>
          <p:cNvSpPr txBox="1">
            <a:spLocks noChangeArrowheads="1"/>
          </p:cNvSpPr>
          <p:nvPr/>
        </p:nvSpPr>
        <p:spPr bwMode="auto">
          <a:xfrm>
            <a:off x="4900613" y="5126038"/>
            <a:ext cx="352425" cy="274637"/>
          </a:xfrm>
          <a:prstGeom prst="rect">
            <a:avLst/>
          </a:prstGeom>
          <a:noFill/>
          <a:ln w="12700">
            <a:noFill/>
            <a:miter lim="800000"/>
            <a:headEnd type="none" w="sm" len="sm"/>
            <a:tailEnd type="none" w="sm" len="sm"/>
          </a:ln>
          <a:effectLst/>
        </p:spPr>
        <p:txBody>
          <a:bodyPr wrap="none">
            <a:spAutoFit/>
          </a:bodyPr>
          <a:lstStyle/>
          <a:p>
            <a:pPr algn="l"/>
            <a:r>
              <a:rPr lang="en-US" b="1"/>
              <a:t>77</a:t>
            </a:r>
          </a:p>
        </p:txBody>
      </p:sp>
      <p:sp>
        <p:nvSpPr>
          <p:cNvPr id="1903657" name="Text Box 41"/>
          <p:cNvSpPr txBox="1">
            <a:spLocks noChangeArrowheads="1"/>
          </p:cNvSpPr>
          <p:nvPr/>
        </p:nvSpPr>
        <p:spPr bwMode="auto">
          <a:xfrm>
            <a:off x="7829550" y="4422775"/>
            <a:ext cx="352425" cy="274638"/>
          </a:xfrm>
          <a:prstGeom prst="rect">
            <a:avLst/>
          </a:prstGeom>
          <a:noFill/>
          <a:ln w="12700">
            <a:noFill/>
            <a:miter lim="800000"/>
            <a:headEnd type="none" w="sm" len="sm"/>
            <a:tailEnd type="none" w="sm" len="sm"/>
          </a:ln>
          <a:effectLst/>
        </p:spPr>
        <p:txBody>
          <a:bodyPr wrap="none">
            <a:spAutoFit/>
          </a:bodyPr>
          <a:lstStyle/>
          <a:p>
            <a:pPr algn="l"/>
            <a:r>
              <a:rPr lang="en-US" b="1"/>
              <a:t>40</a:t>
            </a:r>
          </a:p>
        </p:txBody>
      </p:sp>
      <p:sp>
        <p:nvSpPr>
          <p:cNvPr id="1903658" name="Text Box 42"/>
          <p:cNvSpPr txBox="1">
            <a:spLocks noChangeArrowheads="1"/>
          </p:cNvSpPr>
          <p:nvPr/>
        </p:nvSpPr>
        <p:spPr bwMode="auto">
          <a:xfrm>
            <a:off x="7377113" y="4389438"/>
            <a:ext cx="436562" cy="274637"/>
          </a:xfrm>
          <a:prstGeom prst="rect">
            <a:avLst/>
          </a:prstGeom>
          <a:noFill/>
          <a:ln w="12700">
            <a:noFill/>
            <a:miter lim="800000"/>
            <a:headEnd type="none" w="sm" len="sm"/>
            <a:tailEnd type="none" w="sm" len="sm"/>
          </a:ln>
          <a:effectLst/>
        </p:spPr>
        <p:txBody>
          <a:bodyPr wrap="none">
            <a:spAutoFit/>
          </a:bodyPr>
          <a:lstStyle/>
          <a:p>
            <a:pPr algn="l"/>
            <a:r>
              <a:rPr lang="en-US" b="1"/>
              <a:t>444</a:t>
            </a:r>
          </a:p>
        </p:txBody>
      </p:sp>
      <p:sp>
        <p:nvSpPr>
          <p:cNvPr id="1903659" name="Text Box 43"/>
          <p:cNvSpPr txBox="1">
            <a:spLocks noChangeArrowheads="1"/>
          </p:cNvSpPr>
          <p:nvPr/>
        </p:nvSpPr>
        <p:spPr bwMode="auto">
          <a:xfrm>
            <a:off x="6451600" y="4381500"/>
            <a:ext cx="436563" cy="274638"/>
          </a:xfrm>
          <a:prstGeom prst="rect">
            <a:avLst/>
          </a:prstGeom>
          <a:noFill/>
          <a:ln w="12700">
            <a:noFill/>
            <a:miter lim="800000"/>
            <a:headEnd type="none" w="sm" len="sm"/>
            <a:tailEnd type="none" w="sm" len="sm"/>
          </a:ln>
          <a:effectLst/>
        </p:spPr>
        <p:txBody>
          <a:bodyPr wrap="none">
            <a:spAutoFit/>
          </a:bodyPr>
          <a:lstStyle/>
          <a:p>
            <a:pPr algn="l"/>
            <a:r>
              <a:rPr lang="en-US" b="1"/>
              <a:t>250</a:t>
            </a:r>
          </a:p>
        </p:txBody>
      </p:sp>
      <p:sp>
        <p:nvSpPr>
          <p:cNvPr id="1903660" name="Text Box 44"/>
          <p:cNvSpPr txBox="1">
            <a:spLocks noChangeArrowheads="1"/>
          </p:cNvSpPr>
          <p:nvPr/>
        </p:nvSpPr>
        <p:spPr bwMode="auto">
          <a:xfrm>
            <a:off x="7839075" y="3841750"/>
            <a:ext cx="436563" cy="274638"/>
          </a:xfrm>
          <a:prstGeom prst="rect">
            <a:avLst/>
          </a:prstGeom>
          <a:noFill/>
          <a:ln w="12700">
            <a:noFill/>
            <a:miter lim="800000"/>
            <a:headEnd type="none" w="sm" len="sm"/>
            <a:tailEnd type="none" w="sm" len="sm"/>
          </a:ln>
          <a:effectLst/>
        </p:spPr>
        <p:txBody>
          <a:bodyPr wrap="none">
            <a:spAutoFit/>
          </a:bodyPr>
          <a:lstStyle/>
          <a:p>
            <a:pPr algn="l"/>
            <a:r>
              <a:rPr lang="en-US" b="1"/>
              <a:t>127</a:t>
            </a:r>
          </a:p>
        </p:txBody>
      </p:sp>
      <p:sp>
        <p:nvSpPr>
          <p:cNvPr id="1903661" name="Text Box 45"/>
          <p:cNvSpPr txBox="1">
            <a:spLocks noChangeArrowheads="1"/>
          </p:cNvSpPr>
          <p:nvPr/>
        </p:nvSpPr>
        <p:spPr bwMode="auto">
          <a:xfrm>
            <a:off x="7413625" y="3770313"/>
            <a:ext cx="436563" cy="274637"/>
          </a:xfrm>
          <a:prstGeom prst="rect">
            <a:avLst/>
          </a:prstGeom>
          <a:noFill/>
          <a:ln w="12700">
            <a:noFill/>
            <a:miter lim="800000"/>
            <a:headEnd type="none" w="sm" len="sm"/>
            <a:tailEnd type="none" w="sm" len="sm"/>
          </a:ln>
          <a:effectLst/>
        </p:spPr>
        <p:txBody>
          <a:bodyPr wrap="none">
            <a:spAutoFit/>
          </a:bodyPr>
          <a:lstStyle/>
          <a:p>
            <a:pPr algn="l"/>
            <a:r>
              <a:rPr lang="en-US" b="1"/>
              <a:t>156</a:t>
            </a:r>
          </a:p>
        </p:txBody>
      </p:sp>
      <p:sp>
        <p:nvSpPr>
          <p:cNvPr id="1903662" name="Text Box 46"/>
          <p:cNvSpPr txBox="1">
            <a:spLocks noChangeArrowheads="1"/>
          </p:cNvSpPr>
          <p:nvPr/>
        </p:nvSpPr>
        <p:spPr bwMode="auto">
          <a:xfrm>
            <a:off x="6953250" y="3778250"/>
            <a:ext cx="436563" cy="274638"/>
          </a:xfrm>
          <a:prstGeom prst="rect">
            <a:avLst/>
          </a:prstGeom>
          <a:noFill/>
          <a:ln w="12700">
            <a:noFill/>
            <a:miter lim="800000"/>
            <a:headEnd type="none" w="sm" len="sm"/>
            <a:tailEnd type="none" w="sm" len="sm"/>
          </a:ln>
          <a:effectLst/>
        </p:spPr>
        <p:txBody>
          <a:bodyPr wrap="none">
            <a:spAutoFit/>
          </a:bodyPr>
          <a:lstStyle/>
          <a:p>
            <a:pPr algn="l"/>
            <a:r>
              <a:rPr lang="en-US" b="1"/>
              <a:t>650</a:t>
            </a:r>
          </a:p>
        </p:txBody>
      </p:sp>
      <p:sp>
        <p:nvSpPr>
          <p:cNvPr id="1903663" name="AutoShape 47"/>
          <p:cNvSpPr>
            <a:spLocks noChangeArrowheads="1"/>
          </p:cNvSpPr>
          <p:nvPr/>
        </p:nvSpPr>
        <p:spPr bwMode="auto">
          <a:xfrm>
            <a:off x="7904163" y="5432425"/>
            <a:ext cx="985837" cy="446088"/>
          </a:xfrm>
          <a:prstGeom prst="wedgeRectCallout">
            <a:avLst>
              <a:gd name="adj1" fmla="val -98148"/>
              <a:gd name="adj2" fmla="val -201245"/>
            </a:avLst>
          </a:prstGeom>
          <a:solidFill>
            <a:schemeClr val="bg1"/>
          </a:solidFill>
          <a:ln w="12700">
            <a:solidFill>
              <a:schemeClr val="tx1"/>
            </a:solidFill>
            <a:miter lim="800000"/>
            <a:headEnd type="none" w="sm" len="sm"/>
            <a:tailEnd type="none" w="sm" len="sm"/>
          </a:ln>
          <a:effectLst/>
        </p:spPr>
        <p:txBody>
          <a:bodyPr/>
          <a:lstStyle/>
          <a:p>
            <a:r>
              <a:rPr lang="en-US"/>
              <a:t>Impacted Zone</a:t>
            </a:r>
          </a:p>
        </p:txBody>
      </p:sp>
      <p:grpSp>
        <p:nvGrpSpPr>
          <p:cNvPr id="1903664" name="Group 48"/>
          <p:cNvGrpSpPr>
            <a:grpSpLocks/>
          </p:cNvGrpSpPr>
          <p:nvPr/>
        </p:nvGrpSpPr>
        <p:grpSpPr bwMode="auto">
          <a:xfrm>
            <a:off x="1349375" y="3605213"/>
            <a:ext cx="2738438" cy="2514600"/>
            <a:chOff x="2721" y="3152"/>
            <a:chExt cx="973" cy="988"/>
          </a:xfrm>
        </p:grpSpPr>
        <p:sp>
          <p:nvSpPr>
            <p:cNvPr id="1903665" name="Line 49"/>
            <p:cNvSpPr>
              <a:spLocks noChangeShapeType="1"/>
            </p:cNvSpPr>
            <p:nvPr/>
          </p:nvSpPr>
          <p:spPr bwMode="auto">
            <a:xfrm>
              <a:off x="2905" y="3402"/>
              <a:ext cx="55" cy="0"/>
            </a:xfrm>
            <a:prstGeom prst="line">
              <a:avLst/>
            </a:prstGeom>
            <a:noFill/>
            <a:ln w="12700">
              <a:solidFill>
                <a:schemeClr val="tx1"/>
              </a:solidFill>
              <a:round/>
              <a:headEnd type="none" w="sm" len="sm"/>
              <a:tailEnd type="none" w="sm" len="sm"/>
            </a:ln>
            <a:effectLst/>
          </p:spPr>
          <p:txBody>
            <a:bodyPr/>
            <a:lstStyle/>
            <a:p>
              <a:endParaRPr lang="en-US"/>
            </a:p>
          </p:txBody>
        </p:sp>
        <p:pic>
          <p:nvPicPr>
            <p:cNvPr id="1903666" name="Picture 50"/>
            <p:cNvPicPr>
              <a:picLocks noChangeAspect="1" noChangeArrowheads="1"/>
            </p:cNvPicPr>
            <p:nvPr/>
          </p:nvPicPr>
          <p:blipFill>
            <a:blip r:embed="rId4" cstate="print"/>
            <a:srcRect/>
            <a:stretch>
              <a:fillRect/>
            </a:stretch>
          </p:blipFill>
          <p:spPr bwMode="auto">
            <a:xfrm>
              <a:off x="2721" y="3152"/>
              <a:ext cx="973" cy="988"/>
            </a:xfrm>
            <a:prstGeom prst="rect">
              <a:avLst/>
            </a:prstGeom>
            <a:solidFill>
              <a:schemeClr val="bg1"/>
            </a:solidFill>
          </p:spPr>
        </p:pic>
      </p:grpSp>
    </p:spTree>
  </p:cSld>
  <p:clrMapOvr>
    <a:masterClrMapping/>
  </p:clrMapOvr>
  <p:transition>
    <p:zo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4"/>
          <p:cNvSpPr>
            <a:spLocks noGrp="1"/>
          </p:cNvSpPr>
          <p:nvPr>
            <p:ph type="sldNum" sz="quarter" idx="10"/>
          </p:nvPr>
        </p:nvSpPr>
        <p:spPr/>
        <p:txBody>
          <a:bodyPr/>
          <a:lstStyle/>
          <a:p>
            <a:fld id="{66D05C00-5B77-4B02-9829-0F01866499B3}" type="slidenum">
              <a:rPr lang="en-US"/>
              <a:pPr/>
              <a:t>86</a:t>
            </a:fld>
            <a:endParaRPr lang="en-US"/>
          </a:p>
        </p:txBody>
      </p:sp>
      <p:sp>
        <p:nvSpPr>
          <p:cNvPr id="1566722" name="Rectangle 2"/>
          <p:cNvSpPr>
            <a:spLocks noGrp="1" noChangeArrowheads="1"/>
          </p:cNvSpPr>
          <p:nvPr>
            <p:ph type="title"/>
          </p:nvPr>
        </p:nvSpPr>
        <p:spPr/>
        <p:txBody>
          <a:bodyPr/>
          <a:lstStyle/>
          <a:p>
            <a:r>
              <a:rPr lang="en-US" dirty="0" smtClean="0"/>
              <a:t>Example</a:t>
            </a:r>
            <a:endParaRPr lang="en-US" dirty="0"/>
          </a:p>
        </p:txBody>
      </p:sp>
      <p:sp>
        <p:nvSpPr>
          <p:cNvPr id="1566723" name="Rectangle 3"/>
          <p:cNvSpPr>
            <a:spLocks noGrp="1" noChangeArrowheads="1"/>
          </p:cNvSpPr>
          <p:nvPr>
            <p:ph type="body" sz="half" idx="1"/>
          </p:nvPr>
        </p:nvSpPr>
        <p:spPr/>
        <p:txBody>
          <a:bodyPr/>
          <a:lstStyle/>
          <a:p>
            <a:pPr>
              <a:lnSpc>
                <a:spcPct val="90000"/>
              </a:lnSpc>
            </a:pPr>
            <a:r>
              <a:rPr lang="en-US" sz="2000"/>
              <a:t>The sample set is log normal with 95%UCL = 293 ppm.</a:t>
            </a:r>
          </a:p>
          <a:p>
            <a:pPr>
              <a:lnSpc>
                <a:spcPct val="90000"/>
              </a:lnSpc>
            </a:pPr>
            <a:endParaRPr lang="en-US" sz="2000"/>
          </a:p>
          <a:p>
            <a:pPr>
              <a:lnSpc>
                <a:spcPct val="90000"/>
              </a:lnSpc>
            </a:pPr>
            <a:r>
              <a:rPr lang="en-US" sz="2000"/>
              <a:t>These statistical inferences are based on the assumption that the dataset is </a:t>
            </a:r>
            <a:r>
              <a:rPr lang="en-US" sz="2000" u="sng"/>
              <a:t>unbiased</a:t>
            </a:r>
            <a:r>
              <a:rPr lang="en-US" sz="2000"/>
              <a:t> and </a:t>
            </a:r>
            <a:r>
              <a:rPr lang="en-US" sz="2000" u="sng"/>
              <a:t>equally representative of the entire site</a:t>
            </a:r>
            <a:r>
              <a:rPr lang="en-US" sz="2000"/>
              <a:t>.</a:t>
            </a:r>
          </a:p>
          <a:p>
            <a:pPr>
              <a:lnSpc>
                <a:spcPct val="90000"/>
              </a:lnSpc>
            </a:pPr>
            <a:endParaRPr lang="en-US" sz="2000"/>
          </a:p>
          <a:p>
            <a:pPr>
              <a:lnSpc>
                <a:spcPct val="90000"/>
              </a:lnSpc>
            </a:pPr>
            <a:r>
              <a:rPr lang="en-US" sz="2000"/>
              <a:t>Is this true? If not, is the estimated UCL reliable?</a:t>
            </a:r>
          </a:p>
          <a:p>
            <a:pPr>
              <a:lnSpc>
                <a:spcPct val="90000"/>
              </a:lnSpc>
            </a:pPr>
            <a:endParaRPr lang="en-US" sz="2000"/>
          </a:p>
          <a:p>
            <a:pPr>
              <a:lnSpc>
                <a:spcPct val="90000"/>
              </a:lnSpc>
            </a:pPr>
            <a:r>
              <a:rPr lang="en-US" sz="2000"/>
              <a:t>Suggest an alternative approach. </a:t>
            </a:r>
          </a:p>
        </p:txBody>
      </p:sp>
      <p:grpSp>
        <p:nvGrpSpPr>
          <p:cNvPr id="1566767" name="Group 47"/>
          <p:cNvGrpSpPr>
            <a:grpSpLocks noChangeAspect="1"/>
          </p:cNvGrpSpPr>
          <p:nvPr/>
        </p:nvGrpSpPr>
        <p:grpSpPr bwMode="auto">
          <a:xfrm>
            <a:off x="4756150" y="1706563"/>
            <a:ext cx="3937000" cy="4602162"/>
            <a:chOff x="3938" y="1691"/>
            <a:chExt cx="1494" cy="1746"/>
          </a:xfrm>
        </p:grpSpPr>
        <p:sp>
          <p:nvSpPr>
            <p:cNvPr id="1566768" name="Freeform 48" descr="Recycled paper"/>
            <p:cNvSpPr>
              <a:spLocks noChangeAspect="1"/>
            </p:cNvSpPr>
            <p:nvPr/>
          </p:nvSpPr>
          <p:spPr bwMode="auto">
            <a:xfrm>
              <a:off x="3938" y="1691"/>
              <a:ext cx="1494" cy="1746"/>
            </a:xfrm>
            <a:custGeom>
              <a:avLst/>
              <a:gdLst/>
              <a:ahLst/>
              <a:cxnLst>
                <a:cxn ang="0">
                  <a:pos x="1594" y="0"/>
                </a:cxn>
                <a:cxn ang="0">
                  <a:pos x="1607" y="1552"/>
                </a:cxn>
                <a:cxn ang="0">
                  <a:pos x="721" y="1570"/>
                </a:cxn>
                <a:cxn ang="0">
                  <a:pos x="703" y="1934"/>
                </a:cxn>
                <a:cxn ang="0">
                  <a:pos x="0" y="1624"/>
                </a:cxn>
                <a:cxn ang="0">
                  <a:pos x="170" y="563"/>
                </a:cxn>
                <a:cxn ang="0">
                  <a:pos x="843" y="242"/>
                </a:cxn>
                <a:cxn ang="0">
                  <a:pos x="843" y="0"/>
                </a:cxn>
                <a:cxn ang="0">
                  <a:pos x="1594" y="0"/>
                </a:cxn>
              </a:cxnLst>
              <a:rect l="0" t="0" r="r" b="b"/>
              <a:pathLst>
                <a:path w="1607" h="1934">
                  <a:moveTo>
                    <a:pt x="1594" y="0"/>
                  </a:moveTo>
                  <a:lnTo>
                    <a:pt x="1607" y="1552"/>
                  </a:lnTo>
                  <a:lnTo>
                    <a:pt x="721" y="1570"/>
                  </a:lnTo>
                  <a:lnTo>
                    <a:pt x="703" y="1934"/>
                  </a:lnTo>
                  <a:lnTo>
                    <a:pt x="0" y="1624"/>
                  </a:lnTo>
                  <a:lnTo>
                    <a:pt x="170" y="563"/>
                  </a:lnTo>
                  <a:lnTo>
                    <a:pt x="843" y="242"/>
                  </a:lnTo>
                  <a:lnTo>
                    <a:pt x="843" y="0"/>
                  </a:lnTo>
                  <a:lnTo>
                    <a:pt x="1594" y="0"/>
                  </a:lnTo>
                  <a:close/>
                </a:path>
              </a:pathLst>
            </a:custGeom>
            <a:blipFill dpi="0" rotWithShape="1">
              <a:blip r:embed="rId3" cstate="print"/>
              <a:srcRect/>
              <a:tile tx="0" ty="0" sx="100000" sy="100000" flip="none" algn="tl"/>
            </a:blipFill>
            <a:ln w="12700" cap="flat" cmpd="sng">
              <a:solidFill>
                <a:schemeClr val="tx1"/>
              </a:solidFill>
              <a:prstDash val="solid"/>
              <a:round/>
              <a:headEnd type="none" w="sm" len="sm"/>
              <a:tailEnd type="none" w="sm" len="sm"/>
            </a:ln>
            <a:effectLst/>
          </p:spPr>
          <p:txBody>
            <a:bodyPr/>
            <a:lstStyle/>
            <a:p>
              <a:endParaRPr lang="en-US"/>
            </a:p>
          </p:txBody>
        </p:sp>
        <p:sp>
          <p:nvSpPr>
            <p:cNvPr id="1566769" name="Rectangle 49" descr="25%"/>
            <p:cNvSpPr>
              <a:spLocks noChangeAspect="1" noChangeArrowheads="1"/>
            </p:cNvSpPr>
            <p:nvPr/>
          </p:nvSpPr>
          <p:spPr bwMode="auto">
            <a:xfrm>
              <a:off x="4655" y="2370"/>
              <a:ext cx="495" cy="587"/>
            </a:xfrm>
            <a:prstGeom prst="rect">
              <a:avLst/>
            </a:prstGeom>
            <a:pattFill prst="pct25">
              <a:fgClr>
                <a:srgbClr val="A50021">
                  <a:alpha val="50000"/>
                </a:srgbClr>
              </a:fgClr>
              <a:bgClr>
                <a:schemeClr val="bg1">
                  <a:alpha val="50000"/>
                </a:schemeClr>
              </a:bgClr>
            </a:pattFill>
            <a:ln w="12700">
              <a:solidFill>
                <a:schemeClr val="tx1"/>
              </a:solidFill>
              <a:miter lim="800000"/>
              <a:headEnd type="none" w="sm" len="sm"/>
              <a:tailEnd type="none" w="sm" len="sm"/>
            </a:ln>
            <a:effectLst/>
          </p:spPr>
          <p:txBody>
            <a:bodyPr wrap="none" anchor="ctr"/>
            <a:lstStyle/>
            <a:p>
              <a:endParaRPr lang="en-US"/>
            </a:p>
          </p:txBody>
        </p:sp>
        <p:sp>
          <p:nvSpPr>
            <p:cNvPr id="1566770" name="AutoShape 50"/>
            <p:cNvSpPr>
              <a:spLocks noChangeAspect="1" noChangeArrowheads="1"/>
            </p:cNvSpPr>
            <p:nvPr/>
          </p:nvSpPr>
          <p:spPr bwMode="auto">
            <a:xfrm>
              <a:off x="4262" y="2223"/>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71" name="AutoShape 51"/>
            <p:cNvSpPr>
              <a:spLocks noChangeAspect="1" noChangeArrowheads="1"/>
            </p:cNvSpPr>
            <p:nvPr/>
          </p:nvSpPr>
          <p:spPr bwMode="auto">
            <a:xfrm>
              <a:off x="4879" y="2251"/>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72" name="AutoShape 52"/>
            <p:cNvSpPr>
              <a:spLocks noChangeAspect="1" noChangeArrowheads="1"/>
            </p:cNvSpPr>
            <p:nvPr/>
          </p:nvSpPr>
          <p:spPr bwMode="auto">
            <a:xfrm>
              <a:off x="4878" y="2395"/>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73" name="AutoShape 53"/>
            <p:cNvSpPr>
              <a:spLocks noChangeAspect="1" noChangeArrowheads="1"/>
            </p:cNvSpPr>
            <p:nvPr/>
          </p:nvSpPr>
          <p:spPr bwMode="auto">
            <a:xfrm>
              <a:off x="5053"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74" name="AutoShape 54"/>
            <p:cNvSpPr>
              <a:spLocks noChangeAspect="1" noChangeArrowheads="1"/>
            </p:cNvSpPr>
            <p:nvPr/>
          </p:nvSpPr>
          <p:spPr bwMode="auto">
            <a:xfrm>
              <a:off x="5168" y="2395"/>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75" name="AutoShape 55"/>
            <p:cNvSpPr>
              <a:spLocks noChangeAspect="1" noChangeArrowheads="1"/>
            </p:cNvSpPr>
            <p:nvPr/>
          </p:nvSpPr>
          <p:spPr bwMode="auto">
            <a:xfrm>
              <a:off x="4583" y="2620"/>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76" name="AutoShape 56"/>
            <p:cNvSpPr>
              <a:spLocks noChangeAspect="1" noChangeArrowheads="1"/>
            </p:cNvSpPr>
            <p:nvPr/>
          </p:nvSpPr>
          <p:spPr bwMode="auto">
            <a:xfrm>
              <a:off x="4704" y="2396"/>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77" name="AutoShape 57"/>
            <p:cNvSpPr>
              <a:spLocks noChangeAspect="1" noChangeArrowheads="1"/>
            </p:cNvSpPr>
            <p:nvPr/>
          </p:nvSpPr>
          <p:spPr bwMode="auto">
            <a:xfrm>
              <a:off x="5062"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78" name="AutoShape 58"/>
            <p:cNvSpPr>
              <a:spLocks noChangeAspect="1" noChangeArrowheads="1"/>
            </p:cNvSpPr>
            <p:nvPr/>
          </p:nvSpPr>
          <p:spPr bwMode="auto">
            <a:xfrm>
              <a:off x="4589"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79" name="AutoShape 59"/>
            <p:cNvSpPr>
              <a:spLocks noChangeAspect="1" noChangeArrowheads="1"/>
            </p:cNvSpPr>
            <p:nvPr/>
          </p:nvSpPr>
          <p:spPr bwMode="auto">
            <a:xfrm>
              <a:off x="4885" y="2619"/>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80" name="AutoShape 60"/>
            <p:cNvSpPr>
              <a:spLocks noChangeAspect="1" noChangeArrowheads="1"/>
            </p:cNvSpPr>
            <p:nvPr/>
          </p:nvSpPr>
          <p:spPr bwMode="auto">
            <a:xfrm>
              <a:off x="5174"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81" name="AutoShape 61"/>
            <p:cNvSpPr>
              <a:spLocks noChangeAspect="1" noChangeArrowheads="1"/>
            </p:cNvSpPr>
            <p:nvPr/>
          </p:nvSpPr>
          <p:spPr bwMode="auto">
            <a:xfrm>
              <a:off x="4703" y="2845"/>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82" name="AutoShape 62"/>
            <p:cNvSpPr>
              <a:spLocks noChangeAspect="1" noChangeArrowheads="1"/>
            </p:cNvSpPr>
            <p:nvPr/>
          </p:nvSpPr>
          <p:spPr bwMode="auto">
            <a:xfrm>
              <a:off x="4044" y="3101"/>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83" name="AutoShape 63"/>
            <p:cNvSpPr>
              <a:spLocks noChangeAspect="1" noChangeArrowheads="1"/>
            </p:cNvSpPr>
            <p:nvPr/>
          </p:nvSpPr>
          <p:spPr bwMode="auto">
            <a:xfrm>
              <a:off x="5071" y="2396"/>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84" name="AutoShape 64"/>
            <p:cNvSpPr>
              <a:spLocks noChangeAspect="1" noChangeArrowheads="1"/>
            </p:cNvSpPr>
            <p:nvPr/>
          </p:nvSpPr>
          <p:spPr bwMode="auto">
            <a:xfrm>
              <a:off x="4877" y="3008"/>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85" name="AutoShape 65"/>
            <p:cNvSpPr>
              <a:spLocks noChangeAspect="1" noChangeArrowheads="1"/>
            </p:cNvSpPr>
            <p:nvPr/>
          </p:nvSpPr>
          <p:spPr bwMode="auto">
            <a:xfrm>
              <a:off x="4956" y="1753"/>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86" name="AutoShape 66"/>
            <p:cNvSpPr>
              <a:spLocks noChangeAspect="1" noChangeArrowheads="1"/>
            </p:cNvSpPr>
            <p:nvPr/>
          </p:nvSpPr>
          <p:spPr bwMode="auto">
            <a:xfrm>
              <a:off x="4878" y="2845"/>
              <a:ext cx="45"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87" name="AutoShape 67"/>
            <p:cNvSpPr>
              <a:spLocks noChangeAspect="1" noChangeArrowheads="1"/>
            </p:cNvSpPr>
            <p:nvPr/>
          </p:nvSpPr>
          <p:spPr bwMode="auto">
            <a:xfrm>
              <a:off x="4701"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88" name="AutoShape 68"/>
            <p:cNvSpPr>
              <a:spLocks noChangeAspect="1" noChangeArrowheads="1"/>
            </p:cNvSpPr>
            <p:nvPr/>
          </p:nvSpPr>
          <p:spPr bwMode="auto">
            <a:xfrm>
              <a:off x="4590" y="2395"/>
              <a:ext cx="44" cy="58"/>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sp>
          <p:nvSpPr>
            <p:cNvPr id="1566789" name="AutoShape 69"/>
            <p:cNvSpPr>
              <a:spLocks noChangeAspect="1" noChangeArrowheads="1"/>
            </p:cNvSpPr>
            <p:nvPr/>
          </p:nvSpPr>
          <p:spPr bwMode="auto">
            <a:xfrm>
              <a:off x="5175" y="2619"/>
              <a:ext cx="45" cy="59"/>
            </a:xfrm>
            <a:prstGeom prst="diamond">
              <a:avLst/>
            </a:prstGeom>
            <a:solidFill>
              <a:srgbClr val="FF0000"/>
            </a:solidFill>
            <a:ln w="12700">
              <a:solidFill>
                <a:schemeClr val="tx1"/>
              </a:solidFill>
              <a:miter lim="800000"/>
              <a:headEnd type="none" w="sm" len="sm"/>
              <a:tailEnd type="none" w="sm" len="sm"/>
            </a:ln>
            <a:effectLst/>
          </p:spPr>
          <p:txBody>
            <a:bodyPr wrap="none" anchor="ctr"/>
            <a:lstStyle/>
            <a:p>
              <a:endParaRPr lang="en-US"/>
            </a:p>
          </p:txBody>
        </p:sp>
      </p:grpSp>
      <p:sp>
        <p:nvSpPr>
          <p:cNvPr id="1566790" name="Text Box 70"/>
          <p:cNvSpPr txBox="1">
            <a:spLocks noChangeArrowheads="1"/>
          </p:cNvSpPr>
          <p:nvPr/>
        </p:nvSpPr>
        <p:spPr bwMode="auto">
          <a:xfrm>
            <a:off x="7450138" y="1704975"/>
            <a:ext cx="352425" cy="274638"/>
          </a:xfrm>
          <a:prstGeom prst="rect">
            <a:avLst/>
          </a:prstGeom>
          <a:noFill/>
          <a:ln w="12700">
            <a:noFill/>
            <a:miter lim="800000"/>
            <a:headEnd type="none" w="sm" len="sm"/>
            <a:tailEnd type="none" w="sm" len="sm"/>
          </a:ln>
          <a:effectLst/>
        </p:spPr>
        <p:txBody>
          <a:bodyPr wrap="none">
            <a:spAutoFit/>
          </a:bodyPr>
          <a:lstStyle/>
          <a:p>
            <a:pPr algn="l"/>
            <a:r>
              <a:rPr lang="en-US" b="1"/>
              <a:t>99</a:t>
            </a:r>
          </a:p>
        </p:txBody>
      </p:sp>
      <p:sp>
        <p:nvSpPr>
          <p:cNvPr id="1566791" name="Text Box 71"/>
          <p:cNvSpPr txBox="1">
            <a:spLocks noChangeArrowheads="1"/>
          </p:cNvSpPr>
          <p:nvPr/>
        </p:nvSpPr>
        <p:spPr bwMode="auto">
          <a:xfrm>
            <a:off x="6270625" y="3394075"/>
            <a:ext cx="352425" cy="274638"/>
          </a:xfrm>
          <a:prstGeom prst="rect">
            <a:avLst/>
          </a:prstGeom>
          <a:noFill/>
          <a:ln w="12700">
            <a:noFill/>
            <a:miter lim="800000"/>
            <a:headEnd type="none" w="sm" len="sm"/>
            <a:tailEnd type="none" w="sm" len="sm"/>
          </a:ln>
          <a:effectLst/>
        </p:spPr>
        <p:txBody>
          <a:bodyPr wrap="none">
            <a:spAutoFit/>
          </a:bodyPr>
          <a:lstStyle/>
          <a:p>
            <a:pPr algn="l"/>
            <a:r>
              <a:rPr lang="en-US" b="1"/>
              <a:t>47</a:t>
            </a:r>
          </a:p>
        </p:txBody>
      </p:sp>
      <p:sp>
        <p:nvSpPr>
          <p:cNvPr id="1566792" name="Text Box 72"/>
          <p:cNvSpPr txBox="1">
            <a:spLocks noChangeArrowheads="1"/>
          </p:cNvSpPr>
          <p:nvPr/>
        </p:nvSpPr>
        <p:spPr bwMode="auto">
          <a:xfrm>
            <a:off x="7223125" y="2998788"/>
            <a:ext cx="352425" cy="274637"/>
          </a:xfrm>
          <a:prstGeom prst="rect">
            <a:avLst/>
          </a:prstGeom>
          <a:noFill/>
          <a:ln w="12700">
            <a:noFill/>
            <a:miter lim="800000"/>
            <a:headEnd type="none" w="sm" len="sm"/>
            <a:tailEnd type="none" w="sm" len="sm"/>
          </a:ln>
          <a:effectLst/>
        </p:spPr>
        <p:txBody>
          <a:bodyPr wrap="none">
            <a:spAutoFit/>
          </a:bodyPr>
          <a:lstStyle/>
          <a:p>
            <a:pPr algn="l"/>
            <a:r>
              <a:rPr lang="en-US" b="1"/>
              <a:t>45</a:t>
            </a:r>
          </a:p>
        </p:txBody>
      </p:sp>
      <p:sp>
        <p:nvSpPr>
          <p:cNvPr id="1566793" name="Text Box 73"/>
          <p:cNvSpPr txBox="1">
            <a:spLocks noChangeArrowheads="1"/>
          </p:cNvSpPr>
          <p:nvPr/>
        </p:nvSpPr>
        <p:spPr bwMode="auto">
          <a:xfrm>
            <a:off x="6242050" y="3992563"/>
            <a:ext cx="352425" cy="274637"/>
          </a:xfrm>
          <a:prstGeom prst="rect">
            <a:avLst/>
          </a:prstGeom>
          <a:noFill/>
          <a:ln w="12700">
            <a:noFill/>
            <a:miter lim="800000"/>
            <a:headEnd type="none" w="sm" len="sm"/>
            <a:tailEnd type="none" w="sm" len="sm"/>
          </a:ln>
          <a:effectLst/>
        </p:spPr>
        <p:txBody>
          <a:bodyPr wrap="none">
            <a:spAutoFit/>
          </a:bodyPr>
          <a:lstStyle/>
          <a:p>
            <a:pPr algn="l"/>
            <a:r>
              <a:rPr lang="en-US" b="1"/>
              <a:t>57</a:t>
            </a:r>
          </a:p>
        </p:txBody>
      </p:sp>
      <p:sp>
        <p:nvSpPr>
          <p:cNvPr id="1566794" name="Text Box 74"/>
          <p:cNvSpPr txBox="1">
            <a:spLocks noChangeArrowheads="1"/>
          </p:cNvSpPr>
          <p:nvPr/>
        </p:nvSpPr>
        <p:spPr bwMode="auto">
          <a:xfrm>
            <a:off x="7097713" y="4543425"/>
            <a:ext cx="436562" cy="274638"/>
          </a:xfrm>
          <a:prstGeom prst="rect">
            <a:avLst/>
          </a:prstGeom>
          <a:noFill/>
          <a:ln w="12700">
            <a:noFill/>
            <a:miter lim="800000"/>
            <a:headEnd type="none" w="sm" len="sm"/>
            <a:tailEnd type="none" w="sm" len="sm"/>
          </a:ln>
          <a:effectLst/>
        </p:spPr>
        <p:txBody>
          <a:bodyPr wrap="none">
            <a:spAutoFit/>
          </a:bodyPr>
          <a:lstStyle/>
          <a:p>
            <a:pPr algn="l"/>
            <a:r>
              <a:rPr lang="en-US" b="1"/>
              <a:t>320</a:t>
            </a:r>
          </a:p>
        </p:txBody>
      </p:sp>
      <p:sp>
        <p:nvSpPr>
          <p:cNvPr id="1566795" name="Text Box 75"/>
          <p:cNvSpPr txBox="1">
            <a:spLocks noChangeArrowheads="1"/>
          </p:cNvSpPr>
          <p:nvPr/>
        </p:nvSpPr>
        <p:spPr bwMode="auto">
          <a:xfrm>
            <a:off x="6210300" y="4600575"/>
            <a:ext cx="352425" cy="274638"/>
          </a:xfrm>
          <a:prstGeom prst="rect">
            <a:avLst/>
          </a:prstGeom>
          <a:noFill/>
          <a:ln w="12700">
            <a:noFill/>
            <a:miter lim="800000"/>
            <a:headEnd type="none" w="sm" len="sm"/>
            <a:tailEnd type="none" w="sm" len="sm"/>
          </a:ln>
          <a:effectLst/>
        </p:spPr>
        <p:txBody>
          <a:bodyPr wrap="none">
            <a:spAutoFit/>
          </a:bodyPr>
          <a:lstStyle/>
          <a:p>
            <a:pPr algn="l"/>
            <a:r>
              <a:rPr lang="en-US" b="1"/>
              <a:t>74</a:t>
            </a:r>
          </a:p>
        </p:txBody>
      </p:sp>
      <p:sp>
        <p:nvSpPr>
          <p:cNvPr id="1566796" name="Text Box 76"/>
          <p:cNvSpPr txBox="1">
            <a:spLocks noChangeArrowheads="1"/>
          </p:cNvSpPr>
          <p:nvPr/>
        </p:nvSpPr>
        <p:spPr bwMode="auto">
          <a:xfrm>
            <a:off x="6624638" y="3663950"/>
            <a:ext cx="436562" cy="274638"/>
          </a:xfrm>
          <a:prstGeom prst="rect">
            <a:avLst/>
          </a:prstGeom>
          <a:noFill/>
          <a:ln w="12700">
            <a:noFill/>
            <a:miter lim="800000"/>
            <a:headEnd type="none" w="sm" len="sm"/>
            <a:tailEnd type="none" w="sm" len="sm"/>
          </a:ln>
          <a:effectLst/>
        </p:spPr>
        <p:txBody>
          <a:bodyPr wrap="none">
            <a:spAutoFit/>
          </a:bodyPr>
          <a:lstStyle/>
          <a:p>
            <a:pPr algn="l"/>
            <a:r>
              <a:rPr lang="en-US" b="1"/>
              <a:t>166</a:t>
            </a:r>
          </a:p>
        </p:txBody>
      </p:sp>
      <p:sp>
        <p:nvSpPr>
          <p:cNvPr id="1566797" name="Text Box 77"/>
          <p:cNvSpPr txBox="1">
            <a:spLocks noChangeArrowheads="1"/>
          </p:cNvSpPr>
          <p:nvPr/>
        </p:nvSpPr>
        <p:spPr bwMode="auto">
          <a:xfrm>
            <a:off x="7258050" y="5106988"/>
            <a:ext cx="352425" cy="274637"/>
          </a:xfrm>
          <a:prstGeom prst="rect">
            <a:avLst/>
          </a:prstGeom>
          <a:noFill/>
          <a:ln w="12700">
            <a:noFill/>
            <a:miter lim="800000"/>
            <a:headEnd type="none" w="sm" len="sm"/>
            <a:tailEnd type="none" w="sm" len="sm"/>
          </a:ln>
          <a:effectLst/>
        </p:spPr>
        <p:txBody>
          <a:bodyPr wrap="none">
            <a:spAutoFit/>
          </a:bodyPr>
          <a:lstStyle/>
          <a:p>
            <a:pPr algn="l"/>
            <a:r>
              <a:rPr lang="en-US" b="1"/>
              <a:t>24</a:t>
            </a:r>
          </a:p>
        </p:txBody>
      </p:sp>
      <p:sp>
        <p:nvSpPr>
          <p:cNvPr id="1566798" name="Text Box 78"/>
          <p:cNvSpPr txBox="1">
            <a:spLocks noChangeArrowheads="1"/>
          </p:cNvSpPr>
          <p:nvPr/>
        </p:nvSpPr>
        <p:spPr bwMode="auto">
          <a:xfrm>
            <a:off x="6607175" y="3919538"/>
            <a:ext cx="436563" cy="274637"/>
          </a:xfrm>
          <a:prstGeom prst="rect">
            <a:avLst/>
          </a:prstGeom>
          <a:noFill/>
          <a:ln w="12700">
            <a:noFill/>
            <a:miter lim="800000"/>
            <a:headEnd type="none" w="sm" len="sm"/>
            <a:tailEnd type="none" w="sm" len="sm"/>
          </a:ln>
          <a:effectLst/>
        </p:spPr>
        <p:txBody>
          <a:bodyPr wrap="none">
            <a:spAutoFit/>
          </a:bodyPr>
          <a:lstStyle/>
          <a:p>
            <a:pPr algn="l"/>
            <a:r>
              <a:rPr lang="en-US" b="1"/>
              <a:t>200</a:t>
            </a:r>
          </a:p>
        </p:txBody>
      </p:sp>
      <p:sp>
        <p:nvSpPr>
          <p:cNvPr id="1566799" name="Text Box 79"/>
          <p:cNvSpPr txBox="1">
            <a:spLocks noChangeArrowheads="1"/>
          </p:cNvSpPr>
          <p:nvPr/>
        </p:nvSpPr>
        <p:spPr bwMode="auto">
          <a:xfrm>
            <a:off x="7096125" y="3679825"/>
            <a:ext cx="436563" cy="274638"/>
          </a:xfrm>
          <a:prstGeom prst="rect">
            <a:avLst/>
          </a:prstGeom>
          <a:noFill/>
          <a:ln w="12700">
            <a:noFill/>
            <a:miter lim="800000"/>
            <a:headEnd type="none" w="sm" len="sm"/>
            <a:tailEnd type="none" w="sm" len="sm"/>
          </a:ln>
          <a:effectLst/>
        </p:spPr>
        <p:txBody>
          <a:bodyPr wrap="none">
            <a:spAutoFit/>
          </a:bodyPr>
          <a:lstStyle/>
          <a:p>
            <a:pPr algn="l"/>
            <a:r>
              <a:rPr lang="en-US" b="1"/>
              <a:t>169</a:t>
            </a:r>
          </a:p>
        </p:txBody>
      </p:sp>
      <p:sp>
        <p:nvSpPr>
          <p:cNvPr id="1566800" name="Text Box 80"/>
          <p:cNvSpPr txBox="1">
            <a:spLocks noChangeArrowheads="1"/>
          </p:cNvSpPr>
          <p:nvPr/>
        </p:nvSpPr>
        <p:spPr bwMode="auto">
          <a:xfrm>
            <a:off x="8021638" y="3406775"/>
            <a:ext cx="352425" cy="274638"/>
          </a:xfrm>
          <a:prstGeom prst="rect">
            <a:avLst/>
          </a:prstGeom>
          <a:noFill/>
          <a:ln w="12700">
            <a:noFill/>
            <a:miter lim="800000"/>
            <a:headEnd type="none" w="sm" len="sm"/>
            <a:tailEnd type="none" w="sm" len="sm"/>
          </a:ln>
          <a:effectLst/>
        </p:spPr>
        <p:txBody>
          <a:bodyPr wrap="none">
            <a:spAutoFit/>
          </a:bodyPr>
          <a:lstStyle/>
          <a:p>
            <a:pPr algn="l"/>
            <a:r>
              <a:rPr lang="en-US" b="1"/>
              <a:t>35</a:t>
            </a:r>
          </a:p>
        </p:txBody>
      </p:sp>
      <p:sp>
        <p:nvSpPr>
          <p:cNvPr id="1566801" name="Text Box 81"/>
          <p:cNvSpPr txBox="1">
            <a:spLocks noChangeArrowheads="1"/>
          </p:cNvSpPr>
          <p:nvPr/>
        </p:nvSpPr>
        <p:spPr bwMode="auto">
          <a:xfrm>
            <a:off x="7588250" y="3678238"/>
            <a:ext cx="436563" cy="274637"/>
          </a:xfrm>
          <a:prstGeom prst="rect">
            <a:avLst/>
          </a:prstGeom>
          <a:noFill/>
          <a:ln w="12700">
            <a:noFill/>
            <a:miter lim="800000"/>
            <a:headEnd type="none" w="sm" len="sm"/>
            <a:tailEnd type="none" w="sm" len="sm"/>
          </a:ln>
          <a:effectLst/>
        </p:spPr>
        <p:txBody>
          <a:bodyPr wrap="none">
            <a:spAutoFit/>
          </a:bodyPr>
          <a:lstStyle/>
          <a:p>
            <a:pPr algn="l"/>
            <a:r>
              <a:rPr lang="en-US" b="1"/>
              <a:t>300</a:t>
            </a:r>
          </a:p>
        </p:txBody>
      </p:sp>
      <p:sp>
        <p:nvSpPr>
          <p:cNvPr id="1566802" name="Text Box 82"/>
          <p:cNvSpPr txBox="1">
            <a:spLocks noChangeArrowheads="1"/>
          </p:cNvSpPr>
          <p:nvPr/>
        </p:nvSpPr>
        <p:spPr bwMode="auto">
          <a:xfrm>
            <a:off x="5626100" y="2959100"/>
            <a:ext cx="436563" cy="274638"/>
          </a:xfrm>
          <a:prstGeom prst="rect">
            <a:avLst/>
          </a:prstGeom>
          <a:noFill/>
          <a:ln w="12700">
            <a:noFill/>
            <a:miter lim="800000"/>
            <a:headEnd type="none" w="sm" len="sm"/>
            <a:tailEnd type="none" w="sm" len="sm"/>
          </a:ln>
          <a:effectLst/>
        </p:spPr>
        <p:txBody>
          <a:bodyPr wrap="none">
            <a:spAutoFit/>
          </a:bodyPr>
          <a:lstStyle/>
          <a:p>
            <a:pPr algn="l"/>
            <a:r>
              <a:rPr lang="en-US" b="1"/>
              <a:t>130</a:t>
            </a:r>
          </a:p>
        </p:txBody>
      </p:sp>
      <p:sp>
        <p:nvSpPr>
          <p:cNvPr id="1566803" name="Text Box 83"/>
          <p:cNvSpPr txBox="1">
            <a:spLocks noChangeArrowheads="1"/>
          </p:cNvSpPr>
          <p:nvPr/>
        </p:nvSpPr>
        <p:spPr bwMode="auto">
          <a:xfrm>
            <a:off x="5053013" y="5278438"/>
            <a:ext cx="352425" cy="274637"/>
          </a:xfrm>
          <a:prstGeom prst="rect">
            <a:avLst/>
          </a:prstGeom>
          <a:noFill/>
          <a:ln w="12700">
            <a:noFill/>
            <a:miter lim="800000"/>
            <a:headEnd type="none" w="sm" len="sm"/>
            <a:tailEnd type="none" w="sm" len="sm"/>
          </a:ln>
          <a:effectLst/>
        </p:spPr>
        <p:txBody>
          <a:bodyPr wrap="none">
            <a:spAutoFit/>
          </a:bodyPr>
          <a:lstStyle/>
          <a:p>
            <a:pPr algn="l"/>
            <a:r>
              <a:rPr lang="en-US" b="1"/>
              <a:t>77</a:t>
            </a:r>
          </a:p>
        </p:txBody>
      </p:sp>
      <p:sp>
        <p:nvSpPr>
          <p:cNvPr id="1566804" name="Text Box 84"/>
          <p:cNvSpPr txBox="1">
            <a:spLocks noChangeArrowheads="1"/>
          </p:cNvSpPr>
          <p:nvPr/>
        </p:nvSpPr>
        <p:spPr bwMode="auto">
          <a:xfrm>
            <a:off x="7981950" y="4575175"/>
            <a:ext cx="352425" cy="274638"/>
          </a:xfrm>
          <a:prstGeom prst="rect">
            <a:avLst/>
          </a:prstGeom>
          <a:noFill/>
          <a:ln w="12700">
            <a:noFill/>
            <a:miter lim="800000"/>
            <a:headEnd type="none" w="sm" len="sm"/>
            <a:tailEnd type="none" w="sm" len="sm"/>
          </a:ln>
          <a:effectLst/>
        </p:spPr>
        <p:txBody>
          <a:bodyPr wrap="none">
            <a:spAutoFit/>
          </a:bodyPr>
          <a:lstStyle/>
          <a:p>
            <a:pPr algn="l"/>
            <a:r>
              <a:rPr lang="en-US" b="1"/>
              <a:t>40</a:t>
            </a:r>
          </a:p>
        </p:txBody>
      </p:sp>
      <p:sp>
        <p:nvSpPr>
          <p:cNvPr id="1566805" name="Text Box 85"/>
          <p:cNvSpPr txBox="1">
            <a:spLocks noChangeArrowheads="1"/>
          </p:cNvSpPr>
          <p:nvPr/>
        </p:nvSpPr>
        <p:spPr bwMode="auto">
          <a:xfrm>
            <a:off x="7529513" y="4541838"/>
            <a:ext cx="436562" cy="274637"/>
          </a:xfrm>
          <a:prstGeom prst="rect">
            <a:avLst/>
          </a:prstGeom>
          <a:noFill/>
          <a:ln w="12700">
            <a:noFill/>
            <a:miter lim="800000"/>
            <a:headEnd type="none" w="sm" len="sm"/>
            <a:tailEnd type="none" w="sm" len="sm"/>
          </a:ln>
          <a:effectLst/>
        </p:spPr>
        <p:txBody>
          <a:bodyPr wrap="none">
            <a:spAutoFit/>
          </a:bodyPr>
          <a:lstStyle/>
          <a:p>
            <a:pPr algn="l"/>
            <a:r>
              <a:rPr lang="en-US" b="1"/>
              <a:t>444</a:t>
            </a:r>
          </a:p>
        </p:txBody>
      </p:sp>
      <p:sp>
        <p:nvSpPr>
          <p:cNvPr id="1566806" name="Text Box 86"/>
          <p:cNvSpPr txBox="1">
            <a:spLocks noChangeArrowheads="1"/>
          </p:cNvSpPr>
          <p:nvPr/>
        </p:nvSpPr>
        <p:spPr bwMode="auto">
          <a:xfrm>
            <a:off x="6604000" y="4533900"/>
            <a:ext cx="436563" cy="274638"/>
          </a:xfrm>
          <a:prstGeom prst="rect">
            <a:avLst/>
          </a:prstGeom>
          <a:noFill/>
          <a:ln w="12700">
            <a:noFill/>
            <a:miter lim="800000"/>
            <a:headEnd type="none" w="sm" len="sm"/>
            <a:tailEnd type="none" w="sm" len="sm"/>
          </a:ln>
          <a:effectLst/>
        </p:spPr>
        <p:txBody>
          <a:bodyPr wrap="none">
            <a:spAutoFit/>
          </a:bodyPr>
          <a:lstStyle/>
          <a:p>
            <a:pPr algn="l"/>
            <a:r>
              <a:rPr lang="en-US" b="1"/>
              <a:t>250</a:t>
            </a:r>
          </a:p>
        </p:txBody>
      </p:sp>
      <p:sp>
        <p:nvSpPr>
          <p:cNvPr id="1566807" name="Text Box 87"/>
          <p:cNvSpPr txBox="1">
            <a:spLocks noChangeArrowheads="1"/>
          </p:cNvSpPr>
          <p:nvPr/>
        </p:nvSpPr>
        <p:spPr bwMode="auto">
          <a:xfrm>
            <a:off x="7991475" y="3994150"/>
            <a:ext cx="436563" cy="274638"/>
          </a:xfrm>
          <a:prstGeom prst="rect">
            <a:avLst/>
          </a:prstGeom>
          <a:noFill/>
          <a:ln w="12700">
            <a:noFill/>
            <a:miter lim="800000"/>
            <a:headEnd type="none" w="sm" len="sm"/>
            <a:tailEnd type="none" w="sm" len="sm"/>
          </a:ln>
          <a:effectLst/>
        </p:spPr>
        <p:txBody>
          <a:bodyPr wrap="none">
            <a:spAutoFit/>
          </a:bodyPr>
          <a:lstStyle/>
          <a:p>
            <a:pPr algn="l"/>
            <a:r>
              <a:rPr lang="en-US" b="1"/>
              <a:t>127</a:t>
            </a:r>
          </a:p>
        </p:txBody>
      </p:sp>
      <p:sp>
        <p:nvSpPr>
          <p:cNvPr id="1566808" name="Text Box 88"/>
          <p:cNvSpPr txBox="1">
            <a:spLocks noChangeArrowheads="1"/>
          </p:cNvSpPr>
          <p:nvPr/>
        </p:nvSpPr>
        <p:spPr bwMode="auto">
          <a:xfrm>
            <a:off x="7566025" y="3922713"/>
            <a:ext cx="436563" cy="274637"/>
          </a:xfrm>
          <a:prstGeom prst="rect">
            <a:avLst/>
          </a:prstGeom>
          <a:noFill/>
          <a:ln w="12700">
            <a:noFill/>
            <a:miter lim="800000"/>
            <a:headEnd type="none" w="sm" len="sm"/>
            <a:tailEnd type="none" w="sm" len="sm"/>
          </a:ln>
          <a:effectLst/>
        </p:spPr>
        <p:txBody>
          <a:bodyPr wrap="none">
            <a:spAutoFit/>
          </a:bodyPr>
          <a:lstStyle/>
          <a:p>
            <a:pPr algn="l"/>
            <a:r>
              <a:rPr lang="en-US" b="1"/>
              <a:t>156</a:t>
            </a:r>
          </a:p>
        </p:txBody>
      </p:sp>
      <p:sp>
        <p:nvSpPr>
          <p:cNvPr id="1566809" name="Text Box 89"/>
          <p:cNvSpPr txBox="1">
            <a:spLocks noChangeArrowheads="1"/>
          </p:cNvSpPr>
          <p:nvPr/>
        </p:nvSpPr>
        <p:spPr bwMode="auto">
          <a:xfrm>
            <a:off x="7105650" y="3930650"/>
            <a:ext cx="436563" cy="274638"/>
          </a:xfrm>
          <a:prstGeom prst="rect">
            <a:avLst/>
          </a:prstGeom>
          <a:noFill/>
          <a:ln w="12700">
            <a:noFill/>
            <a:miter lim="800000"/>
            <a:headEnd type="none" w="sm" len="sm"/>
            <a:tailEnd type="none" w="sm" len="sm"/>
          </a:ln>
          <a:effectLst/>
        </p:spPr>
        <p:txBody>
          <a:bodyPr wrap="none">
            <a:spAutoFit/>
          </a:bodyPr>
          <a:lstStyle/>
          <a:p>
            <a:pPr algn="l"/>
            <a:r>
              <a:rPr lang="en-US" b="1"/>
              <a:t>650</a:t>
            </a:r>
          </a:p>
        </p:txBody>
      </p:sp>
    </p:spTree>
  </p:cSld>
  <p:clrMapOvr>
    <a:masterClrMapping/>
  </p:clrMapOvr>
  <p:transition>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0"/>
          </p:nvPr>
        </p:nvSpPr>
        <p:spPr/>
        <p:txBody>
          <a:bodyPr/>
          <a:lstStyle/>
          <a:p>
            <a:fld id="{8A062B82-3249-4D6D-8011-7F9950EC1C22}" type="slidenum">
              <a:rPr lang="en-US"/>
              <a:pPr/>
              <a:t>87</a:t>
            </a:fld>
            <a:endParaRPr lang="en-US"/>
          </a:p>
        </p:txBody>
      </p:sp>
      <p:sp>
        <p:nvSpPr>
          <p:cNvPr id="1579010" name="Rectangle 2"/>
          <p:cNvSpPr>
            <a:spLocks noGrp="1" noChangeArrowheads="1"/>
          </p:cNvSpPr>
          <p:nvPr>
            <p:ph type="title"/>
          </p:nvPr>
        </p:nvSpPr>
        <p:spPr/>
        <p:txBody>
          <a:bodyPr/>
          <a:lstStyle/>
          <a:p>
            <a:r>
              <a:rPr lang="en-US" dirty="0" smtClean="0"/>
              <a:t>Example </a:t>
            </a:r>
            <a:r>
              <a:rPr lang="en-US" dirty="0"/>
              <a:t>(Alternative Approach)</a:t>
            </a:r>
          </a:p>
        </p:txBody>
      </p:sp>
      <p:pic>
        <p:nvPicPr>
          <p:cNvPr id="1579017" name="Picture 9"/>
          <p:cNvPicPr>
            <a:picLocks noChangeAspect="1" noChangeArrowheads="1"/>
          </p:cNvPicPr>
          <p:nvPr/>
        </p:nvPicPr>
        <p:blipFill>
          <a:blip r:embed="rId3" cstate="print"/>
          <a:srcRect/>
          <a:stretch>
            <a:fillRect/>
          </a:stretch>
        </p:blipFill>
        <p:spPr bwMode="auto">
          <a:xfrm>
            <a:off x="3157538" y="4383088"/>
            <a:ext cx="3089275" cy="965200"/>
          </a:xfrm>
          <a:prstGeom prst="rect">
            <a:avLst/>
          </a:prstGeom>
          <a:noFill/>
          <a:ln w="12700">
            <a:noFill/>
            <a:miter lim="800000"/>
            <a:headEnd type="none" w="sm" len="sm"/>
            <a:tailEnd type="none" w="sm" len="sm"/>
          </a:ln>
          <a:effectLst/>
        </p:spPr>
      </p:pic>
      <p:sp>
        <p:nvSpPr>
          <p:cNvPr id="1579018" name="Text Box 10"/>
          <p:cNvSpPr txBox="1">
            <a:spLocks noChangeArrowheads="1"/>
          </p:cNvSpPr>
          <p:nvPr/>
        </p:nvSpPr>
        <p:spPr bwMode="auto">
          <a:xfrm>
            <a:off x="2405063" y="5780088"/>
            <a:ext cx="6262687" cy="714375"/>
          </a:xfrm>
          <a:prstGeom prst="rect">
            <a:avLst/>
          </a:prstGeom>
          <a:solidFill>
            <a:schemeClr val="accent2"/>
          </a:solidFill>
          <a:ln w="12700">
            <a:solidFill>
              <a:schemeClr val="tx1"/>
            </a:solidFill>
            <a:miter lim="800000"/>
            <a:headEnd type="none" w="sm" len="sm"/>
            <a:tailEnd type="none" w="sm" len="sm"/>
          </a:ln>
          <a:effectLst/>
        </p:spPr>
        <p:txBody>
          <a:bodyPr>
            <a:spAutoFit/>
          </a:bodyPr>
          <a:lstStyle/>
          <a:p>
            <a:pPr algn="l"/>
            <a:r>
              <a:rPr lang="en-US" sz="2000"/>
              <a:t>Note: The over-estimation of 95%UCL due to biased sampling was nearly 100%!</a:t>
            </a:r>
          </a:p>
        </p:txBody>
      </p:sp>
      <p:pic>
        <p:nvPicPr>
          <p:cNvPr id="1579019" name="Picture 11"/>
          <p:cNvPicPr>
            <a:picLocks noChangeAspect="1" noChangeArrowheads="1"/>
          </p:cNvPicPr>
          <p:nvPr/>
        </p:nvPicPr>
        <p:blipFill>
          <a:blip r:embed="rId4" cstate="print"/>
          <a:srcRect/>
          <a:stretch>
            <a:fillRect/>
          </a:stretch>
        </p:blipFill>
        <p:spPr bwMode="auto">
          <a:xfrm>
            <a:off x="1585913" y="1804988"/>
            <a:ext cx="6111875" cy="2393950"/>
          </a:xfrm>
          <a:prstGeom prst="rect">
            <a:avLst/>
          </a:prstGeom>
          <a:noFill/>
          <a:ln w="9525" algn="ctr">
            <a:noFill/>
            <a:miter lim="800000"/>
            <a:headEnd/>
            <a:tailEnd/>
          </a:ln>
          <a:effectLst/>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79018"/>
                                        </p:tgtEl>
                                        <p:attrNameLst>
                                          <p:attrName>style.visibility</p:attrName>
                                        </p:attrNameLst>
                                      </p:cBhvr>
                                      <p:to>
                                        <p:strVal val="visible"/>
                                      </p:to>
                                    </p:set>
                                    <p:animEffect transition="in" filter="blinds(horizontal)">
                                      <p:cBhvr>
                                        <p:cTn id="7" dur="500"/>
                                        <p:tgtEl>
                                          <p:spTgt spid="1579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901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811A071-C83B-403B-89D3-22CD0E3F6D24}" type="slidenum">
              <a:rPr lang="en-US"/>
              <a:pPr/>
              <a:t>88</a:t>
            </a:fld>
            <a:endParaRPr lang="en-US"/>
          </a:p>
        </p:txBody>
      </p:sp>
      <p:sp>
        <p:nvSpPr>
          <p:cNvPr id="1305602" name="Rectangle 2"/>
          <p:cNvSpPr>
            <a:spLocks noGrp="1" noChangeArrowheads="1"/>
          </p:cNvSpPr>
          <p:nvPr>
            <p:ph type="title"/>
          </p:nvPr>
        </p:nvSpPr>
        <p:spPr/>
        <p:txBody>
          <a:bodyPr/>
          <a:lstStyle/>
          <a:p>
            <a:r>
              <a:rPr lang="en-US"/>
              <a:t>Other Field Challenges</a:t>
            </a:r>
          </a:p>
        </p:txBody>
      </p:sp>
      <p:sp>
        <p:nvSpPr>
          <p:cNvPr id="1305603" name="Rectangle 3"/>
          <p:cNvSpPr>
            <a:spLocks noGrp="1" noChangeArrowheads="1"/>
          </p:cNvSpPr>
          <p:nvPr>
            <p:ph type="body" idx="1"/>
          </p:nvPr>
        </p:nvSpPr>
        <p:spPr/>
        <p:txBody>
          <a:bodyPr/>
          <a:lstStyle/>
          <a:p>
            <a:pPr>
              <a:lnSpc>
                <a:spcPct val="80000"/>
              </a:lnSpc>
            </a:pPr>
            <a:r>
              <a:rPr lang="en-US" sz="2400"/>
              <a:t>Clustered and Correlated Data</a:t>
            </a:r>
          </a:p>
          <a:p>
            <a:pPr lvl="1">
              <a:lnSpc>
                <a:spcPct val="80000"/>
              </a:lnSpc>
            </a:pPr>
            <a:r>
              <a:rPr lang="en-US" sz="2400"/>
              <a:t>Bias results toward properties of the clustered samples (typically bias high)</a:t>
            </a:r>
          </a:p>
          <a:p>
            <a:pPr lvl="1">
              <a:lnSpc>
                <a:spcPct val="80000"/>
              </a:lnSpc>
            </a:pPr>
            <a:r>
              <a:rPr lang="en-US" sz="2400"/>
              <a:t>Ignoring correlation leads to erroneous measures of variability </a:t>
            </a:r>
          </a:p>
          <a:p>
            <a:pPr>
              <a:lnSpc>
                <a:spcPct val="80000"/>
              </a:lnSpc>
            </a:pPr>
            <a:endParaRPr lang="en-US" sz="2400"/>
          </a:p>
          <a:p>
            <a:pPr>
              <a:lnSpc>
                <a:spcPct val="80000"/>
              </a:lnSpc>
            </a:pPr>
            <a:r>
              <a:rPr lang="en-US" sz="2400"/>
              <a:t>Multiple Populations (Impacted + Clean) </a:t>
            </a:r>
          </a:p>
          <a:p>
            <a:pPr lvl="1">
              <a:lnSpc>
                <a:spcPct val="80000"/>
              </a:lnSpc>
            </a:pPr>
            <a:r>
              <a:rPr lang="en-US" sz="2400"/>
              <a:t>Mixed sample sets are artificially skewed, while exhibiting elevated variability</a:t>
            </a:r>
          </a:p>
          <a:p>
            <a:pPr>
              <a:lnSpc>
                <a:spcPct val="80000"/>
              </a:lnSpc>
            </a:pPr>
            <a:endParaRPr lang="en-US" sz="2400"/>
          </a:p>
          <a:p>
            <a:pPr>
              <a:lnSpc>
                <a:spcPct val="80000"/>
              </a:lnSpc>
            </a:pPr>
            <a:r>
              <a:rPr lang="en-US" sz="2400"/>
              <a:t>Lab error and Below-detections  </a:t>
            </a:r>
          </a:p>
          <a:p>
            <a:pPr lvl="1">
              <a:lnSpc>
                <a:spcPct val="80000"/>
              </a:lnSpc>
            </a:pPr>
            <a:r>
              <a:rPr lang="en-US" sz="2400"/>
              <a:t>Such data infuse additional uncertainty that often remained unaccounted for.</a:t>
            </a:r>
          </a:p>
        </p:txBody>
      </p:sp>
    </p:spTree>
  </p:cSld>
  <p:clrMapOvr>
    <a:masterClrMapping/>
  </p:clrMapOvr>
  <p:transition>
    <p:zo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F600070-EE4D-4711-AADF-D120123F708A}" type="slidenum">
              <a:rPr lang="en-US"/>
              <a:pPr/>
              <a:t>89</a:t>
            </a:fld>
            <a:endParaRPr lang="en-US"/>
          </a:p>
        </p:txBody>
      </p:sp>
      <p:sp>
        <p:nvSpPr>
          <p:cNvPr id="1164290" name="Rectangle 2"/>
          <p:cNvSpPr>
            <a:spLocks noGrp="1" noChangeArrowheads="1"/>
          </p:cNvSpPr>
          <p:nvPr>
            <p:ph type="title"/>
          </p:nvPr>
        </p:nvSpPr>
        <p:spPr/>
        <p:txBody>
          <a:bodyPr/>
          <a:lstStyle/>
          <a:p>
            <a:r>
              <a:rPr lang="en-US"/>
              <a:t>Dilemma</a:t>
            </a:r>
          </a:p>
        </p:txBody>
      </p:sp>
      <p:sp>
        <p:nvSpPr>
          <p:cNvPr id="1164291" name="Rectangle 3"/>
          <p:cNvSpPr>
            <a:spLocks noGrp="1" noChangeArrowheads="1"/>
          </p:cNvSpPr>
          <p:nvPr>
            <p:ph type="body" idx="1"/>
          </p:nvPr>
        </p:nvSpPr>
        <p:spPr/>
        <p:txBody>
          <a:bodyPr/>
          <a:lstStyle/>
          <a:p>
            <a:r>
              <a:rPr lang="en-US"/>
              <a:t>How can we avoid over-estimated and/or unreliable statistical results?</a:t>
            </a:r>
          </a:p>
          <a:p>
            <a:endParaRPr lang="en-US"/>
          </a:p>
          <a:p>
            <a:r>
              <a:rPr lang="en-US"/>
              <a:t>Apply statistics to datasets that “nearly” match the ideal random set</a:t>
            </a:r>
          </a:p>
          <a:p>
            <a:pPr lvl="1"/>
            <a:r>
              <a:rPr lang="en-US"/>
              <a:t>Avoid blind statistical applications</a:t>
            </a:r>
          </a:p>
          <a:p>
            <a:pPr lvl="1"/>
            <a:r>
              <a:rPr lang="en-US"/>
              <a:t>Conduct a thorough spatial analysis of the site </a:t>
            </a:r>
            <a:r>
              <a:rPr lang="en-US">
                <a:sym typeface="Symbol" pitchFamily="18" charset="2"/>
              </a:rPr>
              <a:t> </a:t>
            </a:r>
            <a:r>
              <a:rPr lang="en-US"/>
              <a:t>Divide your site into approximately homogenous areas</a:t>
            </a:r>
          </a:p>
        </p:txBody>
      </p:sp>
    </p:spTree>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F93EC660-C7D4-49F5-9650-0BA6D8CF0732}" type="slidenum">
              <a:rPr lang="en-US"/>
              <a:pPr/>
              <a:t>9</a:t>
            </a:fld>
            <a:endParaRPr lang="en-US"/>
          </a:p>
        </p:txBody>
      </p:sp>
      <p:sp>
        <p:nvSpPr>
          <p:cNvPr id="1076226" name="Rectangle 2"/>
          <p:cNvSpPr>
            <a:spLocks noGrp="1" noChangeArrowheads="1"/>
          </p:cNvSpPr>
          <p:nvPr>
            <p:ph type="title"/>
          </p:nvPr>
        </p:nvSpPr>
        <p:spPr/>
        <p:txBody>
          <a:bodyPr/>
          <a:lstStyle/>
          <a:p>
            <a:r>
              <a:rPr lang="en-US"/>
              <a:t>Common Problem: </a:t>
            </a:r>
            <a:br>
              <a:rPr lang="en-US"/>
            </a:br>
            <a:r>
              <a:rPr lang="en-US"/>
              <a:t>Risk Assessment</a:t>
            </a:r>
          </a:p>
        </p:txBody>
      </p:sp>
      <p:sp>
        <p:nvSpPr>
          <p:cNvPr id="1076227" name="Rectangle 3"/>
          <p:cNvSpPr>
            <a:spLocks noGrp="1" noChangeArrowheads="1"/>
          </p:cNvSpPr>
          <p:nvPr>
            <p:ph type="body" sz="half" idx="1"/>
          </p:nvPr>
        </p:nvSpPr>
        <p:spPr>
          <a:xfrm>
            <a:off x="533400" y="1525588"/>
            <a:ext cx="3429000" cy="4570412"/>
          </a:xfrm>
        </p:spPr>
        <p:txBody>
          <a:bodyPr/>
          <a:lstStyle/>
          <a:p>
            <a:pPr>
              <a:lnSpc>
                <a:spcPct val="80000"/>
              </a:lnSpc>
            </a:pPr>
            <a:r>
              <a:rPr lang="en-US" sz="1600"/>
              <a:t>Typical Situation:</a:t>
            </a:r>
          </a:p>
          <a:p>
            <a:pPr lvl="1">
              <a:lnSpc>
                <a:spcPct val="80000"/>
              </a:lnSpc>
            </a:pPr>
            <a:r>
              <a:rPr lang="en-US" sz="1600"/>
              <a:t>Site-specific risks posed by contaminants of concern (COC) must be computed.</a:t>
            </a:r>
          </a:p>
          <a:p>
            <a:pPr lvl="1">
              <a:lnSpc>
                <a:spcPct val="80000"/>
              </a:lnSpc>
            </a:pPr>
            <a:endParaRPr lang="en-US" sz="1600"/>
          </a:p>
          <a:p>
            <a:pPr>
              <a:lnSpc>
                <a:spcPct val="80000"/>
              </a:lnSpc>
            </a:pPr>
            <a:r>
              <a:rPr lang="en-US" sz="1600"/>
              <a:t>Questions: </a:t>
            </a:r>
          </a:p>
          <a:p>
            <a:pPr lvl="1">
              <a:lnSpc>
                <a:spcPct val="80000"/>
              </a:lnSpc>
            </a:pPr>
            <a:r>
              <a:rPr lang="en-US" sz="1600"/>
              <a:t>What chemicals are background, and not COCs?</a:t>
            </a:r>
          </a:p>
          <a:p>
            <a:pPr lvl="1">
              <a:lnSpc>
                <a:spcPct val="80000"/>
              </a:lnSpc>
            </a:pPr>
            <a:r>
              <a:rPr lang="en-US" sz="1600"/>
              <a:t>What are the representative concentrations of COCs?</a:t>
            </a:r>
          </a:p>
          <a:p>
            <a:pPr lvl="1">
              <a:lnSpc>
                <a:spcPct val="80000"/>
              </a:lnSpc>
            </a:pPr>
            <a:endParaRPr lang="en-US" sz="1600"/>
          </a:p>
          <a:p>
            <a:pPr>
              <a:lnSpc>
                <a:spcPct val="80000"/>
              </a:lnSpc>
            </a:pPr>
            <a:r>
              <a:rPr lang="en-US" sz="1600"/>
              <a:t>Statistics is used to determine background chemicals and to compute the exposure concentrations of COCs.</a:t>
            </a:r>
          </a:p>
        </p:txBody>
      </p:sp>
      <p:pic>
        <p:nvPicPr>
          <p:cNvPr id="1076239" name="Picture 15"/>
          <p:cNvPicPr>
            <a:picLocks noChangeAspect="1" noChangeArrowheads="1"/>
          </p:cNvPicPr>
          <p:nvPr/>
        </p:nvPicPr>
        <p:blipFill>
          <a:blip r:embed="rId3" cstate="print"/>
          <a:srcRect/>
          <a:stretch>
            <a:fillRect/>
          </a:stretch>
        </p:blipFill>
        <p:spPr bwMode="auto">
          <a:xfrm>
            <a:off x="4235450" y="2063750"/>
            <a:ext cx="4448175" cy="3430588"/>
          </a:xfrm>
          <a:prstGeom prst="rect">
            <a:avLst/>
          </a:prstGeom>
          <a:noFill/>
          <a:ln w="9525">
            <a:solidFill>
              <a:schemeClr val="tx1"/>
            </a:solidFill>
            <a:miter lim="800000"/>
            <a:headEnd/>
            <a:tailEnd/>
          </a:ln>
          <a:effectLst/>
        </p:spPr>
      </p:pic>
    </p:spTree>
  </p:cSld>
  <p:clrMapOvr>
    <a:masterClrMapping/>
  </p:clrMapOvr>
  <p:transition>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DFF8C75D-6655-40EC-8A1A-685EE1CA3EEC}" type="slidenum">
              <a:rPr lang="en-US"/>
              <a:pPr/>
              <a:t>90</a:t>
            </a:fld>
            <a:endParaRPr lang="en-US"/>
          </a:p>
        </p:txBody>
      </p:sp>
      <p:sp>
        <p:nvSpPr>
          <p:cNvPr id="1207298" name="Rectangle 2"/>
          <p:cNvSpPr>
            <a:spLocks noGrp="1" noChangeArrowheads="1"/>
          </p:cNvSpPr>
          <p:nvPr>
            <p:ph type="title"/>
          </p:nvPr>
        </p:nvSpPr>
        <p:spPr/>
        <p:txBody>
          <a:bodyPr/>
          <a:lstStyle/>
          <a:p>
            <a:r>
              <a:rPr lang="en-US"/>
              <a:t>Site Knowledge</a:t>
            </a:r>
            <a:br>
              <a:rPr lang="en-US"/>
            </a:br>
            <a:r>
              <a:rPr lang="en-US"/>
              <a:t>Post Plots</a:t>
            </a:r>
          </a:p>
        </p:txBody>
      </p:sp>
      <p:sp>
        <p:nvSpPr>
          <p:cNvPr id="1207299" name="Rectangle 3"/>
          <p:cNvSpPr>
            <a:spLocks noGrp="1" noChangeArrowheads="1"/>
          </p:cNvSpPr>
          <p:nvPr>
            <p:ph type="body" sz="half" idx="1"/>
          </p:nvPr>
        </p:nvSpPr>
        <p:spPr>
          <a:xfrm>
            <a:off x="334963" y="1525588"/>
            <a:ext cx="3921125" cy="4570412"/>
          </a:xfrm>
        </p:spPr>
        <p:txBody>
          <a:bodyPr/>
          <a:lstStyle/>
          <a:p>
            <a:r>
              <a:rPr lang="en-US" sz="2400"/>
              <a:t>Depict the location and magnitude of measured concentrations</a:t>
            </a:r>
          </a:p>
          <a:p>
            <a:r>
              <a:rPr lang="en-US" sz="2400"/>
              <a:t>Look for areas of elevated concentrations, spatial patterns and trends, data errors</a:t>
            </a:r>
          </a:p>
          <a:p>
            <a:r>
              <a:rPr lang="en-US" sz="2400"/>
              <a:t>Most effective when laid over a site map or aerial photograph </a:t>
            </a:r>
          </a:p>
        </p:txBody>
      </p:sp>
      <p:pic>
        <p:nvPicPr>
          <p:cNvPr id="1207300" name="Picture 4" descr="Post Plot"/>
          <p:cNvPicPr>
            <a:picLocks noGrp="1" noChangeAspect="1" noChangeArrowheads="1"/>
          </p:cNvPicPr>
          <p:nvPr>
            <p:ph sz="quarter" idx="2"/>
          </p:nvPr>
        </p:nvPicPr>
        <p:blipFill>
          <a:blip r:embed="rId3" cstate="print"/>
          <a:srcRect l="9552" t="5424" b="4388"/>
          <a:stretch>
            <a:fillRect/>
          </a:stretch>
        </p:blipFill>
        <p:spPr>
          <a:xfrm>
            <a:off x="4492625" y="1516063"/>
            <a:ext cx="4394200" cy="5037137"/>
          </a:xfrm>
          <a:noFill/>
          <a:ln w="28575">
            <a:solidFill>
              <a:srgbClr val="000000"/>
            </a:solidFill>
          </a:ln>
        </p:spPr>
      </p:pic>
      <p:pic>
        <p:nvPicPr>
          <p:cNvPr id="1207301" name="Picture 5" descr="Post Plot Legend"/>
          <p:cNvPicPr>
            <a:picLocks noGrp="1" noChangeAspect="1" noChangeArrowheads="1"/>
          </p:cNvPicPr>
          <p:nvPr>
            <p:ph sz="quarter" idx="3"/>
          </p:nvPr>
        </p:nvPicPr>
        <p:blipFill>
          <a:blip r:embed="rId4" cstate="print"/>
          <a:srcRect/>
          <a:stretch>
            <a:fillRect/>
          </a:stretch>
        </p:blipFill>
        <p:spPr>
          <a:xfrm>
            <a:off x="4529138" y="1922463"/>
            <a:ext cx="914400" cy="809625"/>
          </a:xfrm>
          <a:noFill/>
          <a:ln w="19050">
            <a:solidFill>
              <a:schemeClr val="bg1"/>
            </a:solidFill>
          </a:ln>
        </p:spPr>
      </p:pic>
    </p:spTree>
  </p:cSld>
  <p:clrMapOvr>
    <a:masterClrMapping/>
  </p:clrMapOvr>
  <p:transition>
    <p:zo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fld id="{749F8772-C2BA-413E-AACB-F68510FC0C54}" type="slidenum">
              <a:rPr lang="en-US"/>
              <a:pPr/>
              <a:t>91</a:t>
            </a:fld>
            <a:endParaRPr lang="en-US"/>
          </a:p>
        </p:txBody>
      </p:sp>
      <p:graphicFrame>
        <p:nvGraphicFramePr>
          <p:cNvPr id="1213442" name="Object 2"/>
          <p:cNvGraphicFramePr>
            <a:graphicFrameLocks noChangeAspect="1"/>
          </p:cNvGraphicFramePr>
          <p:nvPr/>
        </p:nvGraphicFramePr>
        <p:xfrm>
          <a:off x="3684588" y="1538288"/>
          <a:ext cx="5337175" cy="4929187"/>
        </p:xfrm>
        <a:graphic>
          <a:graphicData uri="http://schemas.openxmlformats.org/presentationml/2006/ole">
            <mc:AlternateContent xmlns:mc="http://schemas.openxmlformats.org/markup-compatibility/2006">
              <mc:Choice xmlns:v="urn:schemas-microsoft-com:vml" Requires="v">
                <p:oleObj spid="_x0000_s1213444" name="SPW 6.0 Graph" r:id="rId4" imgW="8967240" imgH="6753600" progId="">
                  <p:embed/>
                </p:oleObj>
              </mc:Choice>
              <mc:Fallback>
                <p:oleObj name="SPW 6.0 Graph" r:id="rId4" imgW="8967240" imgH="67536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l="32530" t="10503" r="11444" b="16463"/>
                      <a:stretch>
                        <a:fillRect/>
                      </a:stretch>
                    </p:blipFill>
                    <p:spPr bwMode="auto">
                      <a:xfrm>
                        <a:off x="3684588" y="1538288"/>
                        <a:ext cx="5337175" cy="492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3443" name="Rectangle 3"/>
          <p:cNvSpPr>
            <a:spLocks noGrp="1" noChangeArrowheads="1"/>
          </p:cNvSpPr>
          <p:nvPr>
            <p:ph type="title"/>
          </p:nvPr>
        </p:nvSpPr>
        <p:spPr>
          <a:xfrm>
            <a:off x="442913" y="115888"/>
            <a:ext cx="8402637" cy="1143000"/>
          </a:xfrm>
        </p:spPr>
        <p:txBody>
          <a:bodyPr/>
          <a:lstStyle/>
          <a:p>
            <a:r>
              <a:rPr lang="en-US"/>
              <a:t>Site Knowledge</a:t>
            </a:r>
            <a:br>
              <a:rPr lang="en-US"/>
            </a:br>
            <a:r>
              <a:rPr lang="en-US"/>
              <a:t>Univariate Plots</a:t>
            </a:r>
          </a:p>
        </p:txBody>
      </p:sp>
      <p:sp>
        <p:nvSpPr>
          <p:cNvPr id="1213444" name="Rectangle 4"/>
          <p:cNvSpPr>
            <a:spLocks noGrp="1" noChangeArrowheads="1"/>
          </p:cNvSpPr>
          <p:nvPr>
            <p:ph type="body" sz="half" idx="1"/>
          </p:nvPr>
        </p:nvSpPr>
        <p:spPr>
          <a:xfrm>
            <a:off x="533400" y="1525588"/>
            <a:ext cx="3225800" cy="4570412"/>
          </a:xfrm>
        </p:spPr>
        <p:txBody>
          <a:bodyPr/>
          <a:lstStyle/>
          <a:p>
            <a:r>
              <a:rPr lang="en-US" sz="2400"/>
              <a:t>Plot spatial distribution:</a:t>
            </a:r>
          </a:p>
          <a:p>
            <a:pPr lvl="1"/>
            <a:r>
              <a:rPr lang="en-US"/>
              <a:t>Sample type (surface and subsurface)</a:t>
            </a:r>
          </a:p>
          <a:p>
            <a:pPr lvl="1"/>
            <a:r>
              <a:rPr lang="en-US"/>
              <a:t>Soil types</a:t>
            </a:r>
          </a:p>
          <a:p>
            <a:pPr lvl="1"/>
            <a:r>
              <a:rPr lang="en-US"/>
              <a:t>Location (different sites or sub-areas)</a:t>
            </a:r>
          </a:p>
        </p:txBody>
      </p:sp>
      <p:sp>
        <p:nvSpPr>
          <p:cNvPr id="1213445" name="Rectangle 5"/>
          <p:cNvSpPr>
            <a:spLocks noChangeArrowheads="1"/>
          </p:cNvSpPr>
          <p:nvPr/>
        </p:nvSpPr>
        <p:spPr bwMode="auto">
          <a:xfrm>
            <a:off x="2093913" y="5541963"/>
            <a:ext cx="2009775" cy="279400"/>
          </a:xfrm>
          <a:prstGeom prst="rect">
            <a:avLst/>
          </a:prstGeom>
          <a:noFill/>
          <a:ln w="12700">
            <a:noFill/>
            <a:miter lim="800000"/>
            <a:headEnd type="none" w="sm" len="sm"/>
            <a:tailEnd type="none" w="sm" len="sm"/>
          </a:ln>
          <a:effectLst/>
        </p:spPr>
        <p:txBody>
          <a:bodyPr wrap="none" anchor="ctr"/>
          <a:lstStyle/>
          <a:p>
            <a:pPr algn="r"/>
            <a:r>
              <a:rPr kumimoji="0" lang="en-US" i="1">
                <a:solidFill>
                  <a:schemeClr val="bg2"/>
                </a:solidFill>
              </a:rPr>
              <a:t>Plotted with Sigma Plot</a:t>
            </a:r>
          </a:p>
        </p:txBody>
      </p:sp>
    </p:spTree>
  </p:cSld>
  <p:clrMapOvr>
    <a:masterClrMapping/>
  </p:clrMapOvr>
  <p:transition>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Rectangle 2"/>
          <p:cNvSpPr>
            <a:spLocks noGrp="1" noChangeArrowheads="1"/>
          </p:cNvSpPr>
          <p:nvPr>
            <p:ph type="title"/>
          </p:nvPr>
        </p:nvSpPr>
        <p:spPr/>
        <p:txBody>
          <a:bodyPr>
            <a:normAutofit/>
          </a:bodyPr>
          <a:lstStyle/>
          <a:p>
            <a:r>
              <a:rPr lang="en-US" dirty="0"/>
              <a:t>Advanced </a:t>
            </a:r>
            <a:r>
              <a:rPr lang="en-US" dirty="0" smtClean="0"/>
              <a:t>Spatial Data Analysis: </a:t>
            </a:r>
            <a:r>
              <a:rPr lang="en-US" dirty="0" smtClean="0">
                <a:solidFill>
                  <a:srgbClr val="FF0000"/>
                </a:solidFill>
              </a:rPr>
              <a:t>Geostatistics</a:t>
            </a:r>
            <a:endParaRPr lang="en-US" dirty="0">
              <a:solidFill>
                <a:srgbClr val="FF0000"/>
              </a:solidFill>
            </a:endParaRPr>
          </a:p>
        </p:txBody>
      </p:sp>
      <p:sp>
        <p:nvSpPr>
          <p:cNvPr id="1211395" name="Rectangle 3"/>
          <p:cNvSpPr>
            <a:spLocks noGrp="1" noChangeArrowheads="1"/>
          </p:cNvSpPr>
          <p:nvPr>
            <p:ph idx="1"/>
          </p:nvPr>
        </p:nvSpPr>
        <p:spPr/>
        <p:txBody>
          <a:bodyPr/>
          <a:lstStyle/>
          <a:p>
            <a:r>
              <a:rPr lang="en-US" dirty="0"/>
              <a:t>Advantage:</a:t>
            </a:r>
          </a:p>
          <a:p>
            <a:pPr lvl="1"/>
            <a:r>
              <a:rPr lang="en-US" dirty="0"/>
              <a:t>Designed for biased, clustered, </a:t>
            </a:r>
            <a:br>
              <a:rPr lang="en-US" dirty="0"/>
            </a:br>
            <a:r>
              <a:rPr lang="en-US" dirty="0"/>
              <a:t>and correlated spatial data</a:t>
            </a:r>
          </a:p>
          <a:p>
            <a:endParaRPr lang="en-US" dirty="0"/>
          </a:p>
          <a:p>
            <a:r>
              <a:rPr lang="en-US" dirty="0"/>
              <a:t>Disadvantage:</a:t>
            </a:r>
          </a:p>
          <a:p>
            <a:pPr lvl="1"/>
            <a:r>
              <a:rPr lang="en-US" dirty="0"/>
              <a:t>Computationally intensive</a:t>
            </a:r>
          </a:p>
          <a:p>
            <a:pPr lvl="1"/>
            <a:r>
              <a:rPr lang="en-US" dirty="0"/>
              <a:t>Requires training</a:t>
            </a:r>
          </a:p>
          <a:p>
            <a:endParaRPr lang="en-US" dirty="0"/>
          </a:p>
        </p:txBody>
      </p:sp>
      <p:graphicFrame>
        <p:nvGraphicFramePr>
          <p:cNvPr id="1211396" name="Object 4"/>
          <p:cNvGraphicFramePr>
            <a:graphicFrameLocks noChangeAspect="1"/>
          </p:cNvGraphicFramePr>
          <p:nvPr/>
        </p:nvGraphicFramePr>
        <p:xfrm>
          <a:off x="5973763" y="3630613"/>
          <a:ext cx="1825625" cy="2487612"/>
        </p:xfrm>
        <a:graphic>
          <a:graphicData uri="http://schemas.openxmlformats.org/presentationml/2006/ole">
            <mc:AlternateContent xmlns:mc="http://schemas.openxmlformats.org/markup-compatibility/2006">
              <mc:Choice xmlns:v="urn:schemas-microsoft-com:vml" Requires="v">
                <p:oleObj spid="_x0000_s1951748" name="Clip" r:id="rId4" imgW="1678680" imgH="2286000" progId="">
                  <p:embed/>
                </p:oleObj>
              </mc:Choice>
              <mc:Fallback>
                <p:oleObj name="Clip" r:id="rId4" imgW="1678680" imgH="22860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3763" y="3630613"/>
                        <a:ext cx="1825625" cy="2487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02DAB626-F9C3-45E2-8DF3-4C832735891D}" type="slidenum">
              <a:rPr lang="en-US" smtClean="0"/>
              <a:pPr lvl="2"/>
              <a:t>92</a:t>
            </a:fld>
            <a:r>
              <a:rPr lang="en-US" smtClean="0"/>
              <a:t> Day 4</a:t>
            </a:r>
            <a:endParaRPr lang="en-US"/>
          </a:p>
        </p:txBody>
      </p:sp>
    </p:spTree>
  </p:cSld>
  <p:clrMapOvr>
    <a:masterClrMapping/>
  </p:clrMapOvr>
  <p:transition>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796" name="Rectangle 4"/>
          <p:cNvSpPr>
            <a:spLocks noGrp="1" noChangeArrowheads="1"/>
          </p:cNvSpPr>
          <p:nvPr>
            <p:ph type="title"/>
          </p:nvPr>
        </p:nvSpPr>
        <p:spPr/>
        <p:txBody>
          <a:bodyPr/>
          <a:lstStyle/>
          <a:p>
            <a:r>
              <a:rPr lang="en-US" dirty="0">
                <a:solidFill>
                  <a:srgbClr val="FF0000"/>
                </a:solidFill>
              </a:rPr>
              <a:t>Geostatistics</a:t>
            </a:r>
          </a:p>
        </p:txBody>
      </p:sp>
      <p:sp>
        <p:nvSpPr>
          <p:cNvPr id="1825797" name="Rectangle 5"/>
          <p:cNvSpPr>
            <a:spLocks noGrp="1" noChangeArrowheads="1"/>
          </p:cNvSpPr>
          <p:nvPr>
            <p:ph type="body" idx="1"/>
          </p:nvPr>
        </p:nvSpPr>
        <p:spPr/>
        <p:txBody>
          <a:bodyPr>
            <a:normAutofit/>
          </a:bodyPr>
          <a:lstStyle/>
          <a:p>
            <a:pPr>
              <a:lnSpc>
                <a:spcPct val="90000"/>
              </a:lnSpc>
            </a:pPr>
            <a:r>
              <a:rPr lang="en-US"/>
              <a:t>Statistical techniques for analysis of spatial data</a:t>
            </a:r>
          </a:p>
          <a:p>
            <a:pPr>
              <a:lnSpc>
                <a:spcPct val="90000"/>
              </a:lnSpc>
            </a:pPr>
            <a:endParaRPr lang="en-US"/>
          </a:p>
          <a:p>
            <a:pPr>
              <a:lnSpc>
                <a:spcPct val="90000"/>
              </a:lnSpc>
            </a:pPr>
            <a:r>
              <a:rPr lang="en-US"/>
              <a:t>U.S. EPA has promoted the use of geostatistics in environmental site investigations</a:t>
            </a:r>
          </a:p>
          <a:p>
            <a:pPr lvl="3">
              <a:lnSpc>
                <a:spcPct val="90000"/>
              </a:lnSpc>
            </a:pPr>
            <a:r>
              <a:rPr lang="en-US"/>
              <a:t>U.S. EPA’s pioneering study of lead patterns in Dallas</a:t>
            </a:r>
          </a:p>
          <a:p>
            <a:pPr lvl="3">
              <a:lnSpc>
                <a:spcPct val="90000"/>
              </a:lnSpc>
            </a:pPr>
            <a:r>
              <a:rPr lang="en-US"/>
              <a:t>Produced two public domain software</a:t>
            </a:r>
          </a:p>
          <a:p>
            <a:pPr lvl="3">
              <a:lnSpc>
                <a:spcPct val="90000"/>
              </a:lnSpc>
            </a:pPr>
            <a:r>
              <a:rPr lang="en-US"/>
              <a:t>Recommended in DQO, Attainment of Cleanup and Risk Assessment Guidance</a:t>
            </a:r>
          </a:p>
          <a:p>
            <a:pPr>
              <a:lnSpc>
                <a:spcPct val="90000"/>
              </a:lnSpc>
            </a:pPr>
            <a:endParaRPr lang="en-US"/>
          </a:p>
          <a:p>
            <a:pPr>
              <a:lnSpc>
                <a:spcPct val="90000"/>
              </a:lnSpc>
            </a:pPr>
            <a:r>
              <a:rPr lang="en-US"/>
              <a:t>ASTM has published standard guidance for environmental applications of geostatistics </a:t>
            </a:r>
          </a:p>
        </p:txBody>
      </p:sp>
      <p:sp>
        <p:nvSpPr>
          <p:cNvPr id="4" name="Slide Number Placeholder 3"/>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02DAB626-F9C3-45E2-8DF3-4C832735891D}" type="slidenum">
              <a:rPr lang="en-US" smtClean="0"/>
              <a:pPr lvl="2"/>
              <a:t>93</a:t>
            </a:fld>
            <a:r>
              <a:rPr lang="en-US" smtClean="0"/>
              <a:t> Day 4</a:t>
            </a:r>
            <a:endParaRPr lang="en-US"/>
          </a:p>
        </p:txBody>
      </p:sp>
    </p:spTree>
  </p:cSld>
  <p:clrMapOvr>
    <a:masterClrMapping/>
  </p:clrMapOvr>
  <p:transition>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1636" name="Rectangle 4"/>
          <p:cNvSpPr>
            <a:spLocks noGrp="1" noChangeArrowheads="1"/>
          </p:cNvSpPr>
          <p:nvPr>
            <p:ph type="title"/>
          </p:nvPr>
        </p:nvSpPr>
        <p:spPr/>
        <p:txBody>
          <a:bodyPr>
            <a:noAutofit/>
          </a:bodyPr>
          <a:lstStyle/>
          <a:p>
            <a:r>
              <a:rPr lang="en-US" sz="2800" dirty="0" err="1"/>
              <a:t>Variogram</a:t>
            </a:r>
            <a:r>
              <a:rPr lang="en-US" sz="2800" dirty="0"/>
              <a:t> </a:t>
            </a:r>
            <a:r>
              <a:rPr lang="en-US" sz="2800" dirty="0" smtClean="0"/>
              <a:t>= Measure </a:t>
            </a:r>
            <a:r>
              <a:rPr lang="en-US" sz="2800" dirty="0"/>
              <a:t>of </a:t>
            </a:r>
            <a:r>
              <a:rPr lang="en-US" sz="2800" dirty="0">
                <a:solidFill>
                  <a:srgbClr val="FF0000"/>
                </a:solidFill>
              </a:rPr>
              <a:t>Spatial </a:t>
            </a:r>
            <a:r>
              <a:rPr lang="en-US" sz="2800" dirty="0" smtClean="0">
                <a:solidFill>
                  <a:srgbClr val="FF0000"/>
                </a:solidFill>
              </a:rPr>
              <a:t>Correlation</a:t>
            </a:r>
            <a:r>
              <a:rPr lang="en-US" sz="2800" dirty="0" smtClean="0"/>
              <a:t> between two measured values</a:t>
            </a:r>
            <a:endParaRPr lang="en-US" sz="2800" dirty="0"/>
          </a:p>
        </p:txBody>
      </p:sp>
      <p:graphicFrame>
        <p:nvGraphicFramePr>
          <p:cNvPr id="1861637" name="Object 5"/>
          <p:cNvGraphicFramePr>
            <a:graphicFrameLocks noChangeAspect="1"/>
          </p:cNvGraphicFramePr>
          <p:nvPr/>
        </p:nvGraphicFramePr>
        <p:xfrm>
          <a:off x="793750" y="1882775"/>
          <a:ext cx="7267575" cy="1362075"/>
        </p:xfrm>
        <a:graphic>
          <a:graphicData uri="http://schemas.openxmlformats.org/presentationml/2006/ole">
            <mc:AlternateContent xmlns:mc="http://schemas.openxmlformats.org/markup-compatibility/2006">
              <mc:Choice xmlns:v="urn:schemas-microsoft-com:vml" Requires="v">
                <p:oleObj spid="_x0000_s1952772" name="Equation" r:id="rId4" imgW="2171520" imgH="419040" progId="Equation.3">
                  <p:embed/>
                </p:oleObj>
              </mc:Choice>
              <mc:Fallback>
                <p:oleObj name="Equation" r:id="rId4" imgW="2171520" imgH="4190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750" y="1882775"/>
                        <a:ext cx="7267575" cy="136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3"/>
          <p:cNvGrpSpPr/>
          <p:nvPr/>
        </p:nvGrpSpPr>
        <p:grpSpPr>
          <a:xfrm>
            <a:off x="4648200" y="3733800"/>
            <a:ext cx="4000500" cy="2289175"/>
            <a:chOff x="2303463" y="4168775"/>
            <a:chExt cx="4000500" cy="2289175"/>
          </a:xfrm>
        </p:grpSpPr>
        <p:sp>
          <p:nvSpPr>
            <p:cNvPr id="1861634" name="Line 2"/>
            <p:cNvSpPr>
              <a:spLocks noChangeShapeType="1"/>
            </p:cNvSpPr>
            <p:nvPr/>
          </p:nvSpPr>
          <p:spPr bwMode="auto">
            <a:xfrm>
              <a:off x="2770188" y="4706938"/>
              <a:ext cx="2217737" cy="1344612"/>
            </a:xfrm>
            <a:prstGeom prst="line">
              <a:avLst/>
            </a:prstGeom>
            <a:noFill/>
            <a:ln w="38100">
              <a:solidFill>
                <a:srgbClr val="33CC33"/>
              </a:solidFill>
              <a:round/>
              <a:headEnd type="stealth" w="lg" len="lg"/>
              <a:tailEnd type="stealth" w="lg" len="lg"/>
            </a:ln>
            <a:effectLst/>
          </p:spPr>
          <p:txBody>
            <a:bodyPr wrap="none" anchor="ctr"/>
            <a:lstStyle/>
            <a:p>
              <a:endParaRPr lang="en-US"/>
            </a:p>
          </p:txBody>
        </p:sp>
        <p:sp>
          <p:nvSpPr>
            <p:cNvPr id="1861635" name="Line 3"/>
            <p:cNvSpPr>
              <a:spLocks noChangeShapeType="1"/>
            </p:cNvSpPr>
            <p:nvPr/>
          </p:nvSpPr>
          <p:spPr bwMode="auto">
            <a:xfrm>
              <a:off x="4987925" y="6051550"/>
              <a:ext cx="1316038" cy="0"/>
            </a:xfrm>
            <a:prstGeom prst="line">
              <a:avLst/>
            </a:prstGeom>
            <a:noFill/>
            <a:ln w="12700">
              <a:solidFill>
                <a:srgbClr val="3399FF"/>
              </a:solidFill>
              <a:round/>
              <a:headEnd type="none" w="sm" len="sm"/>
              <a:tailEnd type="none" w="sm" len="sm"/>
            </a:ln>
            <a:effectLst/>
          </p:spPr>
          <p:txBody>
            <a:bodyPr wrap="none" anchor="ctr"/>
            <a:lstStyle/>
            <a:p>
              <a:endParaRPr lang="en-US"/>
            </a:p>
          </p:txBody>
        </p:sp>
        <p:sp>
          <p:nvSpPr>
            <p:cNvPr id="1861638" name="Text Box 6"/>
            <p:cNvSpPr txBox="1">
              <a:spLocks noChangeArrowheads="1"/>
            </p:cNvSpPr>
            <p:nvPr/>
          </p:nvSpPr>
          <p:spPr bwMode="auto">
            <a:xfrm>
              <a:off x="3435350" y="4611688"/>
              <a:ext cx="584200" cy="569912"/>
            </a:xfrm>
            <a:prstGeom prst="rect">
              <a:avLst/>
            </a:prstGeom>
            <a:noFill/>
            <a:ln w="12700">
              <a:noFill/>
              <a:miter lim="800000"/>
              <a:headEnd type="none" w="sm" len="sm"/>
              <a:tailEnd type="none" w="sm" len="sm"/>
            </a:ln>
            <a:effectLst/>
          </p:spPr>
          <p:txBody>
            <a:bodyPr wrap="none" lIns="82058" tIns="41029" rIns="82058" bIns="41029">
              <a:spAutoFit/>
            </a:bodyPr>
            <a:lstStyle/>
            <a:p>
              <a:pPr algn="l" defTabSz="820738"/>
              <a:r>
                <a:rPr kumimoji="0" lang="en-US" sz="3200" i="1">
                  <a:solidFill>
                    <a:srgbClr val="33CC33"/>
                  </a:solidFill>
                  <a:latin typeface="Times New Roman" pitchFamily="18" charset="0"/>
                </a:rPr>
                <a:t>h</a:t>
              </a:r>
              <a:r>
                <a:rPr kumimoji="0" lang="en-US" sz="3200" i="1" baseline="-25000">
                  <a:solidFill>
                    <a:srgbClr val="33CC33"/>
                  </a:solidFill>
                  <a:latin typeface="Times New Roman" pitchFamily="18" charset="0"/>
                </a:rPr>
                <a:t>i,j</a:t>
              </a:r>
              <a:endParaRPr kumimoji="0" lang="en-US" sz="3200" i="1">
                <a:solidFill>
                  <a:srgbClr val="33CC33"/>
                </a:solidFill>
                <a:latin typeface="Times New Roman" pitchFamily="18" charset="0"/>
              </a:endParaRPr>
            </a:p>
          </p:txBody>
        </p:sp>
        <p:sp>
          <p:nvSpPr>
            <p:cNvPr id="1861639" name="Oval 7"/>
            <p:cNvSpPr>
              <a:spLocks noChangeArrowheads="1"/>
            </p:cNvSpPr>
            <p:nvPr/>
          </p:nvSpPr>
          <p:spPr bwMode="auto">
            <a:xfrm>
              <a:off x="2701925" y="4638675"/>
              <a:ext cx="138113" cy="134938"/>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1861640" name="Oval 8"/>
            <p:cNvSpPr>
              <a:spLocks noChangeArrowheads="1"/>
            </p:cNvSpPr>
            <p:nvPr/>
          </p:nvSpPr>
          <p:spPr bwMode="auto">
            <a:xfrm>
              <a:off x="4918075" y="5983288"/>
              <a:ext cx="138113" cy="134937"/>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1861641" name="Text Box 9"/>
            <p:cNvSpPr txBox="1">
              <a:spLocks noChangeArrowheads="1"/>
            </p:cNvSpPr>
            <p:nvPr/>
          </p:nvSpPr>
          <p:spPr bwMode="auto">
            <a:xfrm>
              <a:off x="2303463" y="4168775"/>
              <a:ext cx="398462" cy="569913"/>
            </a:xfrm>
            <a:prstGeom prst="rect">
              <a:avLst/>
            </a:prstGeom>
            <a:noFill/>
            <a:ln w="12700">
              <a:noFill/>
              <a:miter lim="800000"/>
              <a:headEnd type="none" w="sm" len="sm"/>
              <a:tailEnd type="none" w="sm" len="sm"/>
            </a:ln>
            <a:effectLst/>
          </p:spPr>
          <p:txBody>
            <a:bodyPr wrap="none" lIns="82058" tIns="41029" rIns="82058" bIns="41029">
              <a:spAutoFit/>
            </a:bodyPr>
            <a:lstStyle/>
            <a:p>
              <a:pPr algn="l" defTabSz="820738"/>
              <a:r>
                <a:rPr kumimoji="0" lang="en-US" sz="3200" i="1">
                  <a:latin typeface="Times New Roman" pitchFamily="18" charset="0"/>
                </a:rPr>
                <a:t>z</a:t>
              </a:r>
              <a:r>
                <a:rPr kumimoji="0" lang="en-US" sz="3200" i="1" baseline="-25000">
                  <a:latin typeface="Times New Roman" pitchFamily="18" charset="0"/>
                </a:rPr>
                <a:t>j</a:t>
              </a:r>
              <a:endParaRPr kumimoji="0" lang="en-US" sz="2200">
                <a:latin typeface="Times New Roman" pitchFamily="18" charset="0"/>
              </a:endParaRPr>
            </a:p>
          </p:txBody>
        </p:sp>
        <p:sp>
          <p:nvSpPr>
            <p:cNvPr id="1861642" name="Text Box 10"/>
            <p:cNvSpPr txBox="1">
              <a:spLocks noChangeArrowheads="1"/>
            </p:cNvSpPr>
            <p:nvPr/>
          </p:nvSpPr>
          <p:spPr bwMode="auto">
            <a:xfrm>
              <a:off x="4589463" y="5888038"/>
              <a:ext cx="398462" cy="569912"/>
            </a:xfrm>
            <a:prstGeom prst="rect">
              <a:avLst/>
            </a:prstGeom>
            <a:noFill/>
            <a:ln w="12700">
              <a:noFill/>
              <a:miter lim="800000"/>
              <a:headEnd type="none" w="sm" len="sm"/>
              <a:tailEnd type="none" w="sm" len="sm"/>
            </a:ln>
            <a:effectLst/>
          </p:spPr>
          <p:txBody>
            <a:bodyPr wrap="none" lIns="82058" tIns="41029" rIns="82058" bIns="41029">
              <a:spAutoFit/>
            </a:bodyPr>
            <a:lstStyle/>
            <a:p>
              <a:pPr algn="l" defTabSz="820738"/>
              <a:r>
                <a:rPr kumimoji="0" lang="en-US" sz="3200" i="1">
                  <a:latin typeface="Times New Roman" pitchFamily="18" charset="0"/>
                </a:rPr>
                <a:t>z</a:t>
              </a:r>
              <a:r>
                <a:rPr kumimoji="0" lang="en-US" sz="3200" i="1" baseline="-25000">
                  <a:latin typeface="Times New Roman" pitchFamily="18" charset="0"/>
                </a:rPr>
                <a:t>i</a:t>
              </a:r>
              <a:endParaRPr kumimoji="0" lang="en-US" sz="2200">
                <a:latin typeface="Times New Roman" pitchFamily="18" charset="0"/>
              </a:endParaRPr>
            </a:p>
          </p:txBody>
        </p:sp>
        <p:sp>
          <p:nvSpPr>
            <p:cNvPr id="1861643" name="Arc 11"/>
            <p:cNvSpPr>
              <a:spLocks/>
            </p:cNvSpPr>
            <p:nvPr/>
          </p:nvSpPr>
          <p:spPr bwMode="auto">
            <a:xfrm>
              <a:off x="4276725" y="5248275"/>
              <a:ext cx="1543050" cy="806450"/>
            </a:xfrm>
            <a:custGeom>
              <a:avLst/>
              <a:gdLst>
                <a:gd name="G0" fmla="+- 18506 0 0"/>
                <a:gd name="G1" fmla="+- 21600 0 0"/>
                <a:gd name="G2" fmla="+- 21600 0 0"/>
                <a:gd name="T0" fmla="*/ 0 w 40106"/>
                <a:gd name="T1" fmla="*/ 10461 h 21600"/>
                <a:gd name="T2" fmla="*/ 40106 w 40106"/>
                <a:gd name="T3" fmla="*/ 21600 h 21600"/>
                <a:gd name="T4" fmla="*/ 18506 w 40106"/>
                <a:gd name="T5" fmla="*/ 21600 h 21600"/>
              </a:gdLst>
              <a:ahLst/>
              <a:cxnLst>
                <a:cxn ang="0">
                  <a:pos x="T0" y="T1"/>
                </a:cxn>
                <a:cxn ang="0">
                  <a:pos x="T2" y="T3"/>
                </a:cxn>
                <a:cxn ang="0">
                  <a:pos x="T4" y="T5"/>
                </a:cxn>
              </a:cxnLst>
              <a:rect l="0" t="0" r="r" b="b"/>
              <a:pathLst>
                <a:path w="40106" h="21600" fill="none" extrusionOk="0">
                  <a:moveTo>
                    <a:pt x="-1" y="10460"/>
                  </a:moveTo>
                  <a:cubicBezTo>
                    <a:pt x="3906" y="3969"/>
                    <a:pt x="10929" y="-1"/>
                    <a:pt x="18506" y="0"/>
                  </a:cubicBezTo>
                  <a:cubicBezTo>
                    <a:pt x="30435" y="0"/>
                    <a:pt x="40106" y="9670"/>
                    <a:pt x="40106" y="21600"/>
                  </a:cubicBezTo>
                </a:path>
                <a:path w="40106" h="21600" stroke="0" extrusionOk="0">
                  <a:moveTo>
                    <a:pt x="-1" y="10460"/>
                  </a:moveTo>
                  <a:cubicBezTo>
                    <a:pt x="3906" y="3969"/>
                    <a:pt x="10929" y="-1"/>
                    <a:pt x="18506" y="0"/>
                  </a:cubicBezTo>
                  <a:cubicBezTo>
                    <a:pt x="30435" y="0"/>
                    <a:pt x="40106" y="9670"/>
                    <a:pt x="40106" y="21600"/>
                  </a:cubicBezTo>
                  <a:lnTo>
                    <a:pt x="18506" y="21600"/>
                  </a:lnTo>
                  <a:close/>
                </a:path>
              </a:pathLst>
            </a:custGeom>
            <a:noFill/>
            <a:ln w="25400">
              <a:solidFill>
                <a:srgbClr val="3399FF"/>
              </a:solidFill>
              <a:round/>
              <a:headEnd type="stealth" w="lg" len="lg"/>
              <a:tailEnd type="none" w="lg" len="lg"/>
            </a:ln>
            <a:effectLst/>
          </p:spPr>
          <p:txBody>
            <a:bodyPr wrap="none" anchor="ctr"/>
            <a:lstStyle/>
            <a:p>
              <a:endParaRPr lang="en-US"/>
            </a:p>
          </p:txBody>
        </p:sp>
        <p:sp>
          <p:nvSpPr>
            <p:cNvPr id="1861644" name="Text Box 12"/>
            <p:cNvSpPr txBox="1">
              <a:spLocks noChangeArrowheads="1"/>
            </p:cNvSpPr>
            <p:nvPr/>
          </p:nvSpPr>
          <p:spPr bwMode="auto">
            <a:xfrm>
              <a:off x="5056188" y="4638675"/>
              <a:ext cx="762000" cy="569913"/>
            </a:xfrm>
            <a:prstGeom prst="rect">
              <a:avLst/>
            </a:prstGeom>
            <a:noFill/>
            <a:ln w="12700">
              <a:noFill/>
              <a:miter lim="800000"/>
              <a:headEnd type="none" w="sm" len="sm"/>
              <a:tailEnd type="none" w="sm" len="sm"/>
            </a:ln>
            <a:effectLst/>
          </p:spPr>
          <p:txBody>
            <a:bodyPr lIns="82058" tIns="41029" rIns="82058" bIns="41029">
              <a:spAutoFit/>
            </a:bodyPr>
            <a:lstStyle/>
            <a:p>
              <a:pPr algn="l" defTabSz="820738">
                <a:spcBef>
                  <a:spcPct val="50000"/>
                </a:spcBef>
              </a:pPr>
              <a:r>
                <a:rPr kumimoji="0" lang="en-US" sz="3200">
                  <a:solidFill>
                    <a:srgbClr val="3399FF"/>
                  </a:solidFill>
                  <a:latin typeface="Times New Roman" pitchFamily="18" charset="0"/>
                  <a:sym typeface="Symbol" pitchFamily="18" charset="2"/>
                </a:rPr>
                <a:t></a:t>
              </a:r>
              <a:r>
                <a:rPr kumimoji="0" lang="en-US" sz="3200" i="1" baseline="-25000">
                  <a:solidFill>
                    <a:srgbClr val="3399FF"/>
                  </a:solidFill>
                  <a:latin typeface="Times New Roman" pitchFamily="18" charset="0"/>
                  <a:sym typeface="Symbol" pitchFamily="18" charset="2"/>
                </a:rPr>
                <a:t>i,j</a:t>
              </a:r>
              <a:endParaRPr kumimoji="0" lang="en-US" sz="3200">
                <a:solidFill>
                  <a:srgbClr val="3399FF"/>
                </a:solidFill>
                <a:latin typeface="Times New Roman" pitchFamily="18" charset="0"/>
              </a:endParaRPr>
            </a:p>
          </p:txBody>
        </p:sp>
      </p:grpSp>
      <p:sp>
        <p:nvSpPr>
          <p:cNvPr id="13" name="Slide Number Placeholder 12"/>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1BEA1337-3238-4EC2-A3F7-B423BB0DDD4F}" type="slidenum">
              <a:rPr lang="en-US" smtClean="0"/>
              <a:pPr lvl="2"/>
              <a:t>94</a:t>
            </a:fld>
            <a:r>
              <a:rPr lang="en-US" smtClean="0"/>
              <a:t> Day 4</a:t>
            </a:r>
            <a:endParaRPr lang="en-US"/>
          </a:p>
        </p:txBody>
      </p:sp>
      <p:sp>
        <p:nvSpPr>
          <p:cNvPr id="15" name="TextBox 14"/>
          <p:cNvSpPr txBox="1"/>
          <p:nvPr/>
        </p:nvSpPr>
        <p:spPr>
          <a:xfrm>
            <a:off x="609600" y="3810000"/>
            <a:ext cx="3505200" cy="1569660"/>
          </a:xfrm>
          <a:prstGeom prst="rect">
            <a:avLst/>
          </a:prstGeom>
          <a:solidFill>
            <a:schemeClr val="accent2">
              <a:lumMod val="20000"/>
              <a:lumOff val="80000"/>
            </a:schemeClr>
          </a:solidFill>
          <a:ln>
            <a:solidFill>
              <a:schemeClr val="accent1"/>
            </a:solidFill>
          </a:ln>
          <a:effectLst>
            <a:outerShdw blurRad="50800" dist="38100" dir="2700000" sx="102000" sy="102000" algn="tl" rotWithShape="0">
              <a:prstClr val="black">
                <a:alpha val="40000"/>
              </a:prstClr>
            </a:outerShdw>
          </a:effectLst>
        </p:spPr>
        <p:txBody>
          <a:bodyPr wrap="square" rtlCol="0">
            <a:spAutoFit/>
          </a:bodyPr>
          <a:lstStyle/>
          <a:p>
            <a:r>
              <a:rPr lang="en-US" sz="2400" dirty="0" smtClean="0"/>
              <a:t>Sample </a:t>
            </a:r>
            <a:r>
              <a:rPr lang="en-US" sz="2400" dirty="0" err="1" smtClean="0"/>
              <a:t>variograms</a:t>
            </a:r>
            <a:r>
              <a:rPr lang="en-US" sz="2400" dirty="0" smtClean="0"/>
              <a:t> are computed for specific separation </a:t>
            </a:r>
            <a:r>
              <a:rPr lang="en-US" sz="2400" dirty="0" smtClean="0">
                <a:solidFill>
                  <a:srgbClr val="FF0000"/>
                </a:solidFill>
              </a:rPr>
              <a:t>distances</a:t>
            </a:r>
            <a:r>
              <a:rPr lang="en-US" sz="2400" dirty="0" smtClean="0"/>
              <a:t> and </a:t>
            </a:r>
            <a:r>
              <a:rPr lang="en-US" sz="2400" dirty="0" smtClean="0">
                <a:solidFill>
                  <a:srgbClr val="FF0000"/>
                </a:solidFill>
              </a:rPr>
              <a:t>directions</a:t>
            </a:r>
            <a:endParaRPr lang="en-US" sz="2400" dirty="0">
              <a:solidFill>
                <a:srgbClr val="FF0000"/>
              </a:solidFill>
            </a:endParaRPr>
          </a:p>
        </p:txBody>
      </p:sp>
    </p:spTree>
  </p:cSld>
  <p:clrMapOvr>
    <a:masterClrMapping/>
  </p:clrMapOvr>
  <p:transition>
    <p:zo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866" name="Rectangle 2"/>
          <p:cNvSpPr>
            <a:spLocks noGrp="1" noChangeArrowheads="1"/>
          </p:cNvSpPr>
          <p:nvPr>
            <p:ph type="title"/>
          </p:nvPr>
        </p:nvSpPr>
        <p:spPr/>
        <p:txBody>
          <a:bodyPr/>
          <a:lstStyle/>
          <a:p>
            <a:r>
              <a:rPr lang="en-US" smtClean="0"/>
              <a:t>Typical Contamination Patterns</a:t>
            </a:r>
            <a:endParaRPr lang="en-US" dirty="0"/>
          </a:p>
        </p:txBody>
      </p:sp>
      <p:sp>
        <p:nvSpPr>
          <p:cNvPr id="1828867" name="Rectangle 3"/>
          <p:cNvSpPr>
            <a:spLocks noGrp="1" noChangeArrowheads="1"/>
          </p:cNvSpPr>
          <p:nvPr>
            <p:ph type="body" idx="1"/>
          </p:nvPr>
        </p:nvSpPr>
        <p:spPr/>
        <p:txBody>
          <a:bodyPr/>
          <a:lstStyle/>
          <a:p>
            <a:r>
              <a:rPr lang="en-US" dirty="0" smtClean="0"/>
              <a:t>Trend</a:t>
            </a:r>
          </a:p>
          <a:p>
            <a:r>
              <a:rPr lang="en-US" dirty="0" smtClean="0"/>
              <a:t>Structured</a:t>
            </a:r>
          </a:p>
          <a:p>
            <a:r>
              <a:rPr lang="en-US" dirty="0" smtClean="0"/>
              <a:t>Isolated/Separated Hot Spots</a:t>
            </a:r>
          </a:p>
          <a:p>
            <a:r>
              <a:rPr lang="en-US" dirty="0" smtClean="0"/>
              <a:t>Noise</a:t>
            </a:r>
          </a:p>
          <a:p>
            <a:endParaRPr lang="en-US" dirty="0" smtClean="0"/>
          </a:p>
          <a:p>
            <a:pPr algn="ctr">
              <a:buNone/>
            </a:pPr>
            <a:r>
              <a:rPr lang="en-US" dirty="0" smtClean="0"/>
              <a:t>“Each pattern has its own distinct </a:t>
            </a:r>
            <a:r>
              <a:rPr lang="en-US" dirty="0" err="1" smtClean="0"/>
              <a:t>variogram</a:t>
            </a:r>
            <a:r>
              <a:rPr lang="en-US" dirty="0" smtClean="0"/>
              <a:t>”</a:t>
            </a:r>
            <a:endParaRPr lang="en-US" dirty="0"/>
          </a:p>
        </p:txBody>
      </p:sp>
      <p:sp>
        <p:nvSpPr>
          <p:cNvPr id="4" name="Slide Number Placeholder 3"/>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02DAB626-F9C3-45E2-8DF3-4C832735891D}" type="slidenum">
              <a:rPr lang="en-US" smtClean="0"/>
              <a:pPr lvl="2"/>
              <a:t>95</a:t>
            </a:fld>
            <a:r>
              <a:rPr lang="en-US" smtClean="0"/>
              <a:t> Day 4</a:t>
            </a:r>
            <a:endParaRPr lang="en-US"/>
          </a:p>
        </p:txBody>
      </p:sp>
    </p:spTree>
  </p:cSld>
  <p:clrMapOvr>
    <a:masterClrMapping/>
  </p:clrMapOvr>
  <p:transition>
    <p:zo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9890" name="Rectangle 2"/>
          <p:cNvSpPr>
            <a:spLocks noGrp="1" noChangeArrowheads="1"/>
          </p:cNvSpPr>
          <p:nvPr>
            <p:ph type="title"/>
          </p:nvPr>
        </p:nvSpPr>
        <p:spPr/>
        <p:txBody>
          <a:bodyPr/>
          <a:lstStyle/>
          <a:p>
            <a:r>
              <a:rPr lang="en-US" dirty="0" smtClean="0"/>
              <a:t>Contaminations with </a:t>
            </a:r>
            <a:r>
              <a:rPr lang="en-US" dirty="0" smtClean="0">
                <a:solidFill>
                  <a:srgbClr val="FF0000"/>
                </a:solidFill>
              </a:rPr>
              <a:t>Trends</a:t>
            </a:r>
            <a:endParaRPr lang="en-US" dirty="0">
              <a:solidFill>
                <a:srgbClr val="FF0000"/>
              </a:solidFill>
            </a:endParaRPr>
          </a:p>
        </p:txBody>
      </p:sp>
      <p:sp>
        <p:nvSpPr>
          <p:cNvPr id="1829891" name="Rectangle 3"/>
          <p:cNvSpPr>
            <a:spLocks noGrp="1" noChangeArrowheads="1"/>
          </p:cNvSpPr>
          <p:nvPr>
            <p:ph type="body" idx="1"/>
          </p:nvPr>
        </p:nvSpPr>
        <p:spPr>
          <a:xfrm>
            <a:off x="838200" y="4628594"/>
            <a:ext cx="3503613" cy="1519305"/>
          </a:xfrm>
        </p:spPr>
        <p:txBody>
          <a:bodyPr/>
          <a:lstStyle/>
          <a:p>
            <a:r>
              <a:rPr lang="en-US" sz="2400" dirty="0"/>
              <a:t>Example:</a:t>
            </a:r>
          </a:p>
          <a:p>
            <a:pPr marL="742950" lvl="1" indent="-285750"/>
            <a:r>
              <a:rPr lang="en-US" sz="2400" dirty="0" smtClean="0"/>
              <a:t>Linear Releases</a:t>
            </a:r>
            <a:endParaRPr lang="en-US" sz="2400" dirty="0"/>
          </a:p>
          <a:p>
            <a:pPr marL="742950" lvl="1" indent="-285750"/>
            <a:r>
              <a:rPr lang="en-US" sz="2400" dirty="0" smtClean="0"/>
              <a:t>Large Historic Releases</a:t>
            </a:r>
            <a:endParaRPr lang="en-US" sz="2400" dirty="0"/>
          </a:p>
        </p:txBody>
      </p:sp>
      <p:sp>
        <p:nvSpPr>
          <p:cNvPr id="1829907" name="AutoShape 19"/>
          <p:cNvSpPr>
            <a:spLocks noChangeArrowheads="1"/>
          </p:cNvSpPr>
          <p:nvPr/>
        </p:nvSpPr>
        <p:spPr bwMode="auto">
          <a:xfrm rot="869442">
            <a:off x="3606800" y="3930094"/>
            <a:ext cx="1271588" cy="5715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a:effectLst/>
        </p:spPr>
        <p:txBody>
          <a:bodyPr wrap="none" anchor="ctr"/>
          <a:lstStyle/>
          <a:p>
            <a:endParaRPr lang="en-US"/>
          </a:p>
        </p:txBody>
      </p:sp>
      <p:sp>
        <p:nvSpPr>
          <p:cNvPr id="1829908" name="AutoShape 20"/>
          <p:cNvSpPr>
            <a:spLocks noChangeArrowheads="1"/>
          </p:cNvSpPr>
          <p:nvPr/>
        </p:nvSpPr>
        <p:spPr bwMode="auto">
          <a:xfrm>
            <a:off x="7504113" y="3418919"/>
            <a:ext cx="88900" cy="88900"/>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29909" name="AutoShape 21"/>
          <p:cNvSpPr>
            <a:spLocks noChangeArrowheads="1"/>
          </p:cNvSpPr>
          <p:nvPr/>
        </p:nvSpPr>
        <p:spPr bwMode="auto">
          <a:xfrm>
            <a:off x="7297738" y="3642756"/>
            <a:ext cx="88900" cy="88900"/>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29910" name="AutoShape 22"/>
          <p:cNvSpPr>
            <a:spLocks noChangeArrowheads="1"/>
          </p:cNvSpPr>
          <p:nvPr/>
        </p:nvSpPr>
        <p:spPr bwMode="auto">
          <a:xfrm>
            <a:off x="7181850" y="4144406"/>
            <a:ext cx="88900" cy="88900"/>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29911" name="AutoShape 23"/>
          <p:cNvSpPr>
            <a:spLocks noChangeArrowheads="1"/>
          </p:cNvSpPr>
          <p:nvPr/>
        </p:nvSpPr>
        <p:spPr bwMode="auto">
          <a:xfrm>
            <a:off x="6805613" y="4377769"/>
            <a:ext cx="88900" cy="88900"/>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29912" name="AutoShape 24"/>
          <p:cNvSpPr>
            <a:spLocks noChangeArrowheads="1"/>
          </p:cNvSpPr>
          <p:nvPr/>
        </p:nvSpPr>
        <p:spPr bwMode="auto">
          <a:xfrm>
            <a:off x="6437313" y="4780994"/>
            <a:ext cx="88900" cy="88900"/>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29913" name="AutoShape 25"/>
          <p:cNvSpPr>
            <a:spLocks noChangeArrowheads="1"/>
          </p:cNvSpPr>
          <p:nvPr/>
        </p:nvSpPr>
        <p:spPr bwMode="auto">
          <a:xfrm>
            <a:off x="5972175" y="4844494"/>
            <a:ext cx="88900" cy="88900"/>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grpSp>
        <p:nvGrpSpPr>
          <p:cNvPr id="2" name="Group 30"/>
          <p:cNvGrpSpPr/>
          <p:nvPr/>
        </p:nvGrpSpPr>
        <p:grpSpPr>
          <a:xfrm>
            <a:off x="879475" y="2171144"/>
            <a:ext cx="7642225" cy="3649662"/>
            <a:chOff x="879475" y="2171144"/>
            <a:chExt cx="7642225" cy="3649662"/>
          </a:xfrm>
        </p:grpSpPr>
        <p:sp>
          <p:nvSpPr>
            <p:cNvPr id="1829893" name="Rectangle 5"/>
            <p:cNvSpPr>
              <a:spLocks noChangeArrowheads="1"/>
            </p:cNvSpPr>
            <p:nvPr/>
          </p:nvSpPr>
          <p:spPr bwMode="auto">
            <a:xfrm>
              <a:off x="879475" y="2171144"/>
              <a:ext cx="2989263" cy="2286000"/>
            </a:xfrm>
            <a:prstGeom prst="rect">
              <a:avLst/>
            </a:prstGeom>
            <a:solidFill>
              <a:schemeClr val="bg1"/>
            </a:solidFill>
            <a:ln w="38100">
              <a:solidFill>
                <a:schemeClr val="tx1"/>
              </a:solidFill>
              <a:miter lim="800000"/>
              <a:headEnd/>
              <a:tailEnd/>
            </a:ln>
            <a:effectLst/>
          </p:spPr>
          <p:txBody>
            <a:bodyPr wrap="none" anchor="ctr"/>
            <a:lstStyle/>
            <a:p>
              <a:endParaRPr lang="en-US"/>
            </a:p>
          </p:txBody>
        </p:sp>
        <p:sp>
          <p:nvSpPr>
            <p:cNvPr id="1829894" name="Freeform 6"/>
            <p:cNvSpPr>
              <a:spLocks/>
            </p:cNvSpPr>
            <p:nvPr/>
          </p:nvSpPr>
          <p:spPr bwMode="auto">
            <a:xfrm>
              <a:off x="887413" y="2344604"/>
              <a:ext cx="2773363" cy="2105489"/>
            </a:xfrm>
            <a:custGeom>
              <a:avLst/>
              <a:gdLst/>
              <a:ahLst/>
              <a:cxnLst>
                <a:cxn ang="0">
                  <a:pos x="5" y="10"/>
                </a:cxn>
                <a:cxn ang="0">
                  <a:pos x="0" y="1493"/>
                </a:cxn>
                <a:cxn ang="0">
                  <a:pos x="1747" y="1484"/>
                </a:cxn>
                <a:cxn ang="0">
                  <a:pos x="1665" y="1301"/>
                </a:cxn>
                <a:cxn ang="0">
                  <a:pos x="1622" y="1248"/>
                </a:cxn>
                <a:cxn ang="0">
                  <a:pos x="1603" y="1220"/>
                </a:cxn>
                <a:cxn ang="0">
                  <a:pos x="1536" y="1162"/>
                </a:cxn>
                <a:cxn ang="0">
                  <a:pos x="1478" y="1100"/>
                </a:cxn>
                <a:cxn ang="0">
                  <a:pos x="1493" y="860"/>
                </a:cxn>
                <a:cxn ang="0">
                  <a:pos x="1497" y="716"/>
                </a:cxn>
                <a:cxn ang="0">
                  <a:pos x="1449" y="720"/>
                </a:cxn>
                <a:cxn ang="0">
                  <a:pos x="1382" y="749"/>
                </a:cxn>
                <a:cxn ang="0">
                  <a:pos x="1296" y="783"/>
                </a:cxn>
                <a:cxn ang="0">
                  <a:pos x="1219" y="792"/>
                </a:cxn>
                <a:cxn ang="0">
                  <a:pos x="1128" y="826"/>
                </a:cxn>
                <a:cxn ang="0">
                  <a:pos x="1099" y="836"/>
                </a:cxn>
                <a:cxn ang="0">
                  <a:pos x="1075" y="845"/>
                </a:cxn>
                <a:cxn ang="0">
                  <a:pos x="835" y="821"/>
                </a:cxn>
                <a:cxn ang="0">
                  <a:pos x="864" y="730"/>
                </a:cxn>
                <a:cxn ang="0">
                  <a:pos x="960" y="552"/>
                </a:cxn>
                <a:cxn ang="0">
                  <a:pos x="993" y="285"/>
                </a:cxn>
                <a:cxn ang="0">
                  <a:pos x="1037" y="317"/>
                </a:cxn>
                <a:cxn ang="0">
                  <a:pos x="1128" y="197"/>
                </a:cxn>
                <a:cxn ang="0">
                  <a:pos x="1200" y="34"/>
                </a:cxn>
                <a:cxn ang="0">
                  <a:pos x="1137" y="39"/>
                </a:cxn>
                <a:cxn ang="0">
                  <a:pos x="1104" y="48"/>
                </a:cxn>
                <a:cxn ang="0">
                  <a:pos x="974" y="280"/>
                </a:cxn>
                <a:cxn ang="0">
                  <a:pos x="840" y="240"/>
                </a:cxn>
                <a:cxn ang="0">
                  <a:pos x="725" y="274"/>
                </a:cxn>
                <a:cxn ang="0">
                  <a:pos x="686" y="269"/>
                </a:cxn>
                <a:cxn ang="0">
                  <a:pos x="619" y="216"/>
                </a:cxn>
                <a:cxn ang="0">
                  <a:pos x="576" y="125"/>
                </a:cxn>
                <a:cxn ang="0">
                  <a:pos x="427" y="144"/>
                </a:cxn>
                <a:cxn ang="0">
                  <a:pos x="350" y="188"/>
                </a:cxn>
                <a:cxn ang="0">
                  <a:pos x="317" y="197"/>
                </a:cxn>
                <a:cxn ang="0">
                  <a:pos x="273" y="0"/>
                </a:cxn>
                <a:cxn ang="0">
                  <a:pos x="149" y="44"/>
                </a:cxn>
                <a:cxn ang="0">
                  <a:pos x="33" y="39"/>
                </a:cxn>
                <a:cxn ang="0">
                  <a:pos x="0" y="96"/>
                </a:cxn>
                <a:cxn ang="0">
                  <a:pos x="5" y="10"/>
                </a:cxn>
              </a:cxnLst>
              <a:rect l="0" t="0" r="r" b="b"/>
              <a:pathLst>
                <a:path w="1747" h="1493">
                  <a:moveTo>
                    <a:pt x="5" y="10"/>
                  </a:moveTo>
                  <a:lnTo>
                    <a:pt x="0" y="1493"/>
                  </a:lnTo>
                  <a:lnTo>
                    <a:pt x="1747" y="1484"/>
                  </a:lnTo>
                  <a:cubicBezTo>
                    <a:pt x="1737" y="1409"/>
                    <a:pt x="1708" y="1361"/>
                    <a:pt x="1665" y="1301"/>
                  </a:cubicBezTo>
                  <a:cubicBezTo>
                    <a:pt x="1649" y="1278"/>
                    <a:pt x="1644" y="1263"/>
                    <a:pt x="1622" y="1248"/>
                  </a:cubicBezTo>
                  <a:cubicBezTo>
                    <a:pt x="1613" y="1221"/>
                    <a:pt x="1624" y="1246"/>
                    <a:pt x="1603" y="1220"/>
                  </a:cubicBezTo>
                  <a:cubicBezTo>
                    <a:pt x="1579" y="1190"/>
                    <a:pt x="1573" y="1175"/>
                    <a:pt x="1536" y="1162"/>
                  </a:cubicBezTo>
                  <a:cubicBezTo>
                    <a:pt x="1514" y="1140"/>
                    <a:pt x="1497" y="1124"/>
                    <a:pt x="1478" y="1100"/>
                  </a:cubicBezTo>
                  <a:cubicBezTo>
                    <a:pt x="1461" y="1030"/>
                    <a:pt x="1474" y="933"/>
                    <a:pt x="1493" y="860"/>
                  </a:cubicBezTo>
                  <a:cubicBezTo>
                    <a:pt x="1497" y="807"/>
                    <a:pt x="1501" y="771"/>
                    <a:pt x="1497" y="716"/>
                  </a:cubicBezTo>
                  <a:cubicBezTo>
                    <a:pt x="1481" y="717"/>
                    <a:pt x="1464" y="716"/>
                    <a:pt x="1449" y="720"/>
                  </a:cubicBezTo>
                  <a:cubicBezTo>
                    <a:pt x="1431" y="725"/>
                    <a:pt x="1402" y="742"/>
                    <a:pt x="1382" y="749"/>
                  </a:cubicBezTo>
                  <a:cubicBezTo>
                    <a:pt x="1355" y="768"/>
                    <a:pt x="1327" y="772"/>
                    <a:pt x="1296" y="783"/>
                  </a:cubicBezTo>
                  <a:cubicBezTo>
                    <a:pt x="1272" y="791"/>
                    <a:pt x="1219" y="792"/>
                    <a:pt x="1219" y="792"/>
                  </a:cubicBezTo>
                  <a:cubicBezTo>
                    <a:pt x="1190" y="807"/>
                    <a:pt x="1159" y="815"/>
                    <a:pt x="1128" y="826"/>
                  </a:cubicBezTo>
                  <a:cubicBezTo>
                    <a:pt x="1111" y="832"/>
                    <a:pt x="1115" y="830"/>
                    <a:pt x="1099" y="836"/>
                  </a:cubicBezTo>
                  <a:cubicBezTo>
                    <a:pt x="1091" y="839"/>
                    <a:pt x="1075" y="845"/>
                    <a:pt x="1075" y="845"/>
                  </a:cubicBezTo>
                  <a:cubicBezTo>
                    <a:pt x="994" y="838"/>
                    <a:pt x="916" y="827"/>
                    <a:pt x="835" y="821"/>
                  </a:cubicBezTo>
                  <a:cubicBezTo>
                    <a:pt x="839" y="774"/>
                    <a:pt x="837" y="764"/>
                    <a:pt x="864" y="730"/>
                  </a:cubicBezTo>
                  <a:cubicBezTo>
                    <a:pt x="887" y="667"/>
                    <a:pt x="936" y="615"/>
                    <a:pt x="960" y="552"/>
                  </a:cubicBezTo>
                  <a:cubicBezTo>
                    <a:pt x="988" y="485"/>
                    <a:pt x="980" y="324"/>
                    <a:pt x="993" y="285"/>
                  </a:cubicBezTo>
                  <a:cubicBezTo>
                    <a:pt x="1006" y="246"/>
                    <a:pt x="1014" y="332"/>
                    <a:pt x="1037" y="317"/>
                  </a:cubicBezTo>
                  <a:cubicBezTo>
                    <a:pt x="1056" y="278"/>
                    <a:pt x="1100" y="233"/>
                    <a:pt x="1128" y="197"/>
                  </a:cubicBezTo>
                  <a:cubicBezTo>
                    <a:pt x="1147" y="144"/>
                    <a:pt x="1167" y="81"/>
                    <a:pt x="1200" y="34"/>
                  </a:cubicBezTo>
                  <a:cubicBezTo>
                    <a:pt x="1176" y="28"/>
                    <a:pt x="1160" y="32"/>
                    <a:pt x="1137" y="39"/>
                  </a:cubicBezTo>
                  <a:cubicBezTo>
                    <a:pt x="1126" y="42"/>
                    <a:pt x="1104" y="48"/>
                    <a:pt x="1104" y="48"/>
                  </a:cubicBezTo>
                  <a:cubicBezTo>
                    <a:pt x="1044" y="86"/>
                    <a:pt x="1024" y="230"/>
                    <a:pt x="974" y="280"/>
                  </a:cubicBezTo>
                  <a:cubicBezTo>
                    <a:pt x="947" y="307"/>
                    <a:pt x="876" y="232"/>
                    <a:pt x="840" y="240"/>
                  </a:cubicBezTo>
                  <a:cubicBezTo>
                    <a:pt x="801" y="249"/>
                    <a:pt x="765" y="267"/>
                    <a:pt x="725" y="274"/>
                  </a:cubicBezTo>
                  <a:cubicBezTo>
                    <a:pt x="712" y="272"/>
                    <a:pt x="699" y="273"/>
                    <a:pt x="686" y="269"/>
                  </a:cubicBezTo>
                  <a:cubicBezTo>
                    <a:pt x="656" y="260"/>
                    <a:pt x="645" y="230"/>
                    <a:pt x="619" y="216"/>
                  </a:cubicBezTo>
                  <a:cubicBezTo>
                    <a:pt x="610" y="182"/>
                    <a:pt x="609" y="142"/>
                    <a:pt x="576" y="125"/>
                  </a:cubicBezTo>
                  <a:cubicBezTo>
                    <a:pt x="520" y="128"/>
                    <a:pt x="478" y="129"/>
                    <a:pt x="427" y="144"/>
                  </a:cubicBezTo>
                  <a:cubicBezTo>
                    <a:pt x="405" y="160"/>
                    <a:pt x="376" y="178"/>
                    <a:pt x="350" y="188"/>
                  </a:cubicBezTo>
                  <a:cubicBezTo>
                    <a:pt x="339" y="192"/>
                    <a:pt x="317" y="197"/>
                    <a:pt x="317" y="197"/>
                  </a:cubicBezTo>
                  <a:cubicBezTo>
                    <a:pt x="283" y="133"/>
                    <a:pt x="337" y="43"/>
                    <a:pt x="273" y="0"/>
                  </a:cubicBezTo>
                  <a:cubicBezTo>
                    <a:pt x="229" y="5"/>
                    <a:pt x="186" y="18"/>
                    <a:pt x="149" y="44"/>
                  </a:cubicBezTo>
                  <a:cubicBezTo>
                    <a:pt x="98" y="39"/>
                    <a:pt x="83" y="34"/>
                    <a:pt x="33" y="39"/>
                  </a:cubicBezTo>
                  <a:cubicBezTo>
                    <a:pt x="10" y="47"/>
                    <a:pt x="0" y="72"/>
                    <a:pt x="0" y="96"/>
                  </a:cubicBezTo>
                  <a:lnTo>
                    <a:pt x="5" y="10"/>
                  </a:lnTo>
                  <a:close/>
                </a:path>
              </a:pathLst>
            </a:custGeom>
            <a:solidFill>
              <a:schemeClr val="accent1"/>
            </a:solidFill>
            <a:ln w="9525">
              <a:noFill/>
              <a:round/>
              <a:headEnd/>
              <a:tailEnd/>
            </a:ln>
            <a:effectLst/>
          </p:spPr>
          <p:txBody>
            <a:bodyPr wrap="none"/>
            <a:lstStyle/>
            <a:p>
              <a:endParaRPr lang="en-US"/>
            </a:p>
          </p:txBody>
        </p:sp>
        <p:sp>
          <p:nvSpPr>
            <p:cNvPr id="1829895" name="Freeform 7"/>
            <p:cNvSpPr>
              <a:spLocks/>
            </p:cNvSpPr>
            <p:nvPr/>
          </p:nvSpPr>
          <p:spPr bwMode="auto">
            <a:xfrm>
              <a:off x="882650" y="2643575"/>
              <a:ext cx="2320925" cy="1805108"/>
            </a:xfrm>
            <a:custGeom>
              <a:avLst/>
              <a:gdLst/>
              <a:ahLst/>
              <a:cxnLst>
                <a:cxn ang="0">
                  <a:pos x="8" y="278"/>
                </a:cxn>
                <a:cxn ang="0">
                  <a:pos x="0" y="1280"/>
                </a:cxn>
                <a:cxn ang="0">
                  <a:pos x="1459" y="1273"/>
                </a:cxn>
                <a:cxn ang="0">
                  <a:pos x="1462" y="1233"/>
                </a:cxn>
                <a:cxn ang="0">
                  <a:pos x="1424" y="1156"/>
                </a:cxn>
                <a:cxn ang="0">
                  <a:pos x="1361" y="1132"/>
                </a:cxn>
                <a:cxn ang="0">
                  <a:pos x="1308" y="1084"/>
                </a:cxn>
                <a:cxn ang="0">
                  <a:pos x="1308" y="964"/>
                </a:cxn>
                <a:cxn ang="0">
                  <a:pos x="1313" y="868"/>
                </a:cxn>
                <a:cxn ang="0">
                  <a:pos x="1289" y="796"/>
                </a:cxn>
                <a:cxn ang="0">
                  <a:pos x="1188" y="835"/>
                </a:cxn>
                <a:cxn ang="0">
                  <a:pos x="1040" y="902"/>
                </a:cxn>
                <a:cxn ang="0">
                  <a:pos x="972" y="926"/>
                </a:cxn>
                <a:cxn ang="0">
                  <a:pos x="905" y="907"/>
                </a:cxn>
                <a:cxn ang="0">
                  <a:pos x="905" y="753"/>
                </a:cxn>
                <a:cxn ang="0">
                  <a:pos x="752" y="820"/>
                </a:cxn>
                <a:cxn ang="0">
                  <a:pos x="704" y="840"/>
                </a:cxn>
                <a:cxn ang="0">
                  <a:pos x="684" y="844"/>
                </a:cxn>
                <a:cxn ang="0">
                  <a:pos x="598" y="864"/>
                </a:cxn>
                <a:cxn ang="0">
                  <a:pos x="462" y="668"/>
                </a:cxn>
                <a:cxn ang="0">
                  <a:pos x="505" y="370"/>
                </a:cxn>
                <a:cxn ang="0">
                  <a:pos x="656" y="370"/>
                </a:cxn>
                <a:cxn ang="0">
                  <a:pos x="727" y="328"/>
                </a:cxn>
                <a:cxn ang="0">
                  <a:pos x="761" y="345"/>
                </a:cxn>
                <a:cxn ang="0">
                  <a:pos x="840" y="148"/>
                </a:cxn>
                <a:cxn ang="0">
                  <a:pos x="665" y="224"/>
                </a:cxn>
                <a:cxn ang="0">
                  <a:pos x="507" y="273"/>
                </a:cxn>
                <a:cxn ang="0">
                  <a:pos x="488" y="278"/>
                </a:cxn>
                <a:cxn ang="0">
                  <a:pos x="353" y="297"/>
                </a:cxn>
                <a:cxn ang="0">
                  <a:pos x="339" y="302"/>
                </a:cxn>
                <a:cxn ang="0">
                  <a:pos x="296" y="321"/>
                </a:cxn>
                <a:cxn ang="0">
                  <a:pos x="224" y="340"/>
                </a:cxn>
                <a:cxn ang="0">
                  <a:pos x="195" y="302"/>
                </a:cxn>
                <a:cxn ang="0">
                  <a:pos x="176" y="244"/>
                </a:cxn>
                <a:cxn ang="0">
                  <a:pos x="176" y="187"/>
                </a:cxn>
                <a:cxn ang="0">
                  <a:pos x="204" y="96"/>
                </a:cxn>
                <a:cxn ang="0">
                  <a:pos x="132" y="0"/>
                </a:cxn>
                <a:cxn ang="0">
                  <a:pos x="75" y="57"/>
                </a:cxn>
                <a:cxn ang="0">
                  <a:pos x="27" y="115"/>
                </a:cxn>
              </a:cxnLst>
              <a:rect l="0" t="0" r="r" b="b"/>
              <a:pathLst>
                <a:path w="1462" h="1280">
                  <a:moveTo>
                    <a:pt x="8" y="278"/>
                  </a:moveTo>
                  <a:lnTo>
                    <a:pt x="0" y="1280"/>
                  </a:lnTo>
                  <a:lnTo>
                    <a:pt x="1459" y="1273"/>
                  </a:lnTo>
                  <a:lnTo>
                    <a:pt x="1462" y="1233"/>
                  </a:lnTo>
                  <a:lnTo>
                    <a:pt x="1424" y="1156"/>
                  </a:lnTo>
                  <a:lnTo>
                    <a:pt x="1361" y="1132"/>
                  </a:lnTo>
                  <a:lnTo>
                    <a:pt x="1308" y="1084"/>
                  </a:lnTo>
                  <a:lnTo>
                    <a:pt x="1308" y="964"/>
                  </a:lnTo>
                  <a:lnTo>
                    <a:pt x="1313" y="868"/>
                  </a:lnTo>
                  <a:lnTo>
                    <a:pt x="1289" y="796"/>
                  </a:lnTo>
                  <a:lnTo>
                    <a:pt x="1188" y="835"/>
                  </a:lnTo>
                  <a:lnTo>
                    <a:pt x="1040" y="902"/>
                  </a:lnTo>
                  <a:lnTo>
                    <a:pt x="972" y="926"/>
                  </a:lnTo>
                  <a:lnTo>
                    <a:pt x="905" y="907"/>
                  </a:lnTo>
                  <a:lnTo>
                    <a:pt x="905" y="753"/>
                  </a:lnTo>
                  <a:cubicBezTo>
                    <a:pt x="845" y="773"/>
                    <a:pt x="806" y="793"/>
                    <a:pt x="752" y="820"/>
                  </a:cubicBezTo>
                  <a:cubicBezTo>
                    <a:pt x="736" y="828"/>
                    <a:pt x="720" y="834"/>
                    <a:pt x="704" y="840"/>
                  </a:cubicBezTo>
                  <a:cubicBezTo>
                    <a:pt x="698" y="842"/>
                    <a:pt x="684" y="844"/>
                    <a:pt x="684" y="844"/>
                  </a:cubicBezTo>
                  <a:lnTo>
                    <a:pt x="598" y="864"/>
                  </a:lnTo>
                  <a:lnTo>
                    <a:pt x="462" y="668"/>
                  </a:lnTo>
                  <a:lnTo>
                    <a:pt x="505" y="370"/>
                  </a:lnTo>
                  <a:lnTo>
                    <a:pt x="656" y="370"/>
                  </a:lnTo>
                  <a:lnTo>
                    <a:pt x="727" y="328"/>
                  </a:lnTo>
                  <a:lnTo>
                    <a:pt x="761" y="345"/>
                  </a:lnTo>
                  <a:lnTo>
                    <a:pt x="840" y="148"/>
                  </a:lnTo>
                  <a:lnTo>
                    <a:pt x="665" y="224"/>
                  </a:lnTo>
                  <a:cubicBezTo>
                    <a:pt x="606" y="226"/>
                    <a:pt x="566" y="270"/>
                    <a:pt x="507" y="273"/>
                  </a:cubicBezTo>
                  <a:cubicBezTo>
                    <a:pt x="500" y="273"/>
                    <a:pt x="488" y="278"/>
                    <a:pt x="488" y="278"/>
                  </a:cubicBezTo>
                  <a:cubicBezTo>
                    <a:pt x="443" y="285"/>
                    <a:pt x="399" y="292"/>
                    <a:pt x="353" y="297"/>
                  </a:cubicBezTo>
                  <a:cubicBezTo>
                    <a:pt x="348" y="299"/>
                    <a:pt x="339" y="302"/>
                    <a:pt x="339" y="302"/>
                  </a:cubicBezTo>
                  <a:lnTo>
                    <a:pt x="296" y="321"/>
                  </a:lnTo>
                  <a:lnTo>
                    <a:pt x="224" y="340"/>
                  </a:lnTo>
                  <a:lnTo>
                    <a:pt x="195" y="302"/>
                  </a:lnTo>
                  <a:lnTo>
                    <a:pt x="176" y="244"/>
                  </a:lnTo>
                  <a:lnTo>
                    <a:pt x="176" y="187"/>
                  </a:lnTo>
                  <a:lnTo>
                    <a:pt x="204" y="96"/>
                  </a:lnTo>
                  <a:lnTo>
                    <a:pt x="132" y="0"/>
                  </a:lnTo>
                  <a:lnTo>
                    <a:pt x="75" y="57"/>
                  </a:lnTo>
                  <a:lnTo>
                    <a:pt x="27" y="115"/>
                  </a:lnTo>
                </a:path>
              </a:pathLst>
            </a:custGeom>
            <a:solidFill>
              <a:srgbClr val="FF9900"/>
            </a:solidFill>
            <a:ln w="9525">
              <a:noFill/>
              <a:round/>
              <a:headEnd/>
              <a:tailEnd/>
            </a:ln>
            <a:effectLst/>
          </p:spPr>
          <p:txBody>
            <a:bodyPr wrap="none"/>
            <a:lstStyle/>
            <a:p>
              <a:endParaRPr lang="en-US"/>
            </a:p>
          </p:txBody>
        </p:sp>
        <p:sp>
          <p:nvSpPr>
            <p:cNvPr id="1829896" name="Freeform 8"/>
            <p:cNvSpPr>
              <a:spLocks/>
            </p:cNvSpPr>
            <p:nvPr/>
          </p:nvSpPr>
          <p:spPr bwMode="auto">
            <a:xfrm>
              <a:off x="884238" y="3326131"/>
              <a:ext cx="1493838" cy="1122552"/>
            </a:xfrm>
            <a:custGeom>
              <a:avLst/>
              <a:gdLst/>
              <a:ahLst/>
              <a:cxnLst>
                <a:cxn ang="0">
                  <a:pos x="0" y="796"/>
                </a:cxn>
                <a:cxn ang="0">
                  <a:pos x="941" y="791"/>
                </a:cxn>
                <a:cxn ang="0">
                  <a:pos x="909" y="725"/>
                </a:cxn>
                <a:cxn ang="0">
                  <a:pos x="837" y="668"/>
                </a:cxn>
                <a:cxn ang="0">
                  <a:pos x="731" y="600"/>
                </a:cxn>
                <a:cxn ang="0">
                  <a:pos x="621" y="586"/>
                </a:cxn>
                <a:cxn ang="0">
                  <a:pos x="482" y="586"/>
                </a:cxn>
                <a:cxn ang="0">
                  <a:pos x="395" y="480"/>
                </a:cxn>
                <a:cxn ang="0">
                  <a:pos x="319" y="413"/>
                </a:cxn>
                <a:cxn ang="0">
                  <a:pos x="295" y="303"/>
                </a:cxn>
                <a:cxn ang="0">
                  <a:pos x="295" y="212"/>
                </a:cxn>
                <a:cxn ang="0">
                  <a:pos x="333" y="0"/>
                </a:cxn>
                <a:cxn ang="0">
                  <a:pos x="227" y="15"/>
                </a:cxn>
                <a:cxn ang="0">
                  <a:pos x="165" y="111"/>
                </a:cxn>
                <a:cxn ang="0">
                  <a:pos x="74" y="72"/>
                </a:cxn>
                <a:cxn ang="0">
                  <a:pos x="3" y="108"/>
                </a:cxn>
              </a:cxnLst>
              <a:rect l="0" t="0" r="r" b="b"/>
              <a:pathLst>
                <a:path w="941" h="796">
                  <a:moveTo>
                    <a:pt x="0" y="796"/>
                  </a:moveTo>
                  <a:lnTo>
                    <a:pt x="941" y="791"/>
                  </a:lnTo>
                  <a:lnTo>
                    <a:pt x="909" y="725"/>
                  </a:lnTo>
                  <a:lnTo>
                    <a:pt x="837" y="668"/>
                  </a:lnTo>
                  <a:lnTo>
                    <a:pt x="731" y="600"/>
                  </a:lnTo>
                  <a:lnTo>
                    <a:pt x="621" y="586"/>
                  </a:lnTo>
                  <a:lnTo>
                    <a:pt x="482" y="586"/>
                  </a:lnTo>
                  <a:lnTo>
                    <a:pt x="395" y="480"/>
                  </a:lnTo>
                  <a:lnTo>
                    <a:pt x="319" y="413"/>
                  </a:lnTo>
                  <a:lnTo>
                    <a:pt x="295" y="303"/>
                  </a:lnTo>
                  <a:lnTo>
                    <a:pt x="295" y="212"/>
                  </a:lnTo>
                  <a:lnTo>
                    <a:pt x="333" y="0"/>
                  </a:lnTo>
                  <a:lnTo>
                    <a:pt x="227" y="15"/>
                  </a:lnTo>
                  <a:lnTo>
                    <a:pt x="165" y="111"/>
                  </a:lnTo>
                  <a:lnTo>
                    <a:pt x="74" y="72"/>
                  </a:lnTo>
                  <a:lnTo>
                    <a:pt x="3" y="108"/>
                  </a:lnTo>
                </a:path>
              </a:pathLst>
            </a:custGeom>
            <a:solidFill>
              <a:srgbClr val="FF0000"/>
            </a:solidFill>
            <a:ln w="9525">
              <a:noFill/>
              <a:round/>
              <a:headEnd/>
              <a:tailEnd/>
            </a:ln>
            <a:effectLst/>
          </p:spPr>
          <p:txBody>
            <a:bodyPr wrap="none"/>
            <a:lstStyle/>
            <a:p>
              <a:endParaRPr lang="en-US"/>
            </a:p>
          </p:txBody>
        </p:sp>
        <p:sp>
          <p:nvSpPr>
            <p:cNvPr id="1829897" name="Freeform 9"/>
            <p:cNvSpPr>
              <a:spLocks/>
            </p:cNvSpPr>
            <p:nvPr/>
          </p:nvSpPr>
          <p:spPr bwMode="auto">
            <a:xfrm>
              <a:off x="2663825" y="2852290"/>
              <a:ext cx="417513" cy="437175"/>
            </a:xfrm>
            <a:custGeom>
              <a:avLst/>
              <a:gdLst/>
              <a:ahLst/>
              <a:cxnLst>
                <a:cxn ang="0">
                  <a:pos x="0" y="298"/>
                </a:cxn>
                <a:cxn ang="0">
                  <a:pos x="5" y="207"/>
                </a:cxn>
                <a:cxn ang="0">
                  <a:pos x="192" y="29"/>
                </a:cxn>
                <a:cxn ang="0">
                  <a:pos x="250" y="0"/>
                </a:cxn>
                <a:cxn ang="0">
                  <a:pos x="230" y="135"/>
                </a:cxn>
                <a:cxn ang="0">
                  <a:pos x="163" y="255"/>
                </a:cxn>
                <a:cxn ang="0">
                  <a:pos x="101" y="269"/>
                </a:cxn>
                <a:cxn ang="0">
                  <a:pos x="14" y="308"/>
                </a:cxn>
                <a:cxn ang="0">
                  <a:pos x="0" y="298"/>
                </a:cxn>
              </a:cxnLst>
              <a:rect l="0" t="0" r="r" b="b"/>
              <a:pathLst>
                <a:path w="263" h="310">
                  <a:moveTo>
                    <a:pt x="0" y="298"/>
                  </a:moveTo>
                  <a:cubicBezTo>
                    <a:pt x="2" y="268"/>
                    <a:pt x="2" y="237"/>
                    <a:pt x="5" y="207"/>
                  </a:cubicBezTo>
                  <a:cubicBezTo>
                    <a:pt x="15" y="104"/>
                    <a:pt x="98" y="49"/>
                    <a:pt x="192" y="29"/>
                  </a:cubicBezTo>
                  <a:cubicBezTo>
                    <a:pt x="215" y="18"/>
                    <a:pt x="232" y="18"/>
                    <a:pt x="250" y="0"/>
                  </a:cubicBezTo>
                  <a:cubicBezTo>
                    <a:pt x="263" y="50"/>
                    <a:pt x="256" y="94"/>
                    <a:pt x="230" y="135"/>
                  </a:cubicBezTo>
                  <a:cubicBezTo>
                    <a:pt x="218" y="177"/>
                    <a:pt x="203" y="231"/>
                    <a:pt x="163" y="255"/>
                  </a:cubicBezTo>
                  <a:cubicBezTo>
                    <a:pt x="146" y="266"/>
                    <a:pt x="121" y="264"/>
                    <a:pt x="101" y="269"/>
                  </a:cubicBezTo>
                  <a:cubicBezTo>
                    <a:pt x="73" y="288"/>
                    <a:pt x="46" y="297"/>
                    <a:pt x="14" y="308"/>
                  </a:cubicBezTo>
                  <a:cubicBezTo>
                    <a:pt x="9" y="310"/>
                    <a:pt x="5" y="301"/>
                    <a:pt x="0" y="298"/>
                  </a:cubicBezTo>
                  <a:close/>
                </a:path>
              </a:pathLst>
            </a:custGeom>
            <a:solidFill>
              <a:schemeClr val="accent1"/>
            </a:solidFill>
            <a:ln w="9525">
              <a:noFill/>
              <a:round/>
              <a:headEnd/>
              <a:tailEnd/>
            </a:ln>
            <a:effectLst/>
          </p:spPr>
          <p:txBody>
            <a:bodyPr wrap="none"/>
            <a:lstStyle/>
            <a:p>
              <a:endParaRPr lang="en-US"/>
            </a:p>
          </p:txBody>
        </p:sp>
        <p:sp>
          <p:nvSpPr>
            <p:cNvPr id="1829899" name="Rectangle 11"/>
            <p:cNvSpPr>
              <a:spLocks noChangeAspect="1" noChangeArrowheads="1"/>
            </p:cNvSpPr>
            <p:nvPr/>
          </p:nvSpPr>
          <p:spPr bwMode="auto">
            <a:xfrm>
              <a:off x="5002213" y="2807731"/>
              <a:ext cx="3519487" cy="3013075"/>
            </a:xfrm>
            <a:prstGeom prst="rect">
              <a:avLst/>
            </a:prstGeom>
            <a:solidFill>
              <a:schemeClr val="bg1"/>
            </a:solidFill>
            <a:ln w="38100">
              <a:solidFill>
                <a:schemeClr val="tx1"/>
              </a:solidFill>
              <a:miter lim="800000"/>
              <a:headEnd/>
              <a:tailEnd/>
            </a:ln>
            <a:effectLst/>
          </p:spPr>
          <p:txBody>
            <a:bodyPr wrap="none" anchor="ctr"/>
            <a:lstStyle/>
            <a:p>
              <a:endParaRPr lang="en-US"/>
            </a:p>
          </p:txBody>
        </p:sp>
        <p:grpSp>
          <p:nvGrpSpPr>
            <p:cNvPr id="3" name="Group 12"/>
            <p:cNvGrpSpPr>
              <a:grpSpLocks/>
            </p:cNvGrpSpPr>
            <p:nvPr/>
          </p:nvGrpSpPr>
          <p:grpSpPr bwMode="auto">
            <a:xfrm>
              <a:off x="5432425" y="3315731"/>
              <a:ext cx="2565400" cy="2270125"/>
              <a:chOff x="3217" y="1033"/>
              <a:chExt cx="1616" cy="1430"/>
            </a:xfrm>
          </p:grpSpPr>
          <p:sp>
            <p:nvSpPr>
              <p:cNvPr id="1829901" name="Line 13"/>
              <p:cNvSpPr>
                <a:spLocks noChangeShapeType="1"/>
              </p:cNvSpPr>
              <p:nvPr/>
            </p:nvSpPr>
            <p:spPr bwMode="auto">
              <a:xfrm>
                <a:off x="3515" y="1033"/>
                <a:ext cx="0" cy="1044"/>
              </a:xfrm>
              <a:prstGeom prst="line">
                <a:avLst/>
              </a:prstGeom>
              <a:noFill/>
              <a:ln w="31591">
                <a:solidFill>
                  <a:srgbClr val="000000"/>
                </a:solidFill>
                <a:round/>
                <a:headEnd type="triangle" w="med" len="med"/>
                <a:tailEnd/>
              </a:ln>
              <a:effectLst/>
            </p:spPr>
            <p:txBody>
              <a:bodyPr wrap="none" anchor="ctr"/>
              <a:lstStyle/>
              <a:p>
                <a:endParaRPr lang="en-US"/>
              </a:p>
            </p:txBody>
          </p:sp>
          <p:sp>
            <p:nvSpPr>
              <p:cNvPr id="1829902" name="Line 14"/>
              <p:cNvSpPr>
                <a:spLocks noChangeShapeType="1"/>
              </p:cNvSpPr>
              <p:nvPr/>
            </p:nvSpPr>
            <p:spPr bwMode="auto">
              <a:xfrm>
                <a:off x="3515" y="2077"/>
                <a:ext cx="1075" cy="0"/>
              </a:xfrm>
              <a:prstGeom prst="line">
                <a:avLst/>
              </a:prstGeom>
              <a:noFill/>
              <a:ln w="31591">
                <a:solidFill>
                  <a:srgbClr val="000000"/>
                </a:solidFill>
                <a:round/>
                <a:headEnd/>
                <a:tailEnd type="triangle" w="med" len="med"/>
              </a:ln>
              <a:effectLst/>
            </p:spPr>
            <p:txBody>
              <a:bodyPr wrap="none" anchor="ctr"/>
              <a:lstStyle/>
              <a:p>
                <a:endParaRPr lang="en-US"/>
              </a:p>
            </p:txBody>
          </p:sp>
          <p:sp>
            <p:nvSpPr>
              <p:cNvPr id="1829903" name="Text Box 15"/>
              <p:cNvSpPr txBox="1">
                <a:spLocks noChangeArrowheads="1"/>
              </p:cNvSpPr>
              <p:nvPr/>
            </p:nvSpPr>
            <p:spPr bwMode="auto">
              <a:xfrm rot="16140000">
                <a:off x="3003" y="1379"/>
                <a:ext cx="644" cy="170"/>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1600">
                    <a:solidFill>
                      <a:srgbClr val="000000"/>
                    </a:solidFill>
                  </a:rPr>
                  <a:t>Variogram</a:t>
                </a:r>
                <a:endParaRPr kumimoji="0" lang="en-US" sz="2200">
                  <a:latin typeface="Times New Roman" pitchFamily="18" charset="0"/>
                </a:endParaRPr>
              </a:p>
            </p:txBody>
          </p:sp>
          <p:sp>
            <p:nvSpPr>
              <p:cNvPr id="1829904" name="Text Box 16"/>
              <p:cNvSpPr txBox="1">
                <a:spLocks noChangeArrowheads="1"/>
              </p:cNvSpPr>
              <p:nvPr/>
            </p:nvSpPr>
            <p:spPr bwMode="auto">
              <a:xfrm>
                <a:off x="4271" y="2185"/>
                <a:ext cx="562" cy="164"/>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1600">
                    <a:solidFill>
                      <a:srgbClr val="000000"/>
                    </a:solidFill>
                  </a:rPr>
                  <a:t>Distance</a:t>
                </a:r>
                <a:endParaRPr kumimoji="0" lang="en-US" sz="2200">
                  <a:latin typeface="Times New Roman" pitchFamily="18" charset="0"/>
                </a:endParaRPr>
              </a:p>
            </p:txBody>
          </p:sp>
          <p:sp>
            <p:nvSpPr>
              <p:cNvPr id="1829905" name="Text Box 17"/>
              <p:cNvSpPr txBox="1">
                <a:spLocks noChangeArrowheads="1"/>
              </p:cNvSpPr>
              <p:nvPr/>
            </p:nvSpPr>
            <p:spPr bwMode="auto">
              <a:xfrm>
                <a:off x="3217" y="2184"/>
                <a:ext cx="669" cy="279"/>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2200" b="1">
                    <a:solidFill>
                      <a:srgbClr val="000000"/>
                    </a:solidFill>
                  </a:rPr>
                  <a:t>Trend</a:t>
                </a:r>
                <a:endParaRPr kumimoji="0" lang="en-US" sz="2200" b="1">
                  <a:latin typeface="Times New Roman" pitchFamily="18" charset="0"/>
                </a:endParaRPr>
              </a:p>
            </p:txBody>
          </p:sp>
          <p:sp>
            <p:nvSpPr>
              <p:cNvPr id="1829906" name="Freeform 18"/>
              <p:cNvSpPr>
                <a:spLocks/>
              </p:cNvSpPr>
              <p:nvPr/>
            </p:nvSpPr>
            <p:spPr bwMode="auto">
              <a:xfrm>
                <a:off x="3520" y="1103"/>
                <a:ext cx="968" cy="940"/>
              </a:xfrm>
              <a:custGeom>
                <a:avLst/>
                <a:gdLst/>
                <a:ahLst/>
                <a:cxnLst>
                  <a:cxn ang="0">
                    <a:pos x="0" y="1065"/>
                  </a:cxn>
                  <a:cxn ang="0">
                    <a:pos x="101" y="1048"/>
                  </a:cxn>
                  <a:cxn ang="0">
                    <a:pos x="200" y="1021"/>
                  </a:cxn>
                  <a:cxn ang="0">
                    <a:pos x="295" y="987"/>
                  </a:cxn>
                  <a:cxn ang="0">
                    <a:pos x="387" y="944"/>
                  </a:cxn>
                  <a:cxn ang="0">
                    <a:pos x="474" y="896"/>
                  </a:cxn>
                  <a:cxn ang="0">
                    <a:pos x="557" y="840"/>
                  </a:cxn>
                  <a:cxn ang="0">
                    <a:pos x="635" y="779"/>
                  </a:cxn>
                  <a:cxn ang="0">
                    <a:pos x="709" y="711"/>
                  </a:cxn>
                  <a:cxn ang="0">
                    <a:pos x="776" y="638"/>
                  </a:cxn>
                  <a:cxn ang="0">
                    <a:pos x="837" y="560"/>
                  </a:cxn>
                  <a:cxn ang="0">
                    <a:pos x="893" y="477"/>
                  </a:cxn>
                  <a:cxn ang="0">
                    <a:pos x="941" y="389"/>
                  </a:cxn>
                  <a:cxn ang="0">
                    <a:pos x="983" y="298"/>
                  </a:cxn>
                  <a:cxn ang="0">
                    <a:pos x="1017" y="202"/>
                  </a:cxn>
                  <a:cxn ang="0">
                    <a:pos x="1045" y="103"/>
                  </a:cxn>
                  <a:cxn ang="0">
                    <a:pos x="1064" y="0"/>
                  </a:cxn>
                </a:cxnLst>
                <a:rect l="0" t="0" r="r" b="b"/>
                <a:pathLst>
                  <a:path w="1065" h="1066">
                    <a:moveTo>
                      <a:pt x="0" y="1065"/>
                    </a:moveTo>
                    <a:lnTo>
                      <a:pt x="101" y="1048"/>
                    </a:lnTo>
                    <a:lnTo>
                      <a:pt x="200" y="1021"/>
                    </a:lnTo>
                    <a:lnTo>
                      <a:pt x="295" y="987"/>
                    </a:lnTo>
                    <a:lnTo>
                      <a:pt x="387" y="944"/>
                    </a:lnTo>
                    <a:lnTo>
                      <a:pt x="474" y="896"/>
                    </a:lnTo>
                    <a:lnTo>
                      <a:pt x="557" y="840"/>
                    </a:lnTo>
                    <a:lnTo>
                      <a:pt x="635" y="779"/>
                    </a:lnTo>
                    <a:lnTo>
                      <a:pt x="709" y="711"/>
                    </a:lnTo>
                    <a:lnTo>
                      <a:pt x="776" y="638"/>
                    </a:lnTo>
                    <a:lnTo>
                      <a:pt x="837" y="560"/>
                    </a:lnTo>
                    <a:lnTo>
                      <a:pt x="893" y="477"/>
                    </a:lnTo>
                    <a:lnTo>
                      <a:pt x="941" y="389"/>
                    </a:lnTo>
                    <a:lnTo>
                      <a:pt x="983" y="298"/>
                    </a:lnTo>
                    <a:lnTo>
                      <a:pt x="1017" y="202"/>
                    </a:lnTo>
                    <a:lnTo>
                      <a:pt x="1045" y="103"/>
                    </a:lnTo>
                    <a:lnTo>
                      <a:pt x="1064" y="0"/>
                    </a:lnTo>
                  </a:path>
                </a:pathLst>
              </a:custGeom>
              <a:noFill/>
              <a:ln w="47347" cap="flat" cmpd="sng">
                <a:solidFill>
                  <a:srgbClr val="000000"/>
                </a:solidFill>
                <a:prstDash val="solid"/>
                <a:round/>
                <a:headEnd type="none" w="med" len="med"/>
                <a:tailEnd type="none" w="med" len="med"/>
              </a:ln>
              <a:effectLst/>
            </p:spPr>
            <p:txBody>
              <a:bodyPr/>
              <a:lstStyle/>
              <a:p>
                <a:endParaRPr lang="en-US"/>
              </a:p>
            </p:txBody>
          </p:sp>
        </p:grpSp>
        <p:sp>
          <p:nvSpPr>
            <p:cNvPr id="1829915" name="Oval 27"/>
            <p:cNvSpPr>
              <a:spLocks noChangeArrowheads="1"/>
            </p:cNvSpPr>
            <p:nvPr/>
          </p:nvSpPr>
          <p:spPr bwMode="auto">
            <a:xfrm>
              <a:off x="7427913" y="2537856"/>
              <a:ext cx="541338" cy="534988"/>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1829916" name="Line 28"/>
            <p:cNvSpPr>
              <a:spLocks noChangeShapeType="1"/>
            </p:cNvSpPr>
            <p:nvPr/>
          </p:nvSpPr>
          <p:spPr bwMode="auto">
            <a:xfrm flipH="1">
              <a:off x="7494588" y="2629931"/>
              <a:ext cx="409575" cy="338138"/>
            </a:xfrm>
            <a:prstGeom prst="line">
              <a:avLst/>
            </a:prstGeom>
            <a:noFill/>
            <a:ln w="28575">
              <a:solidFill>
                <a:schemeClr val="tx1"/>
              </a:solidFill>
              <a:round/>
              <a:headEnd type="triangle" w="med" len="med"/>
              <a:tailEnd type="triangle" w="med" len="med"/>
            </a:ln>
            <a:effectLst/>
          </p:spPr>
          <p:txBody>
            <a:bodyPr wrap="none"/>
            <a:lstStyle/>
            <a:p>
              <a:endParaRPr lang="en-US"/>
            </a:p>
          </p:txBody>
        </p:sp>
        <p:sp>
          <p:nvSpPr>
            <p:cNvPr id="1829917" name="Text Box 29"/>
            <p:cNvSpPr txBox="1">
              <a:spLocks noChangeArrowheads="1"/>
            </p:cNvSpPr>
            <p:nvPr/>
          </p:nvSpPr>
          <p:spPr bwMode="auto">
            <a:xfrm>
              <a:off x="7781926" y="2391806"/>
              <a:ext cx="360363" cy="244475"/>
            </a:xfrm>
            <a:prstGeom prst="rect">
              <a:avLst/>
            </a:prstGeom>
            <a:noFill/>
            <a:ln w="9525">
              <a:noFill/>
              <a:miter lim="800000"/>
              <a:headEnd/>
              <a:tailEnd/>
            </a:ln>
            <a:effectLst/>
          </p:spPr>
          <p:txBody>
            <a:bodyPr wrap="none" lIns="91429" tIns="45714" rIns="91429" bIns="45714">
              <a:spAutoFit/>
            </a:bodyPr>
            <a:lstStyle/>
            <a:p>
              <a:pPr algn="l" eaLnBrk="1" hangingPunct="1"/>
              <a:r>
                <a:rPr kumimoji="0" lang="en-US" sz="1000" b="1">
                  <a:latin typeface="Tahoma" pitchFamily="34" charset="0"/>
                </a:rPr>
                <a:t>NE</a:t>
              </a:r>
            </a:p>
          </p:txBody>
        </p:sp>
      </p:grpSp>
      <p:sp>
        <p:nvSpPr>
          <p:cNvPr id="30" name="Slide Number Placeholder 29"/>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02DAB626-F9C3-45E2-8DF3-4C832735891D}" type="slidenum">
              <a:rPr lang="en-US" smtClean="0"/>
              <a:pPr lvl="2"/>
              <a:t>96</a:t>
            </a:fld>
            <a:r>
              <a:rPr lang="en-US" smtClean="0"/>
              <a:t> Day 4</a:t>
            </a:r>
            <a:endParaRPr lang="en-US"/>
          </a:p>
        </p:txBody>
      </p:sp>
    </p:spTree>
  </p:cSld>
  <p:clrMapOvr>
    <a:masterClrMapping/>
  </p:clrMapOvr>
  <p:transition>
    <p:zo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1938" name="Rectangle 2"/>
          <p:cNvSpPr>
            <a:spLocks noGrp="1" noChangeArrowheads="1"/>
          </p:cNvSpPr>
          <p:nvPr>
            <p:ph type="title"/>
          </p:nvPr>
        </p:nvSpPr>
        <p:spPr/>
        <p:txBody>
          <a:bodyPr/>
          <a:lstStyle/>
          <a:p>
            <a:r>
              <a:rPr lang="en-US" dirty="0">
                <a:solidFill>
                  <a:srgbClr val="FF0000"/>
                </a:solidFill>
              </a:rPr>
              <a:t>Structured</a:t>
            </a:r>
            <a:r>
              <a:rPr lang="en-US" dirty="0"/>
              <a:t> (Continuous) Contaminations</a:t>
            </a:r>
          </a:p>
        </p:txBody>
      </p:sp>
      <p:sp>
        <p:nvSpPr>
          <p:cNvPr id="1831939" name="Rectangle 3"/>
          <p:cNvSpPr>
            <a:spLocks noGrp="1" noChangeArrowheads="1"/>
          </p:cNvSpPr>
          <p:nvPr>
            <p:ph type="body" sz="half" idx="1"/>
          </p:nvPr>
        </p:nvSpPr>
        <p:spPr>
          <a:xfrm>
            <a:off x="533400" y="4503348"/>
            <a:ext cx="3919538" cy="1333248"/>
          </a:xfrm>
        </p:spPr>
        <p:txBody>
          <a:bodyPr/>
          <a:lstStyle/>
          <a:p>
            <a:r>
              <a:rPr lang="en-US" sz="2400" dirty="0"/>
              <a:t>Example: An Aged Plume</a:t>
            </a:r>
          </a:p>
          <a:p>
            <a:pPr marL="742950" lvl="1" indent="-285750"/>
            <a:r>
              <a:rPr lang="en-US" sz="2400" dirty="0"/>
              <a:t>Range ~ extent of correlation</a:t>
            </a:r>
          </a:p>
        </p:txBody>
      </p:sp>
      <p:grpSp>
        <p:nvGrpSpPr>
          <p:cNvPr id="2" name="Group 4"/>
          <p:cNvGrpSpPr>
            <a:grpSpLocks/>
          </p:cNvGrpSpPr>
          <p:nvPr/>
        </p:nvGrpSpPr>
        <p:grpSpPr bwMode="auto">
          <a:xfrm>
            <a:off x="925513" y="2136385"/>
            <a:ext cx="2989262" cy="2286000"/>
            <a:chOff x="583" y="1070"/>
            <a:chExt cx="1883" cy="1440"/>
          </a:xfrm>
        </p:grpSpPr>
        <p:grpSp>
          <p:nvGrpSpPr>
            <p:cNvPr id="3" name="Group 5"/>
            <p:cNvGrpSpPr>
              <a:grpSpLocks/>
            </p:cNvGrpSpPr>
            <p:nvPr/>
          </p:nvGrpSpPr>
          <p:grpSpPr bwMode="auto">
            <a:xfrm>
              <a:off x="583" y="1070"/>
              <a:ext cx="1883" cy="1440"/>
              <a:chOff x="1344" y="1141"/>
              <a:chExt cx="2731" cy="2315"/>
            </a:xfrm>
          </p:grpSpPr>
          <p:sp>
            <p:nvSpPr>
              <p:cNvPr id="1831942" name="Rectangle 6"/>
              <p:cNvSpPr>
                <a:spLocks noChangeArrowheads="1"/>
              </p:cNvSpPr>
              <p:nvPr/>
            </p:nvSpPr>
            <p:spPr bwMode="auto">
              <a:xfrm>
                <a:off x="1344" y="1141"/>
                <a:ext cx="2731" cy="2315"/>
              </a:xfrm>
              <a:prstGeom prst="rect">
                <a:avLst/>
              </a:prstGeom>
              <a:solidFill>
                <a:schemeClr val="bg1"/>
              </a:solidFill>
              <a:ln w="38100">
                <a:solidFill>
                  <a:schemeClr val="tx1"/>
                </a:solidFill>
                <a:miter lim="800000"/>
                <a:headEnd/>
                <a:tailEnd/>
              </a:ln>
              <a:effectLst/>
            </p:spPr>
            <p:txBody>
              <a:bodyPr wrap="none" anchor="ctr"/>
              <a:lstStyle/>
              <a:p>
                <a:endParaRPr lang="en-US"/>
              </a:p>
            </p:txBody>
          </p:sp>
          <p:sp>
            <p:nvSpPr>
              <p:cNvPr id="1831943" name="Freeform 7"/>
              <p:cNvSpPr>
                <a:spLocks/>
              </p:cNvSpPr>
              <p:nvPr/>
            </p:nvSpPr>
            <p:spPr bwMode="auto">
              <a:xfrm>
                <a:off x="1557" y="1461"/>
                <a:ext cx="2398" cy="1915"/>
              </a:xfrm>
              <a:custGeom>
                <a:avLst/>
                <a:gdLst/>
                <a:ahLst/>
                <a:cxnLst>
                  <a:cxn ang="0">
                    <a:pos x="0" y="1008"/>
                  </a:cxn>
                  <a:cxn ang="0">
                    <a:pos x="48" y="859"/>
                  </a:cxn>
                  <a:cxn ang="0">
                    <a:pos x="59" y="816"/>
                  </a:cxn>
                  <a:cxn ang="0">
                    <a:pos x="91" y="608"/>
                  </a:cxn>
                  <a:cxn ang="0">
                    <a:pos x="182" y="294"/>
                  </a:cxn>
                  <a:cxn ang="0">
                    <a:pos x="272" y="235"/>
                  </a:cxn>
                  <a:cxn ang="0">
                    <a:pos x="326" y="352"/>
                  </a:cxn>
                  <a:cxn ang="0">
                    <a:pos x="379" y="310"/>
                  </a:cxn>
                  <a:cxn ang="0">
                    <a:pos x="507" y="134"/>
                  </a:cxn>
                  <a:cxn ang="0">
                    <a:pos x="736" y="38"/>
                  </a:cxn>
                  <a:cxn ang="0">
                    <a:pos x="832" y="139"/>
                  </a:cxn>
                  <a:cxn ang="0">
                    <a:pos x="987" y="294"/>
                  </a:cxn>
                  <a:cxn ang="0">
                    <a:pos x="1094" y="214"/>
                  </a:cxn>
                  <a:cxn ang="0">
                    <a:pos x="1334" y="166"/>
                  </a:cxn>
                  <a:cxn ang="0">
                    <a:pos x="1680" y="128"/>
                  </a:cxn>
                  <a:cxn ang="0">
                    <a:pos x="1776" y="363"/>
                  </a:cxn>
                  <a:cxn ang="0">
                    <a:pos x="1803" y="742"/>
                  </a:cxn>
                  <a:cxn ang="0">
                    <a:pos x="2134" y="598"/>
                  </a:cxn>
                  <a:cxn ang="0">
                    <a:pos x="2203" y="667"/>
                  </a:cxn>
                  <a:cxn ang="0">
                    <a:pos x="2235" y="720"/>
                  </a:cxn>
                  <a:cxn ang="0">
                    <a:pos x="2267" y="795"/>
                  </a:cxn>
                  <a:cxn ang="0">
                    <a:pos x="2326" y="859"/>
                  </a:cxn>
                  <a:cxn ang="0">
                    <a:pos x="2368" y="934"/>
                  </a:cxn>
                  <a:cxn ang="0">
                    <a:pos x="2395" y="1046"/>
                  </a:cxn>
                  <a:cxn ang="0">
                    <a:pos x="2208" y="1120"/>
                  </a:cxn>
                  <a:cxn ang="0">
                    <a:pos x="1739" y="1099"/>
                  </a:cxn>
                  <a:cxn ang="0">
                    <a:pos x="1782" y="1206"/>
                  </a:cxn>
                  <a:cxn ang="0">
                    <a:pos x="1696" y="1195"/>
                  </a:cxn>
                  <a:cxn ang="0">
                    <a:pos x="1568" y="1190"/>
                  </a:cxn>
                  <a:cxn ang="0">
                    <a:pos x="1563" y="1387"/>
                  </a:cxn>
                  <a:cxn ang="0">
                    <a:pos x="1766" y="1579"/>
                  </a:cxn>
                  <a:cxn ang="0">
                    <a:pos x="1840" y="1771"/>
                  </a:cxn>
                  <a:cxn ang="0">
                    <a:pos x="1563" y="1792"/>
                  </a:cxn>
                  <a:cxn ang="0">
                    <a:pos x="1414" y="1723"/>
                  </a:cxn>
                  <a:cxn ang="0">
                    <a:pos x="1131" y="1611"/>
                  </a:cxn>
                  <a:cxn ang="0">
                    <a:pos x="912" y="1707"/>
                  </a:cxn>
                  <a:cxn ang="0">
                    <a:pos x="843" y="1872"/>
                  </a:cxn>
                  <a:cxn ang="0">
                    <a:pos x="656" y="1904"/>
                  </a:cxn>
                  <a:cxn ang="0">
                    <a:pos x="502" y="1856"/>
                  </a:cxn>
                  <a:cxn ang="0">
                    <a:pos x="422" y="1798"/>
                  </a:cxn>
                  <a:cxn ang="0">
                    <a:pos x="406" y="1643"/>
                  </a:cxn>
                  <a:cxn ang="0">
                    <a:pos x="539" y="1403"/>
                  </a:cxn>
                  <a:cxn ang="0">
                    <a:pos x="363" y="1286"/>
                  </a:cxn>
                  <a:cxn ang="0">
                    <a:pos x="203" y="1344"/>
                  </a:cxn>
                  <a:cxn ang="0">
                    <a:pos x="139" y="1488"/>
                  </a:cxn>
                  <a:cxn ang="0">
                    <a:pos x="64" y="1536"/>
                  </a:cxn>
                </a:cxnLst>
                <a:rect l="0" t="0" r="r" b="b"/>
                <a:pathLst>
                  <a:path w="2398" h="1915">
                    <a:moveTo>
                      <a:pt x="54" y="1536"/>
                    </a:moveTo>
                    <a:cubicBezTo>
                      <a:pt x="30" y="1360"/>
                      <a:pt x="47" y="1181"/>
                      <a:pt x="0" y="1008"/>
                    </a:cubicBezTo>
                    <a:cubicBezTo>
                      <a:pt x="11" y="943"/>
                      <a:pt x="10" y="950"/>
                      <a:pt x="32" y="902"/>
                    </a:cubicBezTo>
                    <a:cubicBezTo>
                      <a:pt x="38" y="888"/>
                      <a:pt x="43" y="873"/>
                      <a:pt x="48" y="859"/>
                    </a:cubicBezTo>
                    <a:cubicBezTo>
                      <a:pt x="50" y="854"/>
                      <a:pt x="54" y="843"/>
                      <a:pt x="54" y="843"/>
                    </a:cubicBezTo>
                    <a:cubicBezTo>
                      <a:pt x="56" y="834"/>
                      <a:pt x="57" y="825"/>
                      <a:pt x="59" y="816"/>
                    </a:cubicBezTo>
                    <a:cubicBezTo>
                      <a:pt x="62" y="804"/>
                      <a:pt x="70" y="779"/>
                      <a:pt x="70" y="779"/>
                    </a:cubicBezTo>
                    <a:cubicBezTo>
                      <a:pt x="73" y="727"/>
                      <a:pt x="67" y="657"/>
                      <a:pt x="91" y="608"/>
                    </a:cubicBezTo>
                    <a:cubicBezTo>
                      <a:pt x="100" y="535"/>
                      <a:pt x="115" y="456"/>
                      <a:pt x="150" y="390"/>
                    </a:cubicBezTo>
                    <a:cubicBezTo>
                      <a:pt x="158" y="356"/>
                      <a:pt x="172" y="327"/>
                      <a:pt x="182" y="294"/>
                    </a:cubicBezTo>
                    <a:cubicBezTo>
                      <a:pt x="189" y="269"/>
                      <a:pt x="192" y="244"/>
                      <a:pt x="214" y="230"/>
                    </a:cubicBezTo>
                    <a:cubicBezTo>
                      <a:pt x="233" y="232"/>
                      <a:pt x="254" y="229"/>
                      <a:pt x="272" y="235"/>
                    </a:cubicBezTo>
                    <a:cubicBezTo>
                      <a:pt x="278" y="237"/>
                      <a:pt x="281" y="275"/>
                      <a:pt x="283" y="288"/>
                    </a:cubicBezTo>
                    <a:cubicBezTo>
                      <a:pt x="288" y="320"/>
                      <a:pt x="293" y="342"/>
                      <a:pt x="326" y="352"/>
                    </a:cubicBezTo>
                    <a:cubicBezTo>
                      <a:pt x="337" y="350"/>
                      <a:pt x="349" y="352"/>
                      <a:pt x="358" y="347"/>
                    </a:cubicBezTo>
                    <a:cubicBezTo>
                      <a:pt x="380" y="335"/>
                      <a:pt x="370" y="326"/>
                      <a:pt x="379" y="310"/>
                    </a:cubicBezTo>
                    <a:cubicBezTo>
                      <a:pt x="391" y="290"/>
                      <a:pt x="403" y="270"/>
                      <a:pt x="416" y="251"/>
                    </a:cubicBezTo>
                    <a:cubicBezTo>
                      <a:pt x="432" y="226"/>
                      <a:pt x="489" y="146"/>
                      <a:pt x="507" y="134"/>
                    </a:cubicBezTo>
                    <a:cubicBezTo>
                      <a:pt x="524" y="122"/>
                      <a:pt x="538" y="107"/>
                      <a:pt x="555" y="96"/>
                    </a:cubicBezTo>
                    <a:cubicBezTo>
                      <a:pt x="608" y="64"/>
                      <a:pt x="675" y="50"/>
                      <a:pt x="736" y="38"/>
                    </a:cubicBezTo>
                    <a:cubicBezTo>
                      <a:pt x="767" y="23"/>
                      <a:pt x="799" y="16"/>
                      <a:pt x="832" y="6"/>
                    </a:cubicBezTo>
                    <a:cubicBezTo>
                      <a:pt x="853" y="61"/>
                      <a:pt x="832" y="0"/>
                      <a:pt x="832" y="139"/>
                    </a:cubicBezTo>
                    <a:cubicBezTo>
                      <a:pt x="832" y="205"/>
                      <a:pt x="874" y="284"/>
                      <a:pt x="939" y="304"/>
                    </a:cubicBezTo>
                    <a:cubicBezTo>
                      <a:pt x="955" y="301"/>
                      <a:pt x="972" y="300"/>
                      <a:pt x="987" y="294"/>
                    </a:cubicBezTo>
                    <a:cubicBezTo>
                      <a:pt x="1003" y="288"/>
                      <a:pt x="1015" y="261"/>
                      <a:pt x="1030" y="251"/>
                    </a:cubicBezTo>
                    <a:cubicBezTo>
                      <a:pt x="1048" y="223"/>
                      <a:pt x="1061" y="219"/>
                      <a:pt x="1094" y="214"/>
                    </a:cubicBezTo>
                    <a:cubicBezTo>
                      <a:pt x="1136" y="192"/>
                      <a:pt x="1173" y="196"/>
                      <a:pt x="1222" y="192"/>
                    </a:cubicBezTo>
                    <a:cubicBezTo>
                      <a:pt x="1260" y="185"/>
                      <a:pt x="1297" y="178"/>
                      <a:pt x="1334" y="166"/>
                    </a:cubicBezTo>
                    <a:cubicBezTo>
                      <a:pt x="1385" y="131"/>
                      <a:pt x="1511" y="125"/>
                      <a:pt x="1563" y="123"/>
                    </a:cubicBezTo>
                    <a:cubicBezTo>
                      <a:pt x="1602" y="125"/>
                      <a:pt x="1641" y="122"/>
                      <a:pt x="1680" y="128"/>
                    </a:cubicBezTo>
                    <a:cubicBezTo>
                      <a:pt x="1699" y="131"/>
                      <a:pt x="1734" y="201"/>
                      <a:pt x="1760" y="219"/>
                    </a:cubicBezTo>
                    <a:cubicBezTo>
                      <a:pt x="1782" y="277"/>
                      <a:pt x="1759" y="213"/>
                      <a:pt x="1776" y="363"/>
                    </a:cubicBezTo>
                    <a:cubicBezTo>
                      <a:pt x="1779" y="393"/>
                      <a:pt x="1603" y="535"/>
                      <a:pt x="1632" y="544"/>
                    </a:cubicBezTo>
                    <a:cubicBezTo>
                      <a:pt x="1643" y="678"/>
                      <a:pt x="1777" y="725"/>
                      <a:pt x="1803" y="742"/>
                    </a:cubicBezTo>
                    <a:cubicBezTo>
                      <a:pt x="1839" y="766"/>
                      <a:pt x="2017" y="532"/>
                      <a:pt x="2054" y="555"/>
                    </a:cubicBezTo>
                    <a:cubicBezTo>
                      <a:pt x="2080" y="571"/>
                      <a:pt x="2109" y="581"/>
                      <a:pt x="2134" y="598"/>
                    </a:cubicBezTo>
                    <a:cubicBezTo>
                      <a:pt x="2145" y="605"/>
                      <a:pt x="2166" y="619"/>
                      <a:pt x="2166" y="619"/>
                    </a:cubicBezTo>
                    <a:cubicBezTo>
                      <a:pt x="2175" y="649"/>
                      <a:pt x="2167" y="631"/>
                      <a:pt x="2203" y="667"/>
                    </a:cubicBezTo>
                    <a:cubicBezTo>
                      <a:pt x="2214" y="678"/>
                      <a:pt x="2230" y="704"/>
                      <a:pt x="2230" y="704"/>
                    </a:cubicBezTo>
                    <a:cubicBezTo>
                      <a:pt x="2232" y="709"/>
                      <a:pt x="2233" y="715"/>
                      <a:pt x="2235" y="720"/>
                    </a:cubicBezTo>
                    <a:cubicBezTo>
                      <a:pt x="2238" y="726"/>
                      <a:pt x="2244" y="730"/>
                      <a:pt x="2246" y="736"/>
                    </a:cubicBezTo>
                    <a:cubicBezTo>
                      <a:pt x="2255" y="761"/>
                      <a:pt x="2252" y="773"/>
                      <a:pt x="2267" y="795"/>
                    </a:cubicBezTo>
                    <a:cubicBezTo>
                      <a:pt x="2272" y="812"/>
                      <a:pt x="2272" y="818"/>
                      <a:pt x="2288" y="832"/>
                    </a:cubicBezTo>
                    <a:cubicBezTo>
                      <a:pt x="2300" y="842"/>
                      <a:pt x="2326" y="859"/>
                      <a:pt x="2326" y="859"/>
                    </a:cubicBezTo>
                    <a:cubicBezTo>
                      <a:pt x="2331" y="887"/>
                      <a:pt x="2334" y="901"/>
                      <a:pt x="2358" y="918"/>
                    </a:cubicBezTo>
                    <a:cubicBezTo>
                      <a:pt x="2361" y="923"/>
                      <a:pt x="2363" y="931"/>
                      <a:pt x="2368" y="934"/>
                    </a:cubicBezTo>
                    <a:cubicBezTo>
                      <a:pt x="2374" y="938"/>
                      <a:pt x="2388" y="932"/>
                      <a:pt x="2390" y="939"/>
                    </a:cubicBezTo>
                    <a:cubicBezTo>
                      <a:pt x="2398" y="974"/>
                      <a:pt x="2393" y="1010"/>
                      <a:pt x="2395" y="1046"/>
                    </a:cubicBezTo>
                    <a:cubicBezTo>
                      <a:pt x="2386" y="1092"/>
                      <a:pt x="2358" y="1078"/>
                      <a:pt x="2315" y="1083"/>
                    </a:cubicBezTo>
                    <a:cubicBezTo>
                      <a:pt x="2279" y="1094"/>
                      <a:pt x="2245" y="1112"/>
                      <a:pt x="2208" y="1120"/>
                    </a:cubicBezTo>
                    <a:cubicBezTo>
                      <a:pt x="2087" y="1116"/>
                      <a:pt x="1967" y="1110"/>
                      <a:pt x="1846" y="1104"/>
                    </a:cubicBezTo>
                    <a:cubicBezTo>
                      <a:pt x="1803" y="1098"/>
                      <a:pt x="1784" y="1094"/>
                      <a:pt x="1739" y="1099"/>
                    </a:cubicBezTo>
                    <a:cubicBezTo>
                      <a:pt x="1744" y="1118"/>
                      <a:pt x="1752" y="1156"/>
                      <a:pt x="1760" y="1168"/>
                    </a:cubicBezTo>
                    <a:cubicBezTo>
                      <a:pt x="1763" y="1173"/>
                      <a:pt x="1784" y="1201"/>
                      <a:pt x="1782" y="1206"/>
                    </a:cubicBezTo>
                    <a:cubicBezTo>
                      <a:pt x="1780" y="1211"/>
                      <a:pt x="1772" y="1201"/>
                      <a:pt x="1766" y="1200"/>
                    </a:cubicBezTo>
                    <a:cubicBezTo>
                      <a:pt x="1743" y="1197"/>
                      <a:pt x="1719" y="1197"/>
                      <a:pt x="1696" y="1195"/>
                    </a:cubicBezTo>
                    <a:cubicBezTo>
                      <a:pt x="1676" y="1190"/>
                      <a:pt x="1638" y="1179"/>
                      <a:pt x="1638" y="1179"/>
                    </a:cubicBezTo>
                    <a:cubicBezTo>
                      <a:pt x="1611" y="1160"/>
                      <a:pt x="1590" y="1168"/>
                      <a:pt x="1568" y="1190"/>
                    </a:cubicBezTo>
                    <a:cubicBezTo>
                      <a:pt x="1561" y="1213"/>
                      <a:pt x="1556" y="1235"/>
                      <a:pt x="1552" y="1259"/>
                    </a:cubicBezTo>
                    <a:cubicBezTo>
                      <a:pt x="1556" y="1302"/>
                      <a:pt x="1554" y="1345"/>
                      <a:pt x="1563" y="1387"/>
                    </a:cubicBezTo>
                    <a:cubicBezTo>
                      <a:pt x="1573" y="1433"/>
                      <a:pt x="1651" y="1540"/>
                      <a:pt x="1691" y="1558"/>
                    </a:cubicBezTo>
                    <a:cubicBezTo>
                      <a:pt x="1715" y="1569"/>
                      <a:pt x="1741" y="1572"/>
                      <a:pt x="1766" y="1579"/>
                    </a:cubicBezTo>
                    <a:cubicBezTo>
                      <a:pt x="1778" y="1591"/>
                      <a:pt x="1798" y="1599"/>
                      <a:pt x="1803" y="1616"/>
                    </a:cubicBezTo>
                    <a:cubicBezTo>
                      <a:pt x="1819" y="1667"/>
                      <a:pt x="1824" y="1720"/>
                      <a:pt x="1840" y="1771"/>
                    </a:cubicBezTo>
                    <a:cubicBezTo>
                      <a:pt x="1832" y="1837"/>
                      <a:pt x="1834" y="1810"/>
                      <a:pt x="1766" y="1803"/>
                    </a:cubicBezTo>
                    <a:cubicBezTo>
                      <a:pt x="1688" y="1778"/>
                      <a:pt x="1789" y="1808"/>
                      <a:pt x="1563" y="1792"/>
                    </a:cubicBezTo>
                    <a:cubicBezTo>
                      <a:pt x="1545" y="1791"/>
                      <a:pt x="1510" y="1776"/>
                      <a:pt x="1510" y="1776"/>
                    </a:cubicBezTo>
                    <a:cubicBezTo>
                      <a:pt x="1479" y="1757"/>
                      <a:pt x="1448" y="1734"/>
                      <a:pt x="1414" y="1723"/>
                    </a:cubicBezTo>
                    <a:cubicBezTo>
                      <a:pt x="1372" y="1691"/>
                      <a:pt x="1356" y="1690"/>
                      <a:pt x="1307" y="1675"/>
                    </a:cubicBezTo>
                    <a:cubicBezTo>
                      <a:pt x="1248" y="1657"/>
                      <a:pt x="1188" y="1634"/>
                      <a:pt x="1131" y="1611"/>
                    </a:cubicBezTo>
                    <a:cubicBezTo>
                      <a:pt x="1111" y="1573"/>
                      <a:pt x="1062" y="1552"/>
                      <a:pt x="1030" y="1520"/>
                    </a:cubicBezTo>
                    <a:cubicBezTo>
                      <a:pt x="974" y="1559"/>
                      <a:pt x="954" y="1652"/>
                      <a:pt x="912" y="1707"/>
                    </a:cubicBezTo>
                    <a:cubicBezTo>
                      <a:pt x="901" y="1741"/>
                      <a:pt x="889" y="1773"/>
                      <a:pt x="870" y="1803"/>
                    </a:cubicBezTo>
                    <a:cubicBezTo>
                      <a:pt x="864" y="1829"/>
                      <a:pt x="858" y="1850"/>
                      <a:pt x="843" y="1872"/>
                    </a:cubicBezTo>
                    <a:cubicBezTo>
                      <a:pt x="833" y="1904"/>
                      <a:pt x="814" y="1908"/>
                      <a:pt x="784" y="1915"/>
                    </a:cubicBezTo>
                    <a:cubicBezTo>
                      <a:pt x="765" y="1914"/>
                      <a:pt x="688" y="1913"/>
                      <a:pt x="656" y="1904"/>
                    </a:cubicBezTo>
                    <a:cubicBezTo>
                      <a:pt x="617" y="1893"/>
                      <a:pt x="578" y="1873"/>
                      <a:pt x="539" y="1862"/>
                    </a:cubicBezTo>
                    <a:cubicBezTo>
                      <a:pt x="527" y="1859"/>
                      <a:pt x="514" y="1859"/>
                      <a:pt x="502" y="1856"/>
                    </a:cubicBezTo>
                    <a:cubicBezTo>
                      <a:pt x="497" y="1855"/>
                      <a:pt x="491" y="1853"/>
                      <a:pt x="486" y="1851"/>
                    </a:cubicBezTo>
                    <a:cubicBezTo>
                      <a:pt x="463" y="1835"/>
                      <a:pt x="444" y="1815"/>
                      <a:pt x="422" y="1798"/>
                    </a:cubicBezTo>
                    <a:cubicBezTo>
                      <a:pt x="411" y="1776"/>
                      <a:pt x="406" y="1758"/>
                      <a:pt x="400" y="1734"/>
                    </a:cubicBezTo>
                    <a:cubicBezTo>
                      <a:pt x="402" y="1704"/>
                      <a:pt x="403" y="1673"/>
                      <a:pt x="406" y="1643"/>
                    </a:cubicBezTo>
                    <a:cubicBezTo>
                      <a:pt x="408" y="1623"/>
                      <a:pt x="423" y="1607"/>
                      <a:pt x="432" y="1590"/>
                    </a:cubicBezTo>
                    <a:cubicBezTo>
                      <a:pt x="467" y="1526"/>
                      <a:pt x="498" y="1463"/>
                      <a:pt x="539" y="1403"/>
                    </a:cubicBezTo>
                    <a:cubicBezTo>
                      <a:pt x="550" y="1357"/>
                      <a:pt x="540" y="1351"/>
                      <a:pt x="502" y="1339"/>
                    </a:cubicBezTo>
                    <a:cubicBezTo>
                      <a:pt x="471" y="1318"/>
                      <a:pt x="401" y="1293"/>
                      <a:pt x="363" y="1286"/>
                    </a:cubicBezTo>
                    <a:cubicBezTo>
                      <a:pt x="338" y="1273"/>
                      <a:pt x="322" y="1269"/>
                      <a:pt x="294" y="1264"/>
                    </a:cubicBezTo>
                    <a:cubicBezTo>
                      <a:pt x="247" y="1273"/>
                      <a:pt x="223" y="1299"/>
                      <a:pt x="203" y="1344"/>
                    </a:cubicBezTo>
                    <a:cubicBezTo>
                      <a:pt x="194" y="1364"/>
                      <a:pt x="176" y="1403"/>
                      <a:pt x="176" y="1403"/>
                    </a:cubicBezTo>
                    <a:cubicBezTo>
                      <a:pt x="169" y="1434"/>
                      <a:pt x="157" y="1462"/>
                      <a:pt x="139" y="1488"/>
                    </a:cubicBezTo>
                    <a:cubicBezTo>
                      <a:pt x="132" y="1512"/>
                      <a:pt x="107" y="1528"/>
                      <a:pt x="86" y="1542"/>
                    </a:cubicBezTo>
                    <a:cubicBezTo>
                      <a:pt x="79" y="1540"/>
                      <a:pt x="71" y="1539"/>
                      <a:pt x="64" y="1536"/>
                    </a:cubicBezTo>
                    <a:cubicBezTo>
                      <a:pt x="48" y="1529"/>
                      <a:pt x="43" y="1517"/>
                      <a:pt x="54" y="1536"/>
                    </a:cubicBezTo>
                    <a:close/>
                  </a:path>
                </a:pathLst>
              </a:custGeom>
              <a:solidFill>
                <a:schemeClr val="accent1"/>
              </a:solidFill>
              <a:ln w="9525">
                <a:noFill/>
                <a:round/>
                <a:headEnd/>
                <a:tailEnd/>
              </a:ln>
              <a:effectLst/>
            </p:spPr>
            <p:txBody>
              <a:bodyPr wrap="none"/>
              <a:lstStyle/>
              <a:p>
                <a:endParaRPr lang="en-US"/>
              </a:p>
            </p:txBody>
          </p:sp>
          <p:sp>
            <p:nvSpPr>
              <p:cNvPr id="1831944" name="Freeform 8"/>
              <p:cNvSpPr>
                <a:spLocks/>
              </p:cNvSpPr>
              <p:nvPr/>
            </p:nvSpPr>
            <p:spPr bwMode="auto">
              <a:xfrm>
                <a:off x="1685" y="1759"/>
                <a:ext cx="1652" cy="1548"/>
              </a:xfrm>
              <a:custGeom>
                <a:avLst/>
                <a:gdLst/>
                <a:ahLst/>
                <a:cxnLst>
                  <a:cxn ang="0">
                    <a:pos x="20" y="650"/>
                  </a:cxn>
                  <a:cxn ang="0">
                    <a:pos x="40" y="535"/>
                  </a:cxn>
                  <a:cxn ang="0">
                    <a:pos x="80" y="372"/>
                  </a:cxn>
                  <a:cxn ang="0">
                    <a:pos x="139" y="265"/>
                  </a:cxn>
                  <a:cxn ang="0">
                    <a:pos x="207" y="158"/>
                  </a:cxn>
                  <a:cxn ang="0">
                    <a:pos x="239" y="385"/>
                  </a:cxn>
                  <a:cxn ang="0">
                    <a:pos x="326" y="321"/>
                  </a:cxn>
                  <a:cxn ang="0">
                    <a:pos x="406" y="64"/>
                  </a:cxn>
                  <a:cxn ang="0">
                    <a:pos x="558" y="8"/>
                  </a:cxn>
                  <a:cxn ang="0">
                    <a:pos x="598" y="43"/>
                  </a:cxn>
                  <a:cxn ang="0">
                    <a:pos x="685" y="235"/>
                  </a:cxn>
                  <a:cxn ang="0">
                    <a:pos x="876" y="250"/>
                  </a:cxn>
                  <a:cxn ang="0">
                    <a:pos x="1083" y="222"/>
                  </a:cxn>
                  <a:cxn ang="0">
                    <a:pos x="1269" y="528"/>
                  </a:cxn>
                  <a:cxn ang="0">
                    <a:pos x="1534" y="628"/>
                  </a:cxn>
                  <a:cxn ang="0">
                    <a:pos x="1607" y="650"/>
                  </a:cxn>
                  <a:cxn ang="0">
                    <a:pos x="1402" y="692"/>
                  </a:cxn>
                  <a:cxn ang="0">
                    <a:pos x="1189" y="770"/>
                  </a:cxn>
                  <a:cxn ang="0">
                    <a:pos x="1269" y="1091"/>
                  </a:cxn>
                  <a:cxn ang="0">
                    <a:pos x="1282" y="1219"/>
                  </a:cxn>
                  <a:cxn ang="0">
                    <a:pos x="1169" y="1234"/>
                  </a:cxn>
                  <a:cxn ang="0">
                    <a:pos x="1049" y="1155"/>
                  </a:cxn>
                  <a:cxn ang="0">
                    <a:pos x="924" y="1020"/>
                  </a:cxn>
                  <a:cxn ang="0">
                    <a:pos x="824" y="1077"/>
                  </a:cxn>
                  <a:cxn ang="0">
                    <a:pos x="744" y="1163"/>
                  </a:cxn>
                  <a:cxn ang="0">
                    <a:pos x="705" y="1227"/>
                  </a:cxn>
                  <a:cxn ang="0">
                    <a:pos x="631" y="1412"/>
                  </a:cxn>
                  <a:cxn ang="0">
                    <a:pos x="578" y="1454"/>
                  </a:cxn>
                  <a:cxn ang="0">
                    <a:pos x="498" y="1334"/>
                  </a:cxn>
                  <a:cxn ang="0">
                    <a:pos x="585" y="1056"/>
                  </a:cxn>
                  <a:cxn ang="0">
                    <a:pos x="422" y="716"/>
                  </a:cxn>
                  <a:cxn ang="0">
                    <a:pos x="20" y="913"/>
                  </a:cxn>
                  <a:cxn ang="0">
                    <a:pos x="27" y="763"/>
                  </a:cxn>
                </a:cxnLst>
                <a:rect l="0" t="0" r="r" b="b"/>
                <a:pathLst>
                  <a:path w="1652" h="1548">
                    <a:moveTo>
                      <a:pt x="27" y="763"/>
                    </a:moveTo>
                    <a:cubicBezTo>
                      <a:pt x="25" y="726"/>
                      <a:pt x="25" y="687"/>
                      <a:pt x="20" y="650"/>
                    </a:cubicBezTo>
                    <a:cubicBezTo>
                      <a:pt x="19" y="642"/>
                      <a:pt x="9" y="636"/>
                      <a:pt x="7" y="628"/>
                    </a:cubicBezTo>
                    <a:cubicBezTo>
                      <a:pt x="4" y="586"/>
                      <a:pt x="10" y="556"/>
                      <a:pt x="40" y="535"/>
                    </a:cubicBezTo>
                    <a:cubicBezTo>
                      <a:pt x="49" y="509"/>
                      <a:pt x="60" y="491"/>
                      <a:pt x="67" y="464"/>
                    </a:cubicBezTo>
                    <a:cubicBezTo>
                      <a:pt x="67" y="460"/>
                      <a:pt x="68" y="392"/>
                      <a:pt x="80" y="372"/>
                    </a:cubicBezTo>
                    <a:cubicBezTo>
                      <a:pt x="87" y="357"/>
                      <a:pt x="107" y="329"/>
                      <a:pt x="107" y="329"/>
                    </a:cubicBezTo>
                    <a:cubicBezTo>
                      <a:pt x="118" y="291"/>
                      <a:pt x="110" y="313"/>
                      <a:pt x="139" y="265"/>
                    </a:cubicBezTo>
                    <a:cubicBezTo>
                      <a:pt x="144" y="258"/>
                      <a:pt x="153" y="243"/>
                      <a:pt x="153" y="243"/>
                    </a:cubicBezTo>
                    <a:cubicBezTo>
                      <a:pt x="164" y="205"/>
                      <a:pt x="169" y="170"/>
                      <a:pt x="207" y="158"/>
                    </a:cubicBezTo>
                    <a:cubicBezTo>
                      <a:pt x="215" y="187"/>
                      <a:pt x="227" y="203"/>
                      <a:pt x="233" y="235"/>
                    </a:cubicBezTo>
                    <a:cubicBezTo>
                      <a:pt x="235" y="285"/>
                      <a:pt x="215" y="342"/>
                      <a:pt x="239" y="385"/>
                    </a:cubicBezTo>
                    <a:cubicBezTo>
                      <a:pt x="251" y="408"/>
                      <a:pt x="289" y="386"/>
                      <a:pt x="312" y="378"/>
                    </a:cubicBezTo>
                    <a:cubicBezTo>
                      <a:pt x="330" y="372"/>
                      <a:pt x="322" y="341"/>
                      <a:pt x="326" y="321"/>
                    </a:cubicBezTo>
                    <a:cubicBezTo>
                      <a:pt x="336" y="265"/>
                      <a:pt x="335" y="191"/>
                      <a:pt x="366" y="143"/>
                    </a:cubicBezTo>
                    <a:cubicBezTo>
                      <a:pt x="372" y="114"/>
                      <a:pt x="406" y="64"/>
                      <a:pt x="406" y="64"/>
                    </a:cubicBezTo>
                    <a:cubicBezTo>
                      <a:pt x="422" y="8"/>
                      <a:pt x="447" y="17"/>
                      <a:pt x="492" y="0"/>
                    </a:cubicBezTo>
                    <a:cubicBezTo>
                      <a:pt x="514" y="3"/>
                      <a:pt x="535" y="5"/>
                      <a:pt x="558" y="8"/>
                    </a:cubicBezTo>
                    <a:cubicBezTo>
                      <a:pt x="569" y="9"/>
                      <a:pt x="583" y="7"/>
                      <a:pt x="591" y="15"/>
                    </a:cubicBezTo>
                    <a:cubicBezTo>
                      <a:pt x="599" y="21"/>
                      <a:pt x="594" y="35"/>
                      <a:pt x="598" y="43"/>
                    </a:cubicBezTo>
                    <a:cubicBezTo>
                      <a:pt x="605" y="59"/>
                      <a:pt x="625" y="86"/>
                      <a:pt x="625" y="86"/>
                    </a:cubicBezTo>
                    <a:cubicBezTo>
                      <a:pt x="632" y="112"/>
                      <a:pt x="647" y="229"/>
                      <a:pt x="685" y="235"/>
                    </a:cubicBezTo>
                    <a:cubicBezTo>
                      <a:pt x="728" y="243"/>
                      <a:pt x="773" y="239"/>
                      <a:pt x="817" y="243"/>
                    </a:cubicBezTo>
                    <a:cubicBezTo>
                      <a:pt x="837" y="245"/>
                      <a:pt x="857" y="247"/>
                      <a:pt x="876" y="250"/>
                    </a:cubicBezTo>
                    <a:cubicBezTo>
                      <a:pt x="894" y="299"/>
                      <a:pt x="894" y="348"/>
                      <a:pt x="936" y="378"/>
                    </a:cubicBezTo>
                    <a:cubicBezTo>
                      <a:pt x="1028" y="356"/>
                      <a:pt x="1011" y="246"/>
                      <a:pt x="1083" y="222"/>
                    </a:cubicBezTo>
                    <a:cubicBezTo>
                      <a:pt x="1164" y="235"/>
                      <a:pt x="1218" y="309"/>
                      <a:pt x="1262" y="378"/>
                    </a:cubicBezTo>
                    <a:cubicBezTo>
                      <a:pt x="1275" y="432"/>
                      <a:pt x="1242" y="465"/>
                      <a:pt x="1269" y="528"/>
                    </a:cubicBezTo>
                    <a:cubicBezTo>
                      <a:pt x="1277" y="549"/>
                      <a:pt x="1305" y="556"/>
                      <a:pt x="1322" y="571"/>
                    </a:cubicBezTo>
                    <a:cubicBezTo>
                      <a:pt x="1343" y="587"/>
                      <a:pt x="1495" y="618"/>
                      <a:pt x="1534" y="628"/>
                    </a:cubicBezTo>
                    <a:cubicBezTo>
                      <a:pt x="1542" y="631"/>
                      <a:pt x="1552" y="632"/>
                      <a:pt x="1561" y="635"/>
                    </a:cubicBezTo>
                    <a:cubicBezTo>
                      <a:pt x="1576" y="639"/>
                      <a:pt x="1592" y="644"/>
                      <a:pt x="1607" y="650"/>
                    </a:cubicBezTo>
                    <a:cubicBezTo>
                      <a:pt x="1613" y="652"/>
                      <a:pt x="1627" y="656"/>
                      <a:pt x="1627" y="656"/>
                    </a:cubicBezTo>
                    <a:cubicBezTo>
                      <a:pt x="1652" y="766"/>
                      <a:pt x="1640" y="672"/>
                      <a:pt x="1402" y="692"/>
                    </a:cubicBezTo>
                    <a:cubicBezTo>
                      <a:pt x="1367" y="695"/>
                      <a:pt x="1345" y="745"/>
                      <a:pt x="1315" y="757"/>
                    </a:cubicBezTo>
                    <a:cubicBezTo>
                      <a:pt x="1275" y="773"/>
                      <a:pt x="1231" y="767"/>
                      <a:pt x="1189" y="770"/>
                    </a:cubicBezTo>
                    <a:cubicBezTo>
                      <a:pt x="1079" y="814"/>
                      <a:pt x="1179" y="934"/>
                      <a:pt x="1242" y="956"/>
                    </a:cubicBezTo>
                    <a:cubicBezTo>
                      <a:pt x="1293" y="993"/>
                      <a:pt x="1261" y="961"/>
                      <a:pt x="1269" y="1091"/>
                    </a:cubicBezTo>
                    <a:cubicBezTo>
                      <a:pt x="1270" y="1122"/>
                      <a:pt x="1271" y="1154"/>
                      <a:pt x="1275" y="1184"/>
                    </a:cubicBezTo>
                    <a:cubicBezTo>
                      <a:pt x="1276" y="1196"/>
                      <a:pt x="1280" y="1207"/>
                      <a:pt x="1282" y="1219"/>
                    </a:cubicBezTo>
                    <a:cubicBezTo>
                      <a:pt x="1302" y="1298"/>
                      <a:pt x="1298" y="1247"/>
                      <a:pt x="1255" y="1241"/>
                    </a:cubicBezTo>
                    <a:cubicBezTo>
                      <a:pt x="1226" y="1237"/>
                      <a:pt x="1198" y="1237"/>
                      <a:pt x="1169" y="1234"/>
                    </a:cubicBezTo>
                    <a:cubicBezTo>
                      <a:pt x="1120" y="1220"/>
                      <a:pt x="1122" y="1229"/>
                      <a:pt x="1089" y="1198"/>
                    </a:cubicBezTo>
                    <a:cubicBezTo>
                      <a:pt x="1076" y="1184"/>
                      <a:pt x="1049" y="1155"/>
                      <a:pt x="1049" y="1155"/>
                    </a:cubicBezTo>
                    <a:cubicBezTo>
                      <a:pt x="1037" y="1111"/>
                      <a:pt x="1053" y="1156"/>
                      <a:pt x="1023" y="1112"/>
                    </a:cubicBezTo>
                    <a:cubicBezTo>
                      <a:pt x="992" y="1067"/>
                      <a:pt x="979" y="1033"/>
                      <a:pt x="924" y="1020"/>
                    </a:cubicBezTo>
                    <a:cubicBezTo>
                      <a:pt x="896" y="1027"/>
                      <a:pt x="875" y="1035"/>
                      <a:pt x="850" y="1048"/>
                    </a:cubicBezTo>
                    <a:cubicBezTo>
                      <a:pt x="842" y="1057"/>
                      <a:pt x="834" y="1068"/>
                      <a:pt x="824" y="1077"/>
                    </a:cubicBezTo>
                    <a:cubicBezTo>
                      <a:pt x="815" y="1085"/>
                      <a:pt x="804" y="1091"/>
                      <a:pt x="797" y="1099"/>
                    </a:cubicBezTo>
                    <a:cubicBezTo>
                      <a:pt x="774" y="1122"/>
                      <a:pt x="769" y="1144"/>
                      <a:pt x="744" y="1163"/>
                    </a:cubicBezTo>
                    <a:cubicBezTo>
                      <a:pt x="736" y="1178"/>
                      <a:pt x="726" y="1191"/>
                      <a:pt x="717" y="1206"/>
                    </a:cubicBezTo>
                    <a:cubicBezTo>
                      <a:pt x="713" y="1212"/>
                      <a:pt x="708" y="1220"/>
                      <a:pt x="705" y="1227"/>
                    </a:cubicBezTo>
                    <a:cubicBezTo>
                      <a:pt x="700" y="1234"/>
                      <a:pt x="691" y="1249"/>
                      <a:pt x="691" y="1249"/>
                    </a:cubicBezTo>
                    <a:cubicBezTo>
                      <a:pt x="675" y="1303"/>
                      <a:pt x="652" y="1358"/>
                      <a:pt x="631" y="1412"/>
                    </a:cubicBezTo>
                    <a:cubicBezTo>
                      <a:pt x="614" y="1454"/>
                      <a:pt x="612" y="1504"/>
                      <a:pt x="598" y="1548"/>
                    </a:cubicBezTo>
                    <a:cubicBezTo>
                      <a:pt x="589" y="1517"/>
                      <a:pt x="589" y="1484"/>
                      <a:pt x="578" y="1454"/>
                    </a:cubicBezTo>
                    <a:cubicBezTo>
                      <a:pt x="574" y="1445"/>
                      <a:pt x="564" y="1441"/>
                      <a:pt x="558" y="1433"/>
                    </a:cubicBezTo>
                    <a:cubicBezTo>
                      <a:pt x="535" y="1402"/>
                      <a:pt x="519" y="1366"/>
                      <a:pt x="498" y="1334"/>
                    </a:cubicBezTo>
                    <a:cubicBezTo>
                      <a:pt x="486" y="1290"/>
                      <a:pt x="478" y="1262"/>
                      <a:pt x="505" y="1219"/>
                    </a:cubicBezTo>
                    <a:cubicBezTo>
                      <a:pt x="523" y="1160"/>
                      <a:pt x="553" y="1107"/>
                      <a:pt x="585" y="1056"/>
                    </a:cubicBezTo>
                    <a:cubicBezTo>
                      <a:pt x="583" y="1025"/>
                      <a:pt x="710" y="762"/>
                      <a:pt x="699" y="732"/>
                    </a:cubicBezTo>
                    <a:cubicBezTo>
                      <a:pt x="684" y="694"/>
                      <a:pt x="427" y="718"/>
                      <a:pt x="422" y="716"/>
                    </a:cubicBezTo>
                    <a:cubicBezTo>
                      <a:pt x="325" y="698"/>
                      <a:pt x="358" y="804"/>
                      <a:pt x="262" y="780"/>
                    </a:cubicBezTo>
                    <a:cubicBezTo>
                      <a:pt x="202" y="792"/>
                      <a:pt x="68" y="877"/>
                      <a:pt x="20" y="913"/>
                    </a:cubicBezTo>
                    <a:cubicBezTo>
                      <a:pt x="1" y="944"/>
                      <a:pt x="0" y="957"/>
                      <a:pt x="0" y="877"/>
                    </a:cubicBezTo>
                    <a:cubicBezTo>
                      <a:pt x="0" y="829"/>
                      <a:pt x="27" y="806"/>
                      <a:pt x="27" y="763"/>
                    </a:cubicBezTo>
                    <a:close/>
                  </a:path>
                </a:pathLst>
              </a:custGeom>
              <a:solidFill>
                <a:srgbClr val="FF9900"/>
              </a:solidFill>
              <a:ln w="9525">
                <a:noFill/>
                <a:round/>
                <a:headEnd/>
                <a:tailEnd/>
              </a:ln>
              <a:effectLst/>
            </p:spPr>
            <p:txBody>
              <a:bodyPr wrap="none"/>
              <a:lstStyle/>
              <a:p>
                <a:endParaRPr lang="en-US"/>
              </a:p>
            </p:txBody>
          </p:sp>
          <p:sp>
            <p:nvSpPr>
              <p:cNvPr id="1831945" name="Freeform 9"/>
              <p:cNvSpPr>
                <a:spLocks/>
              </p:cNvSpPr>
              <p:nvPr/>
            </p:nvSpPr>
            <p:spPr bwMode="auto">
              <a:xfrm>
                <a:off x="3225" y="2773"/>
                <a:ext cx="305" cy="188"/>
              </a:xfrm>
              <a:custGeom>
                <a:avLst/>
                <a:gdLst/>
                <a:ahLst/>
                <a:cxnLst>
                  <a:cxn ang="0">
                    <a:pos x="49" y="70"/>
                  </a:cxn>
                  <a:cxn ang="0">
                    <a:pos x="119" y="144"/>
                  </a:cxn>
                  <a:cxn ang="0">
                    <a:pos x="167" y="160"/>
                  </a:cxn>
                  <a:cxn ang="0">
                    <a:pos x="252" y="182"/>
                  </a:cxn>
                  <a:cxn ang="0">
                    <a:pos x="273" y="171"/>
                  </a:cxn>
                  <a:cxn ang="0">
                    <a:pos x="305" y="150"/>
                  </a:cxn>
                  <a:cxn ang="0">
                    <a:pos x="215" y="59"/>
                  </a:cxn>
                  <a:cxn ang="0">
                    <a:pos x="124" y="0"/>
                  </a:cxn>
                  <a:cxn ang="0">
                    <a:pos x="33" y="22"/>
                  </a:cxn>
                  <a:cxn ang="0">
                    <a:pos x="28" y="59"/>
                  </a:cxn>
                  <a:cxn ang="0">
                    <a:pos x="49" y="70"/>
                  </a:cxn>
                </a:cxnLst>
                <a:rect l="0" t="0" r="r" b="b"/>
                <a:pathLst>
                  <a:path w="305" h="188">
                    <a:moveTo>
                      <a:pt x="49" y="70"/>
                    </a:moveTo>
                    <a:cubicBezTo>
                      <a:pt x="81" y="80"/>
                      <a:pt x="94" y="123"/>
                      <a:pt x="119" y="144"/>
                    </a:cubicBezTo>
                    <a:cubicBezTo>
                      <a:pt x="132" y="155"/>
                      <a:pt x="167" y="160"/>
                      <a:pt x="167" y="160"/>
                    </a:cubicBezTo>
                    <a:cubicBezTo>
                      <a:pt x="205" y="186"/>
                      <a:pt x="199" y="188"/>
                      <a:pt x="252" y="182"/>
                    </a:cubicBezTo>
                    <a:cubicBezTo>
                      <a:pt x="259" y="178"/>
                      <a:pt x="266" y="175"/>
                      <a:pt x="273" y="171"/>
                    </a:cubicBezTo>
                    <a:cubicBezTo>
                      <a:pt x="284" y="164"/>
                      <a:pt x="305" y="150"/>
                      <a:pt x="305" y="150"/>
                    </a:cubicBezTo>
                    <a:cubicBezTo>
                      <a:pt x="289" y="115"/>
                      <a:pt x="253" y="71"/>
                      <a:pt x="215" y="59"/>
                    </a:cubicBezTo>
                    <a:cubicBezTo>
                      <a:pt x="192" y="26"/>
                      <a:pt x="159" y="13"/>
                      <a:pt x="124" y="0"/>
                    </a:cubicBezTo>
                    <a:cubicBezTo>
                      <a:pt x="81" y="4"/>
                      <a:pt x="64" y="1"/>
                      <a:pt x="33" y="22"/>
                    </a:cubicBezTo>
                    <a:cubicBezTo>
                      <a:pt x="9" y="59"/>
                      <a:pt x="0" y="50"/>
                      <a:pt x="28" y="59"/>
                    </a:cubicBezTo>
                    <a:cubicBezTo>
                      <a:pt x="41" y="78"/>
                      <a:pt x="33" y="78"/>
                      <a:pt x="49" y="70"/>
                    </a:cubicBezTo>
                    <a:close/>
                  </a:path>
                </a:pathLst>
              </a:custGeom>
              <a:solidFill>
                <a:schemeClr val="accent1"/>
              </a:solidFill>
              <a:ln w="9525">
                <a:noFill/>
                <a:round/>
                <a:headEnd/>
                <a:tailEnd/>
              </a:ln>
              <a:effectLst/>
            </p:spPr>
            <p:txBody>
              <a:bodyPr wrap="none"/>
              <a:lstStyle/>
              <a:p>
                <a:endParaRPr lang="en-US"/>
              </a:p>
            </p:txBody>
          </p:sp>
          <p:sp>
            <p:nvSpPr>
              <p:cNvPr id="1831946" name="Freeform 10"/>
              <p:cNvSpPr>
                <a:spLocks/>
              </p:cNvSpPr>
              <p:nvPr/>
            </p:nvSpPr>
            <p:spPr bwMode="auto">
              <a:xfrm>
                <a:off x="3168" y="1327"/>
                <a:ext cx="755" cy="481"/>
              </a:xfrm>
              <a:custGeom>
                <a:avLst/>
                <a:gdLst/>
                <a:ahLst/>
                <a:cxnLst>
                  <a:cxn ang="0">
                    <a:pos x="16" y="252"/>
                  </a:cxn>
                  <a:cxn ang="0">
                    <a:pos x="0" y="124"/>
                  </a:cxn>
                  <a:cxn ang="0">
                    <a:pos x="69" y="76"/>
                  </a:cxn>
                  <a:cxn ang="0">
                    <a:pos x="176" y="1"/>
                  </a:cxn>
                  <a:cxn ang="0">
                    <a:pos x="288" y="6"/>
                  </a:cxn>
                  <a:cxn ang="0">
                    <a:pos x="443" y="65"/>
                  </a:cxn>
                  <a:cxn ang="0">
                    <a:pos x="603" y="76"/>
                  </a:cxn>
                  <a:cxn ang="0">
                    <a:pos x="613" y="118"/>
                  </a:cxn>
                  <a:cxn ang="0">
                    <a:pos x="624" y="257"/>
                  </a:cxn>
                  <a:cxn ang="0">
                    <a:pos x="656" y="300"/>
                  </a:cxn>
                  <a:cxn ang="0">
                    <a:pos x="704" y="358"/>
                  </a:cxn>
                  <a:cxn ang="0">
                    <a:pos x="725" y="390"/>
                  </a:cxn>
                  <a:cxn ang="0">
                    <a:pos x="736" y="406"/>
                  </a:cxn>
                  <a:cxn ang="0">
                    <a:pos x="731" y="481"/>
                  </a:cxn>
                  <a:cxn ang="0">
                    <a:pos x="592" y="476"/>
                  </a:cxn>
                  <a:cxn ang="0">
                    <a:pos x="539" y="460"/>
                  </a:cxn>
                  <a:cxn ang="0">
                    <a:pos x="512" y="428"/>
                  </a:cxn>
                  <a:cxn ang="0">
                    <a:pos x="475" y="364"/>
                  </a:cxn>
                  <a:cxn ang="0">
                    <a:pos x="267" y="278"/>
                  </a:cxn>
                  <a:cxn ang="0">
                    <a:pos x="192" y="252"/>
                  </a:cxn>
                  <a:cxn ang="0">
                    <a:pos x="128" y="273"/>
                  </a:cxn>
                  <a:cxn ang="0">
                    <a:pos x="107" y="305"/>
                  </a:cxn>
                  <a:cxn ang="0">
                    <a:pos x="96" y="321"/>
                  </a:cxn>
                  <a:cxn ang="0">
                    <a:pos x="16" y="252"/>
                  </a:cxn>
                </a:cxnLst>
                <a:rect l="0" t="0" r="r" b="b"/>
                <a:pathLst>
                  <a:path w="755" h="481">
                    <a:moveTo>
                      <a:pt x="16" y="252"/>
                    </a:moveTo>
                    <a:cubicBezTo>
                      <a:pt x="12" y="177"/>
                      <a:pt x="16" y="174"/>
                      <a:pt x="0" y="124"/>
                    </a:cubicBezTo>
                    <a:cubicBezTo>
                      <a:pt x="10" y="80"/>
                      <a:pt x="32" y="82"/>
                      <a:pt x="69" y="76"/>
                    </a:cubicBezTo>
                    <a:cubicBezTo>
                      <a:pt x="104" y="52"/>
                      <a:pt x="135" y="14"/>
                      <a:pt x="176" y="1"/>
                    </a:cubicBezTo>
                    <a:cubicBezTo>
                      <a:pt x="213" y="3"/>
                      <a:pt x="251" y="0"/>
                      <a:pt x="288" y="6"/>
                    </a:cubicBezTo>
                    <a:cubicBezTo>
                      <a:pt x="341" y="15"/>
                      <a:pt x="387" y="60"/>
                      <a:pt x="443" y="65"/>
                    </a:cubicBezTo>
                    <a:cubicBezTo>
                      <a:pt x="496" y="70"/>
                      <a:pt x="550" y="72"/>
                      <a:pt x="603" y="76"/>
                    </a:cubicBezTo>
                    <a:cubicBezTo>
                      <a:pt x="606" y="90"/>
                      <a:pt x="612" y="104"/>
                      <a:pt x="613" y="118"/>
                    </a:cubicBezTo>
                    <a:cubicBezTo>
                      <a:pt x="617" y="164"/>
                      <a:pt x="599" y="218"/>
                      <a:pt x="624" y="257"/>
                    </a:cubicBezTo>
                    <a:cubicBezTo>
                      <a:pt x="633" y="272"/>
                      <a:pt x="645" y="286"/>
                      <a:pt x="656" y="300"/>
                    </a:cubicBezTo>
                    <a:cubicBezTo>
                      <a:pt x="671" y="320"/>
                      <a:pt x="689" y="337"/>
                      <a:pt x="704" y="358"/>
                    </a:cubicBezTo>
                    <a:cubicBezTo>
                      <a:pt x="711" y="368"/>
                      <a:pt x="718" y="379"/>
                      <a:pt x="725" y="390"/>
                    </a:cubicBezTo>
                    <a:cubicBezTo>
                      <a:pt x="729" y="395"/>
                      <a:pt x="736" y="406"/>
                      <a:pt x="736" y="406"/>
                    </a:cubicBezTo>
                    <a:cubicBezTo>
                      <a:pt x="744" y="443"/>
                      <a:pt x="755" y="449"/>
                      <a:pt x="731" y="481"/>
                    </a:cubicBezTo>
                    <a:cubicBezTo>
                      <a:pt x="685" y="479"/>
                      <a:pt x="638" y="481"/>
                      <a:pt x="592" y="476"/>
                    </a:cubicBezTo>
                    <a:cubicBezTo>
                      <a:pt x="574" y="474"/>
                      <a:pt x="539" y="460"/>
                      <a:pt x="539" y="460"/>
                    </a:cubicBezTo>
                    <a:cubicBezTo>
                      <a:pt x="531" y="448"/>
                      <a:pt x="519" y="440"/>
                      <a:pt x="512" y="428"/>
                    </a:cubicBezTo>
                    <a:cubicBezTo>
                      <a:pt x="447" y="325"/>
                      <a:pt x="523" y="427"/>
                      <a:pt x="475" y="364"/>
                    </a:cubicBezTo>
                    <a:cubicBezTo>
                      <a:pt x="453" y="285"/>
                      <a:pt x="329" y="282"/>
                      <a:pt x="267" y="278"/>
                    </a:cubicBezTo>
                    <a:cubicBezTo>
                      <a:pt x="242" y="267"/>
                      <a:pt x="219" y="258"/>
                      <a:pt x="192" y="252"/>
                    </a:cubicBezTo>
                    <a:cubicBezTo>
                      <a:pt x="151" y="256"/>
                      <a:pt x="149" y="246"/>
                      <a:pt x="128" y="273"/>
                    </a:cubicBezTo>
                    <a:cubicBezTo>
                      <a:pt x="120" y="283"/>
                      <a:pt x="114" y="294"/>
                      <a:pt x="107" y="305"/>
                    </a:cubicBezTo>
                    <a:cubicBezTo>
                      <a:pt x="103" y="310"/>
                      <a:pt x="96" y="321"/>
                      <a:pt x="96" y="321"/>
                    </a:cubicBezTo>
                    <a:lnTo>
                      <a:pt x="16" y="252"/>
                    </a:lnTo>
                    <a:close/>
                  </a:path>
                </a:pathLst>
              </a:custGeom>
              <a:solidFill>
                <a:schemeClr val="accent1"/>
              </a:solidFill>
              <a:ln w="9525">
                <a:noFill/>
                <a:round/>
                <a:headEnd/>
                <a:tailEnd/>
              </a:ln>
              <a:effectLst/>
            </p:spPr>
            <p:txBody>
              <a:bodyPr wrap="none"/>
              <a:lstStyle/>
              <a:p>
                <a:endParaRPr lang="en-US"/>
              </a:p>
            </p:txBody>
          </p:sp>
          <p:sp>
            <p:nvSpPr>
              <p:cNvPr id="1831947" name="Freeform 11"/>
              <p:cNvSpPr>
                <a:spLocks/>
              </p:cNvSpPr>
              <p:nvPr/>
            </p:nvSpPr>
            <p:spPr bwMode="auto">
              <a:xfrm>
                <a:off x="1454" y="1205"/>
                <a:ext cx="622" cy="438"/>
              </a:xfrm>
              <a:custGeom>
                <a:avLst/>
                <a:gdLst/>
                <a:ahLst/>
                <a:cxnLst>
                  <a:cxn ang="0">
                    <a:pos x="2" y="91"/>
                  </a:cxn>
                  <a:cxn ang="0">
                    <a:pos x="55" y="203"/>
                  </a:cxn>
                  <a:cxn ang="0">
                    <a:pos x="103" y="213"/>
                  </a:cxn>
                  <a:cxn ang="0">
                    <a:pos x="173" y="245"/>
                  </a:cxn>
                  <a:cxn ang="0">
                    <a:pos x="242" y="293"/>
                  </a:cxn>
                  <a:cxn ang="0">
                    <a:pos x="279" y="331"/>
                  </a:cxn>
                  <a:cxn ang="0">
                    <a:pos x="311" y="341"/>
                  </a:cxn>
                  <a:cxn ang="0">
                    <a:pos x="418" y="347"/>
                  </a:cxn>
                  <a:cxn ang="0">
                    <a:pos x="397" y="421"/>
                  </a:cxn>
                  <a:cxn ang="0">
                    <a:pos x="439" y="411"/>
                  </a:cxn>
                  <a:cxn ang="0">
                    <a:pos x="482" y="395"/>
                  </a:cxn>
                  <a:cxn ang="0">
                    <a:pos x="514" y="368"/>
                  </a:cxn>
                  <a:cxn ang="0">
                    <a:pos x="525" y="336"/>
                  </a:cxn>
                  <a:cxn ang="0">
                    <a:pos x="546" y="304"/>
                  </a:cxn>
                  <a:cxn ang="0">
                    <a:pos x="557" y="288"/>
                  </a:cxn>
                  <a:cxn ang="0">
                    <a:pos x="578" y="261"/>
                  </a:cxn>
                  <a:cxn ang="0">
                    <a:pos x="621" y="171"/>
                  </a:cxn>
                  <a:cxn ang="0">
                    <a:pos x="615" y="133"/>
                  </a:cxn>
                  <a:cxn ang="0">
                    <a:pos x="594" y="128"/>
                  </a:cxn>
                  <a:cxn ang="0">
                    <a:pos x="514" y="107"/>
                  </a:cxn>
                  <a:cxn ang="0">
                    <a:pos x="205" y="32"/>
                  </a:cxn>
                  <a:cxn ang="0">
                    <a:pos x="114" y="0"/>
                  </a:cxn>
                  <a:cxn ang="0">
                    <a:pos x="29" y="37"/>
                  </a:cxn>
                  <a:cxn ang="0">
                    <a:pos x="2" y="101"/>
                  </a:cxn>
                  <a:cxn ang="0">
                    <a:pos x="2" y="91"/>
                  </a:cxn>
                </a:cxnLst>
                <a:rect l="0" t="0" r="r" b="b"/>
                <a:pathLst>
                  <a:path w="622" h="438">
                    <a:moveTo>
                      <a:pt x="2" y="91"/>
                    </a:moveTo>
                    <a:cubicBezTo>
                      <a:pt x="6" y="125"/>
                      <a:pt x="13" y="189"/>
                      <a:pt x="55" y="203"/>
                    </a:cubicBezTo>
                    <a:cubicBezTo>
                      <a:pt x="71" y="208"/>
                      <a:pt x="87" y="208"/>
                      <a:pt x="103" y="213"/>
                    </a:cubicBezTo>
                    <a:cubicBezTo>
                      <a:pt x="124" y="227"/>
                      <a:pt x="148" y="239"/>
                      <a:pt x="173" y="245"/>
                    </a:cubicBezTo>
                    <a:cubicBezTo>
                      <a:pt x="190" y="272"/>
                      <a:pt x="212" y="286"/>
                      <a:pt x="242" y="293"/>
                    </a:cubicBezTo>
                    <a:cubicBezTo>
                      <a:pt x="264" y="326"/>
                      <a:pt x="252" y="322"/>
                      <a:pt x="279" y="331"/>
                    </a:cubicBezTo>
                    <a:cubicBezTo>
                      <a:pt x="290" y="335"/>
                      <a:pt x="311" y="341"/>
                      <a:pt x="311" y="341"/>
                    </a:cubicBezTo>
                    <a:cubicBezTo>
                      <a:pt x="330" y="340"/>
                      <a:pt x="411" y="323"/>
                      <a:pt x="418" y="347"/>
                    </a:cubicBezTo>
                    <a:cubicBezTo>
                      <a:pt x="431" y="391"/>
                      <a:pt x="329" y="438"/>
                      <a:pt x="397" y="421"/>
                    </a:cubicBezTo>
                    <a:cubicBezTo>
                      <a:pt x="411" y="418"/>
                      <a:pt x="425" y="414"/>
                      <a:pt x="439" y="411"/>
                    </a:cubicBezTo>
                    <a:cubicBezTo>
                      <a:pt x="466" y="404"/>
                      <a:pt x="457" y="407"/>
                      <a:pt x="482" y="395"/>
                    </a:cubicBezTo>
                    <a:cubicBezTo>
                      <a:pt x="492" y="385"/>
                      <a:pt x="505" y="379"/>
                      <a:pt x="514" y="368"/>
                    </a:cubicBezTo>
                    <a:cubicBezTo>
                      <a:pt x="521" y="359"/>
                      <a:pt x="519" y="346"/>
                      <a:pt x="525" y="336"/>
                    </a:cubicBezTo>
                    <a:cubicBezTo>
                      <a:pt x="531" y="325"/>
                      <a:pt x="539" y="315"/>
                      <a:pt x="546" y="304"/>
                    </a:cubicBezTo>
                    <a:cubicBezTo>
                      <a:pt x="550" y="299"/>
                      <a:pt x="557" y="288"/>
                      <a:pt x="557" y="288"/>
                    </a:cubicBezTo>
                    <a:cubicBezTo>
                      <a:pt x="571" y="242"/>
                      <a:pt x="549" y="303"/>
                      <a:pt x="578" y="261"/>
                    </a:cubicBezTo>
                    <a:cubicBezTo>
                      <a:pt x="598" y="233"/>
                      <a:pt x="602" y="199"/>
                      <a:pt x="621" y="171"/>
                    </a:cubicBezTo>
                    <a:cubicBezTo>
                      <a:pt x="619" y="158"/>
                      <a:pt x="622" y="144"/>
                      <a:pt x="615" y="133"/>
                    </a:cubicBezTo>
                    <a:cubicBezTo>
                      <a:pt x="611" y="127"/>
                      <a:pt x="601" y="130"/>
                      <a:pt x="594" y="128"/>
                    </a:cubicBezTo>
                    <a:cubicBezTo>
                      <a:pt x="567" y="121"/>
                      <a:pt x="540" y="115"/>
                      <a:pt x="514" y="107"/>
                    </a:cubicBezTo>
                    <a:cubicBezTo>
                      <a:pt x="411" y="76"/>
                      <a:pt x="312" y="40"/>
                      <a:pt x="205" y="32"/>
                    </a:cubicBezTo>
                    <a:cubicBezTo>
                      <a:pt x="173" y="22"/>
                      <a:pt x="149" y="8"/>
                      <a:pt x="114" y="0"/>
                    </a:cubicBezTo>
                    <a:cubicBezTo>
                      <a:pt x="82" y="8"/>
                      <a:pt x="59" y="28"/>
                      <a:pt x="29" y="37"/>
                    </a:cubicBezTo>
                    <a:cubicBezTo>
                      <a:pt x="2" y="64"/>
                      <a:pt x="17" y="83"/>
                      <a:pt x="2" y="101"/>
                    </a:cubicBezTo>
                    <a:cubicBezTo>
                      <a:pt x="0" y="104"/>
                      <a:pt x="2" y="94"/>
                      <a:pt x="2" y="91"/>
                    </a:cubicBezTo>
                    <a:close/>
                  </a:path>
                </a:pathLst>
              </a:custGeom>
              <a:solidFill>
                <a:schemeClr val="accent1"/>
              </a:solidFill>
              <a:ln w="9525">
                <a:noFill/>
                <a:round/>
                <a:headEnd/>
                <a:tailEnd/>
              </a:ln>
              <a:effectLst/>
            </p:spPr>
            <p:txBody>
              <a:bodyPr wrap="none"/>
              <a:lstStyle/>
              <a:p>
                <a:endParaRPr lang="en-US"/>
              </a:p>
            </p:txBody>
          </p:sp>
          <p:sp>
            <p:nvSpPr>
              <p:cNvPr id="1831948" name="Freeform 12"/>
              <p:cNvSpPr>
                <a:spLocks/>
              </p:cNvSpPr>
              <p:nvPr/>
            </p:nvSpPr>
            <p:spPr bwMode="auto">
              <a:xfrm>
                <a:off x="2123" y="2141"/>
                <a:ext cx="523" cy="254"/>
              </a:xfrm>
              <a:custGeom>
                <a:avLst/>
                <a:gdLst/>
                <a:ahLst/>
                <a:cxnLst>
                  <a:cxn ang="0">
                    <a:pos x="10" y="99"/>
                  </a:cxn>
                  <a:cxn ang="0">
                    <a:pos x="90" y="152"/>
                  </a:cxn>
                  <a:cxn ang="0">
                    <a:pos x="224" y="206"/>
                  </a:cxn>
                  <a:cxn ang="0">
                    <a:pos x="272" y="190"/>
                  </a:cxn>
                  <a:cxn ang="0">
                    <a:pos x="378" y="243"/>
                  </a:cxn>
                  <a:cxn ang="0">
                    <a:pos x="501" y="126"/>
                  </a:cxn>
                  <a:cxn ang="0">
                    <a:pos x="245" y="88"/>
                  </a:cxn>
                  <a:cxn ang="0">
                    <a:pos x="138" y="24"/>
                  </a:cxn>
                  <a:cxn ang="0">
                    <a:pos x="58" y="3"/>
                  </a:cxn>
                  <a:cxn ang="0">
                    <a:pos x="21" y="8"/>
                  </a:cxn>
                  <a:cxn ang="0">
                    <a:pos x="10" y="56"/>
                  </a:cxn>
                  <a:cxn ang="0">
                    <a:pos x="0" y="88"/>
                  </a:cxn>
                  <a:cxn ang="0">
                    <a:pos x="10" y="99"/>
                  </a:cxn>
                </a:cxnLst>
                <a:rect l="0" t="0" r="r" b="b"/>
                <a:pathLst>
                  <a:path w="523" h="254">
                    <a:moveTo>
                      <a:pt x="10" y="99"/>
                    </a:moveTo>
                    <a:cubicBezTo>
                      <a:pt x="22" y="153"/>
                      <a:pt x="41" y="144"/>
                      <a:pt x="90" y="152"/>
                    </a:cubicBezTo>
                    <a:cubicBezTo>
                      <a:pt x="135" y="169"/>
                      <a:pt x="179" y="189"/>
                      <a:pt x="224" y="206"/>
                    </a:cubicBezTo>
                    <a:cubicBezTo>
                      <a:pt x="232" y="204"/>
                      <a:pt x="264" y="202"/>
                      <a:pt x="272" y="190"/>
                    </a:cubicBezTo>
                    <a:cubicBezTo>
                      <a:pt x="283" y="186"/>
                      <a:pt x="340" y="254"/>
                      <a:pt x="378" y="243"/>
                    </a:cubicBezTo>
                    <a:cubicBezTo>
                      <a:pt x="416" y="232"/>
                      <a:pt x="523" y="152"/>
                      <a:pt x="501" y="126"/>
                    </a:cubicBezTo>
                    <a:cubicBezTo>
                      <a:pt x="497" y="84"/>
                      <a:pt x="283" y="102"/>
                      <a:pt x="245" y="88"/>
                    </a:cubicBezTo>
                    <a:cubicBezTo>
                      <a:pt x="212" y="63"/>
                      <a:pt x="173" y="48"/>
                      <a:pt x="138" y="24"/>
                    </a:cubicBezTo>
                    <a:cubicBezTo>
                      <a:pt x="128" y="17"/>
                      <a:pt x="73" y="8"/>
                      <a:pt x="58" y="3"/>
                    </a:cubicBezTo>
                    <a:cubicBezTo>
                      <a:pt x="46" y="5"/>
                      <a:pt x="30" y="0"/>
                      <a:pt x="21" y="8"/>
                    </a:cubicBezTo>
                    <a:cubicBezTo>
                      <a:pt x="9" y="19"/>
                      <a:pt x="15" y="40"/>
                      <a:pt x="10" y="56"/>
                    </a:cubicBezTo>
                    <a:cubicBezTo>
                      <a:pt x="6" y="67"/>
                      <a:pt x="0" y="88"/>
                      <a:pt x="0" y="88"/>
                    </a:cubicBezTo>
                    <a:cubicBezTo>
                      <a:pt x="6" y="106"/>
                      <a:pt x="1" y="108"/>
                      <a:pt x="10" y="99"/>
                    </a:cubicBezTo>
                    <a:close/>
                  </a:path>
                </a:pathLst>
              </a:custGeom>
              <a:solidFill>
                <a:srgbClr val="FF0000"/>
              </a:solidFill>
              <a:ln w="9525">
                <a:noFill/>
                <a:round/>
                <a:headEnd/>
                <a:tailEnd/>
              </a:ln>
              <a:effectLst/>
            </p:spPr>
            <p:txBody>
              <a:bodyPr wrap="none"/>
              <a:lstStyle/>
              <a:p>
                <a:endParaRPr lang="en-US"/>
              </a:p>
            </p:txBody>
          </p:sp>
          <p:sp>
            <p:nvSpPr>
              <p:cNvPr id="1831949" name="Freeform 13"/>
              <p:cNvSpPr>
                <a:spLocks/>
              </p:cNvSpPr>
              <p:nvPr/>
            </p:nvSpPr>
            <p:spPr bwMode="auto">
              <a:xfrm>
                <a:off x="2486" y="2499"/>
                <a:ext cx="283" cy="202"/>
              </a:xfrm>
              <a:custGeom>
                <a:avLst/>
                <a:gdLst/>
                <a:ahLst/>
                <a:cxnLst>
                  <a:cxn ang="0">
                    <a:pos x="10" y="99"/>
                  </a:cxn>
                  <a:cxn ang="0">
                    <a:pos x="90" y="109"/>
                  </a:cxn>
                  <a:cxn ang="0">
                    <a:pos x="175" y="114"/>
                  </a:cxn>
                  <a:cxn ang="0">
                    <a:pos x="272" y="190"/>
                  </a:cxn>
                  <a:cxn ang="0">
                    <a:pos x="282" y="158"/>
                  </a:cxn>
                  <a:cxn ang="0">
                    <a:pos x="245" y="88"/>
                  </a:cxn>
                  <a:cxn ang="0">
                    <a:pos x="138" y="24"/>
                  </a:cxn>
                  <a:cxn ang="0">
                    <a:pos x="58" y="3"/>
                  </a:cxn>
                  <a:cxn ang="0">
                    <a:pos x="21" y="8"/>
                  </a:cxn>
                  <a:cxn ang="0">
                    <a:pos x="10" y="56"/>
                  </a:cxn>
                  <a:cxn ang="0">
                    <a:pos x="0" y="88"/>
                  </a:cxn>
                  <a:cxn ang="0">
                    <a:pos x="10" y="99"/>
                  </a:cxn>
                </a:cxnLst>
                <a:rect l="0" t="0" r="r" b="b"/>
                <a:pathLst>
                  <a:path w="283" h="202">
                    <a:moveTo>
                      <a:pt x="10" y="99"/>
                    </a:moveTo>
                    <a:cubicBezTo>
                      <a:pt x="22" y="153"/>
                      <a:pt x="41" y="101"/>
                      <a:pt x="90" y="109"/>
                    </a:cubicBezTo>
                    <a:cubicBezTo>
                      <a:pt x="135" y="126"/>
                      <a:pt x="130" y="97"/>
                      <a:pt x="175" y="114"/>
                    </a:cubicBezTo>
                    <a:cubicBezTo>
                      <a:pt x="183" y="112"/>
                      <a:pt x="264" y="202"/>
                      <a:pt x="272" y="190"/>
                    </a:cubicBezTo>
                    <a:cubicBezTo>
                      <a:pt x="278" y="180"/>
                      <a:pt x="282" y="158"/>
                      <a:pt x="282" y="158"/>
                    </a:cubicBezTo>
                    <a:cubicBezTo>
                      <a:pt x="278" y="116"/>
                      <a:pt x="283" y="102"/>
                      <a:pt x="245" y="88"/>
                    </a:cubicBezTo>
                    <a:cubicBezTo>
                      <a:pt x="212" y="63"/>
                      <a:pt x="173" y="48"/>
                      <a:pt x="138" y="24"/>
                    </a:cubicBezTo>
                    <a:cubicBezTo>
                      <a:pt x="128" y="17"/>
                      <a:pt x="73" y="8"/>
                      <a:pt x="58" y="3"/>
                    </a:cubicBezTo>
                    <a:cubicBezTo>
                      <a:pt x="46" y="5"/>
                      <a:pt x="30" y="0"/>
                      <a:pt x="21" y="8"/>
                    </a:cubicBezTo>
                    <a:cubicBezTo>
                      <a:pt x="9" y="19"/>
                      <a:pt x="15" y="40"/>
                      <a:pt x="10" y="56"/>
                    </a:cubicBezTo>
                    <a:cubicBezTo>
                      <a:pt x="6" y="67"/>
                      <a:pt x="0" y="88"/>
                      <a:pt x="0" y="88"/>
                    </a:cubicBezTo>
                    <a:cubicBezTo>
                      <a:pt x="6" y="106"/>
                      <a:pt x="1" y="108"/>
                      <a:pt x="10" y="99"/>
                    </a:cubicBezTo>
                    <a:close/>
                  </a:path>
                </a:pathLst>
              </a:custGeom>
              <a:solidFill>
                <a:srgbClr val="FF0000"/>
              </a:solidFill>
              <a:ln w="9525">
                <a:noFill/>
                <a:round/>
                <a:headEnd/>
                <a:tailEnd/>
              </a:ln>
              <a:effectLst/>
            </p:spPr>
            <p:txBody>
              <a:bodyPr wrap="none"/>
              <a:lstStyle/>
              <a:p>
                <a:endParaRPr lang="en-US"/>
              </a:p>
            </p:txBody>
          </p:sp>
        </p:grpSp>
        <p:sp>
          <p:nvSpPr>
            <p:cNvPr id="1831950" name="Freeform 14"/>
            <p:cNvSpPr>
              <a:spLocks/>
            </p:cNvSpPr>
            <p:nvPr/>
          </p:nvSpPr>
          <p:spPr bwMode="auto">
            <a:xfrm>
              <a:off x="1990" y="1718"/>
              <a:ext cx="249" cy="187"/>
            </a:xfrm>
            <a:custGeom>
              <a:avLst/>
              <a:gdLst/>
              <a:ahLst/>
              <a:cxnLst>
                <a:cxn ang="0">
                  <a:pos x="31" y="120"/>
                </a:cxn>
                <a:cxn ang="0">
                  <a:pos x="112" y="15"/>
                </a:cxn>
                <a:cxn ang="0">
                  <a:pos x="170" y="24"/>
                </a:cxn>
                <a:cxn ang="0">
                  <a:pos x="237" y="154"/>
                </a:cxn>
                <a:cxn ang="0">
                  <a:pos x="180" y="168"/>
                </a:cxn>
                <a:cxn ang="0">
                  <a:pos x="60" y="130"/>
                </a:cxn>
                <a:cxn ang="0">
                  <a:pos x="31" y="120"/>
                </a:cxn>
              </a:cxnLst>
              <a:rect l="0" t="0" r="r" b="b"/>
              <a:pathLst>
                <a:path w="249" h="187">
                  <a:moveTo>
                    <a:pt x="31" y="120"/>
                  </a:moveTo>
                  <a:cubicBezTo>
                    <a:pt x="48" y="73"/>
                    <a:pt x="58" y="30"/>
                    <a:pt x="112" y="15"/>
                  </a:cubicBezTo>
                  <a:cubicBezTo>
                    <a:pt x="135" y="0"/>
                    <a:pt x="154" y="1"/>
                    <a:pt x="170" y="24"/>
                  </a:cubicBezTo>
                  <a:cubicBezTo>
                    <a:pt x="183" y="74"/>
                    <a:pt x="195" y="121"/>
                    <a:pt x="237" y="154"/>
                  </a:cubicBezTo>
                  <a:cubicBezTo>
                    <a:pt x="249" y="187"/>
                    <a:pt x="201" y="170"/>
                    <a:pt x="180" y="168"/>
                  </a:cubicBezTo>
                  <a:cubicBezTo>
                    <a:pt x="140" y="155"/>
                    <a:pt x="100" y="143"/>
                    <a:pt x="60" y="130"/>
                  </a:cubicBezTo>
                  <a:cubicBezTo>
                    <a:pt x="54" y="128"/>
                    <a:pt x="0" y="120"/>
                    <a:pt x="31" y="120"/>
                  </a:cubicBezTo>
                  <a:close/>
                </a:path>
              </a:pathLst>
            </a:custGeom>
            <a:solidFill>
              <a:srgbClr val="FF9900"/>
            </a:solidFill>
            <a:ln w="9525">
              <a:noFill/>
              <a:round/>
              <a:headEnd/>
              <a:tailEnd/>
            </a:ln>
            <a:effectLst/>
          </p:spPr>
          <p:txBody>
            <a:bodyPr wrap="none"/>
            <a:lstStyle/>
            <a:p>
              <a:endParaRPr lang="en-US"/>
            </a:p>
          </p:txBody>
        </p:sp>
        <p:sp>
          <p:nvSpPr>
            <p:cNvPr id="1831951" name="Freeform 15"/>
            <p:cNvSpPr>
              <a:spLocks/>
            </p:cNvSpPr>
            <p:nvPr/>
          </p:nvSpPr>
          <p:spPr bwMode="auto">
            <a:xfrm>
              <a:off x="1646" y="1421"/>
              <a:ext cx="211" cy="154"/>
            </a:xfrm>
            <a:custGeom>
              <a:avLst/>
              <a:gdLst/>
              <a:ahLst/>
              <a:cxnLst>
                <a:cxn ang="0">
                  <a:pos x="0" y="106"/>
                </a:cxn>
                <a:cxn ang="0">
                  <a:pos x="24" y="49"/>
                </a:cxn>
                <a:cxn ang="0">
                  <a:pos x="39" y="20"/>
                </a:cxn>
                <a:cxn ang="0">
                  <a:pos x="68" y="15"/>
                </a:cxn>
                <a:cxn ang="0">
                  <a:pos x="192" y="39"/>
                </a:cxn>
                <a:cxn ang="0">
                  <a:pos x="130" y="116"/>
                </a:cxn>
                <a:cxn ang="0">
                  <a:pos x="106" y="135"/>
                </a:cxn>
                <a:cxn ang="0">
                  <a:pos x="72" y="154"/>
                </a:cxn>
                <a:cxn ang="0">
                  <a:pos x="0" y="106"/>
                </a:cxn>
              </a:cxnLst>
              <a:rect l="0" t="0" r="r" b="b"/>
              <a:pathLst>
                <a:path w="211" h="154">
                  <a:moveTo>
                    <a:pt x="0" y="106"/>
                  </a:moveTo>
                  <a:cubicBezTo>
                    <a:pt x="8" y="84"/>
                    <a:pt x="14" y="69"/>
                    <a:pt x="24" y="49"/>
                  </a:cubicBezTo>
                  <a:cubicBezTo>
                    <a:pt x="28" y="41"/>
                    <a:pt x="29" y="25"/>
                    <a:pt x="39" y="20"/>
                  </a:cubicBezTo>
                  <a:cubicBezTo>
                    <a:pt x="48" y="16"/>
                    <a:pt x="58" y="17"/>
                    <a:pt x="68" y="15"/>
                  </a:cubicBezTo>
                  <a:cubicBezTo>
                    <a:pt x="111" y="17"/>
                    <a:pt x="167" y="0"/>
                    <a:pt x="192" y="39"/>
                  </a:cubicBezTo>
                  <a:cubicBezTo>
                    <a:pt x="211" y="112"/>
                    <a:pt x="184" y="108"/>
                    <a:pt x="130" y="116"/>
                  </a:cubicBezTo>
                  <a:cubicBezTo>
                    <a:pt x="97" y="128"/>
                    <a:pt x="135" y="111"/>
                    <a:pt x="106" y="135"/>
                  </a:cubicBezTo>
                  <a:cubicBezTo>
                    <a:pt x="96" y="143"/>
                    <a:pt x="83" y="147"/>
                    <a:pt x="72" y="154"/>
                  </a:cubicBezTo>
                  <a:cubicBezTo>
                    <a:pt x="10" y="147"/>
                    <a:pt x="28" y="148"/>
                    <a:pt x="0" y="106"/>
                  </a:cubicBezTo>
                  <a:close/>
                </a:path>
              </a:pathLst>
            </a:custGeom>
            <a:solidFill>
              <a:srgbClr val="FF9900"/>
            </a:solidFill>
            <a:ln w="9525">
              <a:noFill/>
              <a:round/>
              <a:headEnd/>
              <a:tailEnd/>
            </a:ln>
            <a:effectLst/>
          </p:spPr>
          <p:txBody>
            <a:bodyPr wrap="none"/>
            <a:lstStyle/>
            <a:p>
              <a:endParaRPr lang="en-US"/>
            </a:p>
          </p:txBody>
        </p:sp>
      </p:grpSp>
      <p:sp>
        <p:nvSpPr>
          <p:cNvPr id="1831952" name="AutoShape 16"/>
          <p:cNvSpPr>
            <a:spLocks noChangeArrowheads="1"/>
          </p:cNvSpPr>
          <p:nvPr/>
        </p:nvSpPr>
        <p:spPr bwMode="auto">
          <a:xfrm rot="869442">
            <a:off x="3603625" y="3820723"/>
            <a:ext cx="1277938" cy="584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a:effectLst/>
        </p:spPr>
        <p:txBody>
          <a:bodyPr wrap="none" anchor="ctr"/>
          <a:lstStyle/>
          <a:p>
            <a:endParaRPr lang="en-US"/>
          </a:p>
        </p:txBody>
      </p:sp>
      <p:grpSp>
        <p:nvGrpSpPr>
          <p:cNvPr id="4" name="Group 17"/>
          <p:cNvGrpSpPr>
            <a:grpSpLocks/>
          </p:cNvGrpSpPr>
          <p:nvPr/>
        </p:nvGrpSpPr>
        <p:grpSpPr bwMode="auto">
          <a:xfrm>
            <a:off x="5000625" y="2730110"/>
            <a:ext cx="3519488" cy="3225800"/>
            <a:chOff x="3150" y="1444"/>
            <a:chExt cx="2217" cy="2032"/>
          </a:xfrm>
        </p:grpSpPr>
        <p:sp>
          <p:nvSpPr>
            <p:cNvPr id="1831954" name="Rectangle 18"/>
            <p:cNvSpPr>
              <a:spLocks noChangeAspect="1" noChangeArrowheads="1"/>
            </p:cNvSpPr>
            <p:nvPr/>
          </p:nvSpPr>
          <p:spPr bwMode="auto">
            <a:xfrm>
              <a:off x="3150" y="1444"/>
              <a:ext cx="2217" cy="1898"/>
            </a:xfrm>
            <a:prstGeom prst="rect">
              <a:avLst/>
            </a:prstGeom>
            <a:solidFill>
              <a:schemeClr val="bg1"/>
            </a:solidFill>
            <a:ln w="38100">
              <a:solidFill>
                <a:schemeClr val="tx1"/>
              </a:solidFill>
              <a:miter lim="800000"/>
              <a:headEnd/>
              <a:tailEnd/>
            </a:ln>
            <a:effectLst/>
          </p:spPr>
          <p:txBody>
            <a:bodyPr wrap="none" anchor="ctr"/>
            <a:lstStyle/>
            <a:p>
              <a:endParaRPr lang="en-US"/>
            </a:p>
          </p:txBody>
        </p:sp>
        <p:sp>
          <p:nvSpPr>
            <p:cNvPr id="1831955" name="Rectangle 19"/>
            <p:cNvSpPr>
              <a:spLocks noChangeArrowheads="1"/>
            </p:cNvSpPr>
            <p:nvPr/>
          </p:nvSpPr>
          <p:spPr bwMode="auto">
            <a:xfrm rot="16140000">
              <a:off x="2904" y="2159"/>
              <a:ext cx="1215" cy="284"/>
            </a:xfrm>
            <a:prstGeom prst="rect">
              <a:avLst/>
            </a:prstGeom>
            <a:noFill/>
            <a:ln w="9525">
              <a:noFill/>
              <a:miter lim="800000"/>
              <a:headEnd/>
              <a:tailEnd/>
            </a:ln>
            <a:effectLst/>
          </p:spPr>
          <p:txBody>
            <a:bodyPr lIns="0" tIns="0" rIns="0" bIns="0"/>
            <a:lstStyle/>
            <a:p>
              <a:pPr algn="l" defTabSz="473075">
                <a:buClr>
                  <a:srgbClr val="000000"/>
                </a:buClr>
                <a:buSzPct val="90000"/>
                <a:buFont typeface="Monotype Sorts" charset="2"/>
                <a:buNone/>
              </a:pPr>
              <a:r>
                <a:rPr lang="en-US" sz="1400">
                  <a:solidFill>
                    <a:srgbClr val="000000"/>
                  </a:solidFill>
                </a:rPr>
                <a:t>       Variogram</a:t>
              </a:r>
              <a:endParaRPr lang="en-US" sz="2800">
                <a:solidFill>
                  <a:srgbClr val="003366"/>
                </a:solidFill>
              </a:endParaRPr>
            </a:p>
          </p:txBody>
        </p:sp>
        <p:sp>
          <p:nvSpPr>
            <p:cNvPr id="1831956" name="Line 20"/>
            <p:cNvSpPr>
              <a:spLocks noChangeShapeType="1"/>
            </p:cNvSpPr>
            <p:nvPr/>
          </p:nvSpPr>
          <p:spPr bwMode="auto">
            <a:xfrm>
              <a:off x="3770" y="1555"/>
              <a:ext cx="0" cy="1402"/>
            </a:xfrm>
            <a:prstGeom prst="line">
              <a:avLst/>
            </a:prstGeom>
            <a:noFill/>
            <a:ln w="31591">
              <a:solidFill>
                <a:srgbClr val="000000"/>
              </a:solidFill>
              <a:round/>
              <a:headEnd type="triangle" w="med" len="med"/>
              <a:tailEnd/>
            </a:ln>
            <a:effectLst/>
          </p:spPr>
          <p:txBody>
            <a:bodyPr wrap="none" anchor="ctr"/>
            <a:lstStyle/>
            <a:p>
              <a:endParaRPr lang="en-US"/>
            </a:p>
          </p:txBody>
        </p:sp>
        <p:sp>
          <p:nvSpPr>
            <p:cNvPr id="1831957" name="Line 21"/>
            <p:cNvSpPr>
              <a:spLocks noChangeShapeType="1"/>
            </p:cNvSpPr>
            <p:nvPr/>
          </p:nvSpPr>
          <p:spPr bwMode="auto">
            <a:xfrm>
              <a:off x="3770" y="2957"/>
              <a:ext cx="1276" cy="0"/>
            </a:xfrm>
            <a:prstGeom prst="line">
              <a:avLst/>
            </a:prstGeom>
            <a:noFill/>
            <a:ln w="31591">
              <a:solidFill>
                <a:srgbClr val="000000"/>
              </a:solidFill>
              <a:round/>
              <a:headEnd/>
              <a:tailEnd type="triangle" w="med" len="med"/>
            </a:ln>
            <a:effectLst/>
          </p:spPr>
          <p:txBody>
            <a:bodyPr wrap="none" anchor="ctr"/>
            <a:lstStyle/>
            <a:p>
              <a:endParaRPr lang="en-US"/>
            </a:p>
          </p:txBody>
        </p:sp>
        <p:sp>
          <p:nvSpPr>
            <p:cNvPr id="1831958" name="Text Box 22"/>
            <p:cNvSpPr txBox="1">
              <a:spLocks noChangeArrowheads="1"/>
            </p:cNvSpPr>
            <p:nvPr/>
          </p:nvSpPr>
          <p:spPr bwMode="auto">
            <a:xfrm>
              <a:off x="4667" y="3103"/>
              <a:ext cx="667" cy="220"/>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1600">
                  <a:solidFill>
                    <a:srgbClr val="000000"/>
                  </a:solidFill>
                </a:rPr>
                <a:t>Distance</a:t>
              </a:r>
              <a:endParaRPr kumimoji="0" lang="en-US" sz="2200">
                <a:latin typeface="Times New Roman" pitchFamily="18" charset="0"/>
              </a:endParaRPr>
            </a:p>
          </p:txBody>
        </p:sp>
        <p:sp>
          <p:nvSpPr>
            <p:cNvPr id="1831959" name="Text Box 23"/>
            <p:cNvSpPr txBox="1">
              <a:spLocks noChangeArrowheads="1"/>
            </p:cNvSpPr>
            <p:nvPr/>
          </p:nvSpPr>
          <p:spPr bwMode="auto">
            <a:xfrm>
              <a:off x="3236" y="3101"/>
              <a:ext cx="1117" cy="375"/>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2200" b="1">
                  <a:solidFill>
                    <a:srgbClr val="000000"/>
                  </a:solidFill>
                </a:rPr>
                <a:t>Spherical</a:t>
              </a:r>
              <a:endParaRPr kumimoji="0" lang="en-US" sz="2200" b="1">
                <a:latin typeface="Times New Roman" pitchFamily="18" charset="0"/>
              </a:endParaRPr>
            </a:p>
          </p:txBody>
        </p:sp>
        <p:sp>
          <p:nvSpPr>
            <p:cNvPr id="1831960" name="Freeform 24"/>
            <p:cNvSpPr>
              <a:spLocks/>
            </p:cNvSpPr>
            <p:nvPr/>
          </p:nvSpPr>
          <p:spPr bwMode="auto">
            <a:xfrm>
              <a:off x="3774" y="2013"/>
              <a:ext cx="1242" cy="618"/>
            </a:xfrm>
            <a:custGeom>
              <a:avLst/>
              <a:gdLst/>
              <a:ahLst/>
              <a:cxnLst>
                <a:cxn ang="0">
                  <a:pos x="1047" y="0"/>
                </a:cxn>
                <a:cxn ang="0">
                  <a:pos x="686" y="0"/>
                </a:cxn>
                <a:cxn ang="0">
                  <a:pos x="626" y="8"/>
                </a:cxn>
                <a:cxn ang="0">
                  <a:pos x="566" y="20"/>
                </a:cxn>
                <a:cxn ang="0">
                  <a:pos x="509" y="35"/>
                </a:cxn>
                <a:cxn ang="0">
                  <a:pos x="452" y="54"/>
                </a:cxn>
                <a:cxn ang="0">
                  <a:pos x="398" y="76"/>
                </a:cxn>
                <a:cxn ang="0">
                  <a:pos x="345" y="102"/>
                </a:cxn>
                <a:cxn ang="0">
                  <a:pos x="297" y="130"/>
                </a:cxn>
                <a:cxn ang="0">
                  <a:pos x="249" y="163"/>
                </a:cxn>
                <a:cxn ang="0">
                  <a:pos x="203" y="197"/>
                </a:cxn>
                <a:cxn ang="0">
                  <a:pos x="161" y="235"/>
                </a:cxn>
                <a:cxn ang="0">
                  <a:pos x="122" y="275"/>
                </a:cxn>
                <a:cxn ang="0">
                  <a:pos x="86" y="318"/>
                </a:cxn>
                <a:cxn ang="0">
                  <a:pos x="54" y="363"/>
                </a:cxn>
                <a:cxn ang="0">
                  <a:pos x="25" y="412"/>
                </a:cxn>
                <a:cxn ang="0">
                  <a:pos x="0" y="460"/>
                </a:cxn>
              </a:cxnLst>
              <a:rect l="0" t="0" r="r" b="b"/>
              <a:pathLst>
                <a:path w="1047" h="460">
                  <a:moveTo>
                    <a:pt x="1047" y="0"/>
                  </a:moveTo>
                  <a:lnTo>
                    <a:pt x="686" y="0"/>
                  </a:lnTo>
                  <a:lnTo>
                    <a:pt x="626" y="8"/>
                  </a:lnTo>
                  <a:lnTo>
                    <a:pt x="566" y="20"/>
                  </a:lnTo>
                  <a:lnTo>
                    <a:pt x="509" y="35"/>
                  </a:lnTo>
                  <a:lnTo>
                    <a:pt x="452" y="54"/>
                  </a:lnTo>
                  <a:lnTo>
                    <a:pt x="398" y="76"/>
                  </a:lnTo>
                  <a:lnTo>
                    <a:pt x="345" y="102"/>
                  </a:lnTo>
                  <a:lnTo>
                    <a:pt x="297" y="130"/>
                  </a:lnTo>
                  <a:lnTo>
                    <a:pt x="249" y="163"/>
                  </a:lnTo>
                  <a:lnTo>
                    <a:pt x="203" y="197"/>
                  </a:lnTo>
                  <a:lnTo>
                    <a:pt x="161" y="235"/>
                  </a:lnTo>
                  <a:lnTo>
                    <a:pt x="122" y="275"/>
                  </a:lnTo>
                  <a:lnTo>
                    <a:pt x="86" y="318"/>
                  </a:lnTo>
                  <a:lnTo>
                    <a:pt x="54" y="363"/>
                  </a:lnTo>
                  <a:lnTo>
                    <a:pt x="25" y="412"/>
                  </a:lnTo>
                  <a:lnTo>
                    <a:pt x="0" y="460"/>
                  </a:lnTo>
                </a:path>
              </a:pathLst>
            </a:custGeom>
            <a:noFill/>
            <a:ln w="47347" cap="flat" cmpd="sng">
              <a:solidFill>
                <a:srgbClr val="000000"/>
              </a:solidFill>
              <a:prstDash val="solid"/>
              <a:round/>
              <a:headEnd type="none" w="med" len="med"/>
              <a:tailEnd type="none" w="med" len="med"/>
            </a:ln>
            <a:effectLst/>
          </p:spPr>
          <p:txBody>
            <a:bodyPr/>
            <a:lstStyle/>
            <a:p>
              <a:endParaRPr lang="en-US"/>
            </a:p>
          </p:txBody>
        </p:sp>
        <p:sp>
          <p:nvSpPr>
            <p:cNvPr id="1831961" name="Line 25"/>
            <p:cNvSpPr>
              <a:spLocks noChangeShapeType="1"/>
            </p:cNvSpPr>
            <p:nvPr/>
          </p:nvSpPr>
          <p:spPr bwMode="auto">
            <a:xfrm>
              <a:off x="3903" y="2651"/>
              <a:ext cx="0" cy="280"/>
            </a:xfrm>
            <a:prstGeom prst="line">
              <a:avLst/>
            </a:prstGeom>
            <a:noFill/>
            <a:ln w="18415">
              <a:solidFill>
                <a:srgbClr val="000000"/>
              </a:solidFill>
              <a:round/>
              <a:headEnd type="triangle" w="med" len="med"/>
              <a:tailEnd type="triangle" w="med" len="med"/>
            </a:ln>
            <a:effectLst/>
          </p:spPr>
          <p:txBody>
            <a:bodyPr wrap="none" anchor="ctr"/>
            <a:lstStyle/>
            <a:p>
              <a:endParaRPr lang="en-US"/>
            </a:p>
          </p:txBody>
        </p:sp>
        <p:sp>
          <p:nvSpPr>
            <p:cNvPr id="1831962" name="Line 26"/>
            <p:cNvSpPr>
              <a:spLocks noChangeShapeType="1"/>
            </p:cNvSpPr>
            <p:nvPr/>
          </p:nvSpPr>
          <p:spPr bwMode="auto">
            <a:xfrm>
              <a:off x="5179" y="2631"/>
              <a:ext cx="0" cy="279"/>
            </a:xfrm>
            <a:prstGeom prst="line">
              <a:avLst/>
            </a:prstGeom>
            <a:noFill/>
            <a:ln w="18415">
              <a:solidFill>
                <a:srgbClr val="000000"/>
              </a:solidFill>
              <a:round/>
              <a:headEnd/>
              <a:tailEnd type="triangle" w="med" len="med"/>
            </a:ln>
            <a:effectLst/>
          </p:spPr>
          <p:txBody>
            <a:bodyPr wrap="none" anchor="ctr"/>
            <a:lstStyle/>
            <a:p>
              <a:endParaRPr lang="en-US"/>
            </a:p>
          </p:txBody>
        </p:sp>
        <p:sp>
          <p:nvSpPr>
            <p:cNvPr id="1831963" name="Line 27"/>
            <p:cNvSpPr>
              <a:spLocks noChangeShapeType="1"/>
            </p:cNvSpPr>
            <p:nvPr/>
          </p:nvSpPr>
          <p:spPr bwMode="auto">
            <a:xfrm>
              <a:off x="5168" y="2005"/>
              <a:ext cx="0" cy="281"/>
            </a:xfrm>
            <a:prstGeom prst="line">
              <a:avLst/>
            </a:prstGeom>
            <a:noFill/>
            <a:ln w="18415">
              <a:solidFill>
                <a:srgbClr val="000000"/>
              </a:solidFill>
              <a:round/>
              <a:headEnd type="triangle" w="med" len="med"/>
              <a:tailEnd/>
            </a:ln>
            <a:effectLst/>
          </p:spPr>
          <p:txBody>
            <a:bodyPr wrap="none" anchor="ctr"/>
            <a:lstStyle/>
            <a:p>
              <a:endParaRPr lang="en-US"/>
            </a:p>
          </p:txBody>
        </p:sp>
        <p:sp>
          <p:nvSpPr>
            <p:cNvPr id="1831964" name="Text Box 28"/>
            <p:cNvSpPr txBox="1">
              <a:spLocks noChangeArrowheads="1"/>
            </p:cNvSpPr>
            <p:nvPr/>
          </p:nvSpPr>
          <p:spPr bwMode="auto">
            <a:xfrm rot="16260000">
              <a:off x="5038" y="2354"/>
              <a:ext cx="254" cy="200"/>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1600">
                  <a:solidFill>
                    <a:srgbClr val="000000"/>
                  </a:solidFill>
                </a:rPr>
                <a:t>Sill</a:t>
              </a:r>
              <a:endParaRPr kumimoji="0" lang="en-US" sz="2200">
                <a:latin typeface="Times New Roman" pitchFamily="18" charset="0"/>
              </a:endParaRPr>
            </a:p>
          </p:txBody>
        </p:sp>
        <p:sp>
          <p:nvSpPr>
            <p:cNvPr id="1831965" name="Text Box 29"/>
            <p:cNvSpPr txBox="1">
              <a:spLocks noChangeArrowheads="1"/>
            </p:cNvSpPr>
            <p:nvPr/>
          </p:nvSpPr>
          <p:spPr bwMode="auto">
            <a:xfrm>
              <a:off x="3994" y="2712"/>
              <a:ext cx="435" cy="173"/>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1300">
                  <a:solidFill>
                    <a:srgbClr val="000000"/>
                  </a:solidFill>
                </a:rPr>
                <a:t>Nugget</a:t>
              </a:r>
              <a:endParaRPr kumimoji="0" lang="en-US" sz="2200">
                <a:latin typeface="Times New Roman" pitchFamily="18" charset="0"/>
              </a:endParaRPr>
            </a:p>
          </p:txBody>
        </p:sp>
        <p:sp>
          <p:nvSpPr>
            <p:cNvPr id="1831966" name="AutoShape 30"/>
            <p:cNvSpPr>
              <a:spLocks noChangeArrowheads="1"/>
            </p:cNvSpPr>
            <p:nvPr/>
          </p:nvSpPr>
          <p:spPr bwMode="auto">
            <a:xfrm>
              <a:off x="4839" y="1923"/>
              <a:ext cx="56" cy="56"/>
            </a:xfrm>
            <a:prstGeom prst="octagon">
              <a:avLst>
                <a:gd name="adj" fmla="val 29287"/>
              </a:avLst>
            </a:prstGeom>
            <a:solidFill>
              <a:srgbClr val="0000FF"/>
            </a:solidFill>
            <a:ln w="9525">
              <a:solidFill>
                <a:schemeClr val="tx1"/>
              </a:solidFill>
              <a:miter lim="800000"/>
              <a:headEnd/>
              <a:tailEnd/>
            </a:ln>
            <a:effectLst/>
          </p:spPr>
          <p:txBody>
            <a:bodyPr wrap="none" anchor="ctr"/>
            <a:lstStyle/>
            <a:p>
              <a:endParaRPr lang="en-US"/>
            </a:p>
          </p:txBody>
        </p:sp>
        <p:sp>
          <p:nvSpPr>
            <p:cNvPr id="1831967" name="AutoShape 31"/>
            <p:cNvSpPr>
              <a:spLocks noChangeArrowheads="1"/>
            </p:cNvSpPr>
            <p:nvPr/>
          </p:nvSpPr>
          <p:spPr bwMode="auto">
            <a:xfrm>
              <a:off x="4969" y="2096"/>
              <a:ext cx="56" cy="56"/>
            </a:xfrm>
            <a:prstGeom prst="octagon">
              <a:avLst>
                <a:gd name="adj" fmla="val 29287"/>
              </a:avLst>
            </a:prstGeom>
            <a:solidFill>
              <a:srgbClr val="0000FF"/>
            </a:solidFill>
            <a:ln w="9525">
              <a:solidFill>
                <a:schemeClr val="tx1"/>
              </a:solidFill>
              <a:miter lim="800000"/>
              <a:headEnd/>
              <a:tailEnd/>
            </a:ln>
            <a:effectLst/>
          </p:spPr>
          <p:txBody>
            <a:bodyPr wrap="none" anchor="ctr"/>
            <a:lstStyle/>
            <a:p>
              <a:endParaRPr lang="en-US"/>
            </a:p>
          </p:txBody>
        </p:sp>
        <p:sp>
          <p:nvSpPr>
            <p:cNvPr id="1831968" name="AutoShape 32"/>
            <p:cNvSpPr>
              <a:spLocks noChangeArrowheads="1"/>
            </p:cNvSpPr>
            <p:nvPr/>
          </p:nvSpPr>
          <p:spPr bwMode="auto">
            <a:xfrm>
              <a:off x="4729" y="2010"/>
              <a:ext cx="56" cy="56"/>
            </a:xfrm>
            <a:prstGeom prst="octagon">
              <a:avLst>
                <a:gd name="adj" fmla="val 29287"/>
              </a:avLst>
            </a:prstGeom>
            <a:solidFill>
              <a:srgbClr val="0000FF"/>
            </a:solidFill>
            <a:ln w="9525">
              <a:solidFill>
                <a:schemeClr val="tx1"/>
              </a:solidFill>
              <a:miter lim="800000"/>
              <a:headEnd/>
              <a:tailEnd/>
            </a:ln>
            <a:effectLst/>
          </p:spPr>
          <p:txBody>
            <a:bodyPr wrap="none" anchor="ctr"/>
            <a:lstStyle/>
            <a:p>
              <a:endParaRPr lang="en-US"/>
            </a:p>
          </p:txBody>
        </p:sp>
        <p:sp>
          <p:nvSpPr>
            <p:cNvPr id="1831969" name="AutoShape 33"/>
            <p:cNvSpPr>
              <a:spLocks noChangeArrowheads="1"/>
            </p:cNvSpPr>
            <p:nvPr/>
          </p:nvSpPr>
          <p:spPr bwMode="auto">
            <a:xfrm>
              <a:off x="4445" y="1957"/>
              <a:ext cx="56" cy="56"/>
            </a:xfrm>
            <a:prstGeom prst="octagon">
              <a:avLst>
                <a:gd name="adj" fmla="val 29287"/>
              </a:avLst>
            </a:prstGeom>
            <a:solidFill>
              <a:srgbClr val="0000FF"/>
            </a:solidFill>
            <a:ln w="9525">
              <a:solidFill>
                <a:schemeClr val="tx1"/>
              </a:solidFill>
              <a:miter lim="800000"/>
              <a:headEnd/>
              <a:tailEnd/>
            </a:ln>
            <a:effectLst/>
          </p:spPr>
          <p:txBody>
            <a:bodyPr wrap="none" anchor="ctr"/>
            <a:lstStyle/>
            <a:p>
              <a:endParaRPr lang="en-US"/>
            </a:p>
          </p:txBody>
        </p:sp>
        <p:sp>
          <p:nvSpPr>
            <p:cNvPr id="1831970" name="AutoShape 34"/>
            <p:cNvSpPr>
              <a:spLocks noChangeArrowheads="1"/>
            </p:cNvSpPr>
            <p:nvPr/>
          </p:nvSpPr>
          <p:spPr bwMode="auto">
            <a:xfrm>
              <a:off x="4196" y="2120"/>
              <a:ext cx="56" cy="56"/>
            </a:xfrm>
            <a:prstGeom prst="octagon">
              <a:avLst>
                <a:gd name="adj" fmla="val 29287"/>
              </a:avLst>
            </a:prstGeom>
            <a:solidFill>
              <a:srgbClr val="0000FF"/>
            </a:solidFill>
            <a:ln w="9525">
              <a:solidFill>
                <a:schemeClr val="tx1"/>
              </a:solidFill>
              <a:miter lim="800000"/>
              <a:headEnd/>
              <a:tailEnd/>
            </a:ln>
            <a:effectLst/>
          </p:spPr>
          <p:txBody>
            <a:bodyPr wrap="none" anchor="ctr"/>
            <a:lstStyle/>
            <a:p>
              <a:endParaRPr lang="en-US"/>
            </a:p>
          </p:txBody>
        </p:sp>
        <p:sp>
          <p:nvSpPr>
            <p:cNvPr id="1831971" name="AutoShape 35"/>
            <p:cNvSpPr>
              <a:spLocks noChangeArrowheads="1"/>
            </p:cNvSpPr>
            <p:nvPr/>
          </p:nvSpPr>
          <p:spPr bwMode="auto">
            <a:xfrm>
              <a:off x="3956" y="2231"/>
              <a:ext cx="56" cy="56"/>
            </a:xfrm>
            <a:prstGeom prst="octagon">
              <a:avLst>
                <a:gd name="adj" fmla="val 29287"/>
              </a:avLst>
            </a:prstGeom>
            <a:solidFill>
              <a:srgbClr val="0000FF"/>
            </a:solidFill>
            <a:ln w="9525">
              <a:solidFill>
                <a:schemeClr val="tx1"/>
              </a:solidFill>
              <a:miter lim="800000"/>
              <a:headEnd/>
              <a:tailEnd/>
            </a:ln>
            <a:effectLst/>
          </p:spPr>
          <p:txBody>
            <a:bodyPr wrap="none" anchor="ctr"/>
            <a:lstStyle/>
            <a:p>
              <a:endParaRPr lang="en-US"/>
            </a:p>
          </p:txBody>
        </p:sp>
        <p:sp>
          <p:nvSpPr>
            <p:cNvPr id="1831972" name="AutoShape 36"/>
            <p:cNvSpPr>
              <a:spLocks noChangeArrowheads="1"/>
            </p:cNvSpPr>
            <p:nvPr/>
          </p:nvSpPr>
          <p:spPr bwMode="auto">
            <a:xfrm>
              <a:off x="3826" y="2442"/>
              <a:ext cx="56" cy="56"/>
            </a:xfrm>
            <a:prstGeom prst="octagon">
              <a:avLst>
                <a:gd name="adj" fmla="val 29287"/>
              </a:avLst>
            </a:prstGeom>
            <a:solidFill>
              <a:srgbClr val="0000FF"/>
            </a:solidFill>
            <a:ln w="9525">
              <a:solidFill>
                <a:schemeClr val="tx1"/>
              </a:solidFill>
              <a:miter lim="800000"/>
              <a:headEnd/>
              <a:tailEnd/>
            </a:ln>
            <a:effectLst/>
          </p:spPr>
          <p:txBody>
            <a:bodyPr wrap="none" anchor="ctr"/>
            <a:lstStyle/>
            <a:p>
              <a:endParaRPr lang="en-US"/>
            </a:p>
          </p:txBody>
        </p:sp>
        <p:sp>
          <p:nvSpPr>
            <p:cNvPr id="1831973" name="Line 37"/>
            <p:cNvSpPr>
              <a:spLocks noChangeShapeType="1"/>
            </p:cNvSpPr>
            <p:nvPr/>
          </p:nvSpPr>
          <p:spPr bwMode="auto">
            <a:xfrm>
              <a:off x="3784" y="1780"/>
              <a:ext cx="660" cy="0"/>
            </a:xfrm>
            <a:prstGeom prst="line">
              <a:avLst/>
            </a:prstGeom>
            <a:noFill/>
            <a:ln w="19050">
              <a:solidFill>
                <a:schemeClr val="tx1"/>
              </a:solidFill>
              <a:round/>
              <a:headEnd type="triangle" w="med" len="med"/>
              <a:tailEnd type="triangle" w="med" len="med"/>
            </a:ln>
            <a:effectLst/>
          </p:spPr>
          <p:txBody>
            <a:bodyPr wrap="none"/>
            <a:lstStyle/>
            <a:p>
              <a:endParaRPr lang="en-US"/>
            </a:p>
          </p:txBody>
        </p:sp>
        <p:sp>
          <p:nvSpPr>
            <p:cNvPr id="1831974" name="Text Box 38"/>
            <p:cNvSpPr txBox="1">
              <a:spLocks noChangeArrowheads="1"/>
            </p:cNvSpPr>
            <p:nvPr/>
          </p:nvSpPr>
          <p:spPr bwMode="auto">
            <a:xfrm>
              <a:off x="3915" y="1691"/>
              <a:ext cx="392" cy="221"/>
            </a:xfrm>
            <a:prstGeom prst="rect">
              <a:avLst/>
            </a:prstGeom>
            <a:solidFill>
              <a:schemeClr val="bg1"/>
            </a:solidFill>
            <a:ln w="9525">
              <a:noFill/>
              <a:miter lim="800000"/>
              <a:headEnd/>
              <a:tailEnd/>
            </a:ln>
            <a:effectLst/>
          </p:spPr>
          <p:txBody>
            <a:bodyPr lIns="0" tIns="0" rIns="0" bIns="0"/>
            <a:lstStyle/>
            <a:p>
              <a:pPr defTabSz="423863">
                <a:buClr>
                  <a:srgbClr val="000000"/>
                </a:buClr>
                <a:buSzPct val="90000"/>
                <a:buFont typeface="Monotype Sorts" charset="2"/>
                <a:buNone/>
              </a:pPr>
              <a:r>
                <a:rPr kumimoji="0" lang="en-US" sz="1600">
                  <a:solidFill>
                    <a:srgbClr val="000000"/>
                  </a:solidFill>
                </a:rPr>
                <a:t>Range</a:t>
              </a:r>
              <a:endParaRPr kumimoji="0" lang="en-US" sz="2200">
                <a:latin typeface="Times New Roman" pitchFamily="18" charset="0"/>
              </a:endParaRPr>
            </a:p>
          </p:txBody>
        </p:sp>
      </p:grpSp>
      <p:sp>
        <p:nvSpPr>
          <p:cNvPr id="39" name="Slide Number Placeholder 38"/>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C8C6EA94-1EB5-4073-AD00-B2857BCAF534}" type="slidenum">
              <a:rPr lang="en-US" smtClean="0"/>
              <a:pPr lvl="2"/>
              <a:t>97</a:t>
            </a:fld>
            <a:r>
              <a:rPr lang="en-US" smtClean="0"/>
              <a:t> Day 4</a:t>
            </a:r>
            <a:endParaRPr lang="en-US"/>
          </a:p>
        </p:txBody>
      </p:sp>
    </p:spTree>
  </p:cSld>
  <p:clrMapOvr>
    <a:masterClrMapping/>
  </p:clrMapOvr>
  <p:transition>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986" name="Rectangle 2"/>
          <p:cNvSpPr>
            <a:spLocks noGrp="1" noChangeArrowheads="1"/>
          </p:cNvSpPr>
          <p:nvPr>
            <p:ph type="title"/>
          </p:nvPr>
        </p:nvSpPr>
        <p:spPr/>
        <p:txBody>
          <a:bodyPr/>
          <a:lstStyle/>
          <a:p>
            <a:r>
              <a:rPr lang="en-US" dirty="0" smtClean="0"/>
              <a:t>Isolated </a:t>
            </a:r>
            <a:r>
              <a:rPr lang="en-US" dirty="0"/>
              <a:t>Plumes or </a:t>
            </a:r>
            <a:r>
              <a:rPr lang="en-US" dirty="0" smtClean="0">
                <a:solidFill>
                  <a:srgbClr val="FF0000"/>
                </a:solidFill>
              </a:rPr>
              <a:t>Hotspots</a:t>
            </a:r>
            <a:endParaRPr lang="en-US" dirty="0">
              <a:solidFill>
                <a:srgbClr val="FF0000"/>
              </a:solidFill>
            </a:endParaRPr>
          </a:p>
        </p:txBody>
      </p:sp>
      <p:sp>
        <p:nvSpPr>
          <p:cNvPr id="1833987" name="Rectangle 3"/>
          <p:cNvSpPr>
            <a:spLocks noGrp="1" noChangeArrowheads="1"/>
          </p:cNvSpPr>
          <p:nvPr>
            <p:ph type="body" idx="1"/>
          </p:nvPr>
        </p:nvSpPr>
        <p:spPr>
          <a:xfrm>
            <a:off x="835025" y="4439573"/>
            <a:ext cx="3787775" cy="1893144"/>
          </a:xfrm>
        </p:spPr>
        <p:txBody>
          <a:bodyPr/>
          <a:lstStyle/>
          <a:p>
            <a:pPr>
              <a:lnSpc>
                <a:spcPct val="90000"/>
              </a:lnSpc>
            </a:pPr>
            <a:r>
              <a:rPr lang="en-US" sz="2000" dirty="0"/>
              <a:t>Example</a:t>
            </a:r>
            <a:r>
              <a:rPr lang="en-US" sz="2000" dirty="0" smtClean="0"/>
              <a:t>:</a:t>
            </a:r>
            <a:endParaRPr lang="en-US" sz="2000" dirty="0"/>
          </a:p>
          <a:p>
            <a:pPr marL="742950" lvl="1" indent="-285750">
              <a:lnSpc>
                <a:spcPct val="90000"/>
              </a:lnSpc>
            </a:pPr>
            <a:r>
              <a:rPr lang="en-US" sz="2000" dirty="0"/>
              <a:t>Plumes surrounded by lower ambient concentrations</a:t>
            </a:r>
          </a:p>
          <a:p>
            <a:pPr marL="742950" lvl="1" indent="-285750">
              <a:lnSpc>
                <a:spcPct val="90000"/>
              </a:lnSpc>
            </a:pPr>
            <a:r>
              <a:rPr lang="en-US" sz="2000" dirty="0"/>
              <a:t>Range ~ average extent of plumes</a:t>
            </a:r>
          </a:p>
        </p:txBody>
      </p:sp>
      <p:sp>
        <p:nvSpPr>
          <p:cNvPr id="1833988" name="Rectangle 4"/>
          <p:cNvSpPr>
            <a:spLocks noChangeArrowheads="1"/>
          </p:cNvSpPr>
          <p:nvPr/>
        </p:nvSpPr>
        <p:spPr bwMode="auto">
          <a:xfrm>
            <a:off x="915988" y="1977968"/>
            <a:ext cx="2990850" cy="2286000"/>
          </a:xfrm>
          <a:prstGeom prst="rect">
            <a:avLst/>
          </a:prstGeom>
          <a:solidFill>
            <a:schemeClr val="bg1"/>
          </a:solidFill>
          <a:ln w="38100">
            <a:solidFill>
              <a:schemeClr val="tx1"/>
            </a:solidFill>
            <a:miter lim="800000"/>
            <a:headEnd/>
            <a:tailEnd/>
          </a:ln>
          <a:effectLst/>
        </p:spPr>
        <p:txBody>
          <a:bodyPr wrap="none" anchor="ctr"/>
          <a:lstStyle/>
          <a:p>
            <a:endParaRPr lang="en-US"/>
          </a:p>
        </p:txBody>
      </p:sp>
      <p:grpSp>
        <p:nvGrpSpPr>
          <p:cNvPr id="2" name="Group 5"/>
          <p:cNvGrpSpPr>
            <a:grpSpLocks/>
          </p:cNvGrpSpPr>
          <p:nvPr/>
        </p:nvGrpSpPr>
        <p:grpSpPr bwMode="auto">
          <a:xfrm>
            <a:off x="1314450" y="2255781"/>
            <a:ext cx="1217613" cy="792162"/>
            <a:chOff x="802" y="2207"/>
            <a:chExt cx="844" cy="566"/>
          </a:xfrm>
        </p:grpSpPr>
        <p:sp>
          <p:nvSpPr>
            <p:cNvPr id="1833990" name="Freeform 6"/>
            <p:cNvSpPr>
              <a:spLocks/>
            </p:cNvSpPr>
            <p:nvPr/>
          </p:nvSpPr>
          <p:spPr bwMode="auto">
            <a:xfrm>
              <a:off x="802" y="2207"/>
              <a:ext cx="844" cy="566"/>
            </a:xfrm>
            <a:custGeom>
              <a:avLst/>
              <a:gdLst/>
              <a:ahLst/>
              <a:cxnLst>
                <a:cxn ang="0">
                  <a:pos x="0" y="1008"/>
                </a:cxn>
                <a:cxn ang="0">
                  <a:pos x="48" y="859"/>
                </a:cxn>
                <a:cxn ang="0">
                  <a:pos x="59" y="816"/>
                </a:cxn>
                <a:cxn ang="0">
                  <a:pos x="91" y="608"/>
                </a:cxn>
                <a:cxn ang="0">
                  <a:pos x="182" y="294"/>
                </a:cxn>
                <a:cxn ang="0">
                  <a:pos x="272" y="235"/>
                </a:cxn>
                <a:cxn ang="0">
                  <a:pos x="326" y="352"/>
                </a:cxn>
                <a:cxn ang="0">
                  <a:pos x="379" y="310"/>
                </a:cxn>
                <a:cxn ang="0">
                  <a:pos x="507" y="134"/>
                </a:cxn>
                <a:cxn ang="0">
                  <a:pos x="736" y="38"/>
                </a:cxn>
                <a:cxn ang="0">
                  <a:pos x="832" y="139"/>
                </a:cxn>
                <a:cxn ang="0">
                  <a:pos x="987" y="294"/>
                </a:cxn>
                <a:cxn ang="0">
                  <a:pos x="1094" y="214"/>
                </a:cxn>
                <a:cxn ang="0">
                  <a:pos x="1334" y="166"/>
                </a:cxn>
                <a:cxn ang="0">
                  <a:pos x="1680" y="128"/>
                </a:cxn>
                <a:cxn ang="0">
                  <a:pos x="1776" y="363"/>
                </a:cxn>
                <a:cxn ang="0">
                  <a:pos x="1803" y="742"/>
                </a:cxn>
                <a:cxn ang="0">
                  <a:pos x="2134" y="598"/>
                </a:cxn>
                <a:cxn ang="0">
                  <a:pos x="2203" y="667"/>
                </a:cxn>
                <a:cxn ang="0">
                  <a:pos x="2235" y="720"/>
                </a:cxn>
                <a:cxn ang="0">
                  <a:pos x="2267" y="795"/>
                </a:cxn>
                <a:cxn ang="0">
                  <a:pos x="2326" y="859"/>
                </a:cxn>
                <a:cxn ang="0">
                  <a:pos x="2368" y="934"/>
                </a:cxn>
                <a:cxn ang="0">
                  <a:pos x="2395" y="1046"/>
                </a:cxn>
                <a:cxn ang="0">
                  <a:pos x="2208" y="1120"/>
                </a:cxn>
                <a:cxn ang="0">
                  <a:pos x="1739" y="1099"/>
                </a:cxn>
                <a:cxn ang="0">
                  <a:pos x="1782" y="1206"/>
                </a:cxn>
                <a:cxn ang="0">
                  <a:pos x="1696" y="1195"/>
                </a:cxn>
                <a:cxn ang="0">
                  <a:pos x="1568" y="1190"/>
                </a:cxn>
                <a:cxn ang="0">
                  <a:pos x="1563" y="1387"/>
                </a:cxn>
                <a:cxn ang="0">
                  <a:pos x="1766" y="1579"/>
                </a:cxn>
                <a:cxn ang="0">
                  <a:pos x="1840" y="1771"/>
                </a:cxn>
                <a:cxn ang="0">
                  <a:pos x="1563" y="1792"/>
                </a:cxn>
                <a:cxn ang="0">
                  <a:pos x="1414" y="1723"/>
                </a:cxn>
                <a:cxn ang="0">
                  <a:pos x="1131" y="1611"/>
                </a:cxn>
                <a:cxn ang="0">
                  <a:pos x="912" y="1707"/>
                </a:cxn>
                <a:cxn ang="0">
                  <a:pos x="843" y="1872"/>
                </a:cxn>
                <a:cxn ang="0">
                  <a:pos x="656" y="1904"/>
                </a:cxn>
                <a:cxn ang="0">
                  <a:pos x="502" y="1856"/>
                </a:cxn>
                <a:cxn ang="0">
                  <a:pos x="422" y="1798"/>
                </a:cxn>
                <a:cxn ang="0">
                  <a:pos x="406" y="1643"/>
                </a:cxn>
                <a:cxn ang="0">
                  <a:pos x="539" y="1403"/>
                </a:cxn>
                <a:cxn ang="0">
                  <a:pos x="363" y="1286"/>
                </a:cxn>
                <a:cxn ang="0">
                  <a:pos x="203" y="1344"/>
                </a:cxn>
                <a:cxn ang="0">
                  <a:pos x="139" y="1488"/>
                </a:cxn>
                <a:cxn ang="0">
                  <a:pos x="64" y="1536"/>
                </a:cxn>
              </a:cxnLst>
              <a:rect l="0" t="0" r="r" b="b"/>
              <a:pathLst>
                <a:path w="2398" h="1915">
                  <a:moveTo>
                    <a:pt x="54" y="1536"/>
                  </a:moveTo>
                  <a:cubicBezTo>
                    <a:pt x="30" y="1360"/>
                    <a:pt x="47" y="1181"/>
                    <a:pt x="0" y="1008"/>
                  </a:cubicBezTo>
                  <a:cubicBezTo>
                    <a:pt x="11" y="943"/>
                    <a:pt x="10" y="950"/>
                    <a:pt x="32" y="902"/>
                  </a:cubicBezTo>
                  <a:cubicBezTo>
                    <a:pt x="38" y="888"/>
                    <a:pt x="43" y="873"/>
                    <a:pt x="48" y="859"/>
                  </a:cubicBezTo>
                  <a:cubicBezTo>
                    <a:pt x="50" y="854"/>
                    <a:pt x="54" y="843"/>
                    <a:pt x="54" y="843"/>
                  </a:cubicBezTo>
                  <a:cubicBezTo>
                    <a:pt x="56" y="834"/>
                    <a:pt x="57" y="825"/>
                    <a:pt x="59" y="816"/>
                  </a:cubicBezTo>
                  <a:cubicBezTo>
                    <a:pt x="62" y="804"/>
                    <a:pt x="70" y="779"/>
                    <a:pt x="70" y="779"/>
                  </a:cubicBezTo>
                  <a:cubicBezTo>
                    <a:pt x="73" y="727"/>
                    <a:pt x="67" y="657"/>
                    <a:pt x="91" y="608"/>
                  </a:cubicBezTo>
                  <a:cubicBezTo>
                    <a:pt x="100" y="535"/>
                    <a:pt x="115" y="456"/>
                    <a:pt x="150" y="390"/>
                  </a:cubicBezTo>
                  <a:cubicBezTo>
                    <a:pt x="158" y="356"/>
                    <a:pt x="172" y="327"/>
                    <a:pt x="182" y="294"/>
                  </a:cubicBezTo>
                  <a:cubicBezTo>
                    <a:pt x="189" y="269"/>
                    <a:pt x="192" y="244"/>
                    <a:pt x="214" y="230"/>
                  </a:cubicBezTo>
                  <a:cubicBezTo>
                    <a:pt x="233" y="232"/>
                    <a:pt x="254" y="229"/>
                    <a:pt x="272" y="235"/>
                  </a:cubicBezTo>
                  <a:cubicBezTo>
                    <a:pt x="278" y="237"/>
                    <a:pt x="281" y="275"/>
                    <a:pt x="283" y="288"/>
                  </a:cubicBezTo>
                  <a:cubicBezTo>
                    <a:pt x="288" y="320"/>
                    <a:pt x="293" y="342"/>
                    <a:pt x="326" y="352"/>
                  </a:cubicBezTo>
                  <a:cubicBezTo>
                    <a:pt x="337" y="350"/>
                    <a:pt x="349" y="352"/>
                    <a:pt x="358" y="347"/>
                  </a:cubicBezTo>
                  <a:cubicBezTo>
                    <a:pt x="380" y="335"/>
                    <a:pt x="370" y="326"/>
                    <a:pt x="379" y="310"/>
                  </a:cubicBezTo>
                  <a:cubicBezTo>
                    <a:pt x="391" y="290"/>
                    <a:pt x="403" y="270"/>
                    <a:pt x="416" y="251"/>
                  </a:cubicBezTo>
                  <a:cubicBezTo>
                    <a:pt x="432" y="226"/>
                    <a:pt x="489" y="146"/>
                    <a:pt x="507" y="134"/>
                  </a:cubicBezTo>
                  <a:cubicBezTo>
                    <a:pt x="524" y="122"/>
                    <a:pt x="538" y="107"/>
                    <a:pt x="555" y="96"/>
                  </a:cubicBezTo>
                  <a:cubicBezTo>
                    <a:pt x="608" y="64"/>
                    <a:pt x="675" y="50"/>
                    <a:pt x="736" y="38"/>
                  </a:cubicBezTo>
                  <a:cubicBezTo>
                    <a:pt x="767" y="23"/>
                    <a:pt x="799" y="16"/>
                    <a:pt x="832" y="6"/>
                  </a:cubicBezTo>
                  <a:cubicBezTo>
                    <a:pt x="853" y="61"/>
                    <a:pt x="832" y="0"/>
                    <a:pt x="832" y="139"/>
                  </a:cubicBezTo>
                  <a:cubicBezTo>
                    <a:pt x="832" y="205"/>
                    <a:pt x="874" y="284"/>
                    <a:pt x="939" y="304"/>
                  </a:cubicBezTo>
                  <a:cubicBezTo>
                    <a:pt x="955" y="301"/>
                    <a:pt x="972" y="300"/>
                    <a:pt x="987" y="294"/>
                  </a:cubicBezTo>
                  <a:cubicBezTo>
                    <a:pt x="1003" y="288"/>
                    <a:pt x="1015" y="261"/>
                    <a:pt x="1030" y="251"/>
                  </a:cubicBezTo>
                  <a:cubicBezTo>
                    <a:pt x="1048" y="223"/>
                    <a:pt x="1061" y="219"/>
                    <a:pt x="1094" y="214"/>
                  </a:cubicBezTo>
                  <a:cubicBezTo>
                    <a:pt x="1136" y="192"/>
                    <a:pt x="1173" y="196"/>
                    <a:pt x="1222" y="192"/>
                  </a:cubicBezTo>
                  <a:cubicBezTo>
                    <a:pt x="1260" y="185"/>
                    <a:pt x="1297" y="178"/>
                    <a:pt x="1334" y="166"/>
                  </a:cubicBezTo>
                  <a:cubicBezTo>
                    <a:pt x="1385" y="131"/>
                    <a:pt x="1511" y="125"/>
                    <a:pt x="1563" y="123"/>
                  </a:cubicBezTo>
                  <a:cubicBezTo>
                    <a:pt x="1602" y="125"/>
                    <a:pt x="1641" y="122"/>
                    <a:pt x="1680" y="128"/>
                  </a:cubicBezTo>
                  <a:cubicBezTo>
                    <a:pt x="1699" y="131"/>
                    <a:pt x="1734" y="201"/>
                    <a:pt x="1760" y="219"/>
                  </a:cubicBezTo>
                  <a:cubicBezTo>
                    <a:pt x="1782" y="277"/>
                    <a:pt x="1759" y="213"/>
                    <a:pt x="1776" y="363"/>
                  </a:cubicBezTo>
                  <a:cubicBezTo>
                    <a:pt x="1779" y="393"/>
                    <a:pt x="1603" y="535"/>
                    <a:pt x="1632" y="544"/>
                  </a:cubicBezTo>
                  <a:cubicBezTo>
                    <a:pt x="1643" y="678"/>
                    <a:pt x="1777" y="725"/>
                    <a:pt x="1803" y="742"/>
                  </a:cubicBezTo>
                  <a:cubicBezTo>
                    <a:pt x="1839" y="766"/>
                    <a:pt x="2017" y="532"/>
                    <a:pt x="2054" y="555"/>
                  </a:cubicBezTo>
                  <a:cubicBezTo>
                    <a:pt x="2080" y="571"/>
                    <a:pt x="2109" y="581"/>
                    <a:pt x="2134" y="598"/>
                  </a:cubicBezTo>
                  <a:cubicBezTo>
                    <a:pt x="2145" y="605"/>
                    <a:pt x="2166" y="619"/>
                    <a:pt x="2166" y="619"/>
                  </a:cubicBezTo>
                  <a:cubicBezTo>
                    <a:pt x="2175" y="649"/>
                    <a:pt x="2167" y="631"/>
                    <a:pt x="2203" y="667"/>
                  </a:cubicBezTo>
                  <a:cubicBezTo>
                    <a:pt x="2214" y="678"/>
                    <a:pt x="2230" y="704"/>
                    <a:pt x="2230" y="704"/>
                  </a:cubicBezTo>
                  <a:cubicBezTo>
                    <a:pt x="2232" y="709"/>
                    <a:pt x="2233" y="715"/>
                    <a:pt x="2235" y="720"/>
                  </a:cubicBezTo>
                  <a:cubicBezTo>
                    <a:pt x="2238" y="726"/>
                    <a:pt x="2244" y="730"/>
                    <a:pt x="2246" y="736"/>
                  </a:cubicBezTo>
                  <a:cubicBezTo>
                    <a:pt x="2255" y="761"/>
                    <a:pt x="2252" y="773"/>
                    <a:pt x="2267" y="795"/>
                  </a:cubicBezTo>
                  <a:cubicBezTo>
                    <a:pt x="2272" y="812"/>
                    <a:pt x="2272" y="818"/>
                    <a:pt x="2288" y="832"/>
                  </a:cubicBezTo>
                  <a:cubicBezTo>
                    <a:pt x="2300" y="842"/>
                    <a:pt x="2326" y="859"/>
                    <a:pt x="2326" y="859"/>
                  </a:cubicBezTo>
                  <a:cubicBezTo>
                    <a:pt x="2331" y="887"/>
                    <a:pt x="2334" y="901"/>
                    <a:pt x="2358" y="918"/>
                  </a:cubicBezTo>
                  <a:cubicBezTo>
                    <a:pt x="2361" y="923"/>
                    <a:pt x="2363" y="931"/>
                    <a:pt x="2368" y="934"/>
                  </a:cubicBezTo>
                  <a:cubicBezTo>
                    <a:pt x="2374" y="938"/>
                    <a:pt x="2388" y="932"/>
                    <a:pt x="2390" y="939"/>
                  </a:cubicBezTo>
                  <a:cubicBezTo>
                    <a:pt x="2398" y="974"/>
                    <a:pt x="2393" y="1010"/>
                    <a:pt x="2395" y="1046"/>
                  </a:cubicBezTo>
                  <a:cubicBezTo>
                    <a:pt x="2386" y="1092"/>
                    <a:pt x="2358" y="1078"/>
                    <a:pt x="2315" y="1083"/>
                  </a:cubicBezTo>
                  <a:cubicBezTo>
                    <a:pt x="2279" y="1094"/>
                    <a:pt x="2245" y="1112"/>
                    <a:pt x="2208" y="1120"/>
                  </a:cubicBezTo>
                  <a:cubicBezTo>
                    <a:pt x="2087" y="1116"/>
                    <a:pt x="1967" y="1110"/>
                    <a:pt x="1846" y="1104"/>
                  </a:cubicBezTo>
                  <a:cubicBezTo>
                    <a:pt x="1803" y="1098"/>
                    <a:pt x="1784" y="1094"/>
                    <a:pt x="1739" y="1099"/>
                  </a:cubicBezTo>
                  <a:cubicBezTo>
                    <a:pt x="1744" y="1118"/>
                    <a:pt x="1752" y="1156"/>
                    <a:pt x="1760" y="1168"/>
                  </a:cubicBezTo>
                  <a:cubicBezTo>
                    <a:pt x="1763" y="1173"/>
                    <a:pt x="1784" y="1201"/>
                    <a:pt x="1782" y="1206"/>
                  </a:cubicBezTo>
                  <a:cubicBezTo>
                    <a:pt x="1780" y="1211"/>
                    <a:pt x="1772" y="1201"/>
                    <a:pt x="1766" y="1200"/>
                  </a:cubicBezTo>
                  <a:cubicBezTo>
                    <a:pt x="1743" y="1197"/>
                    <a:pt x="1719" y="1197"/>
                    <a:pt x="1696" y="1195"/>
                  </a:cubicBezTo>
                  <a:cubicBezTo>
                    <a:pt x="1676" y="1190"/>
                    <a:pt x="1638" y="1179"/>
                    <a:pt x="1638" y="1179"/>
                  </a:cubicBezTo>
                  <a:cubicBezTo>
                    <a:pt x="1611" y="1160"/>
                    <a:pt x="1590" y="1168"/>
                    <a:pt x="1568" y="1190"/>
                  </a:cubicBezTo>
                  <a:cubicBezTo>
                    <a:pt x="1561" y="1213"/>
                    <a:pt x="1556" y="1235"/>
                    <a:pt x="1552" y="1259"/>
                  </a:cubicBezTo>
                  <a:cubicBezTo>
                    <a:pt x="1556" y="1302"/>
                    <a:pt x="1554" y="1345"/>
                    <a:pt x="1563" y="1387"/>
                  </a:cubicBezTo>
                  <a:cubicBezTo>
                    <a:pt x="1573" y="1433"/>
                    <a:pt x="1651" y="1540"/>
                    <a:pt x="1691" y="1558"/>
                  </a:cubicBezTo>
                  <a:cubicBezTo>
                    <a:pt x="1715" y="1569"/>
                    <a:pt x="1741" y="1572"/>
                    <a:pt x="1766" y="1579"/>
                  </a:cubicBezTo>
                  <a:cubicBezTo>
                    <a:pt x="1778" y="1591"/>
                    <a:pt x="1798" y="1599"/>
                    <a:pt x="1803" y="1616"/>
                  </a:cubicBezTo>
                  <a:cubicBezTo>
                    <a:pt x="1819" y="1667"/>
                    <a:pt x="1824" y="1720"/>
                    <a:pt x="1840" y="1771"/>
                  </a:cubicBezTo>
                  <a:cubicBezTo>
                    <a:pt x="1832" y="1837"/>
                    <a:pt x="1834" y="1810"/>
                    <a:pt x="1766" y="1803"/>
                  </a:cubicBezTo>
                  <a:cubicBezTo>
                    <a:pt x="1688" y="1778"/>
                    <a:pt x="1789" y="1808"/>
                    <a:pt x="1563" y="1792"/>
                  </a:cubicBezTo>
                  <a:cubicBezTo>
                    <a:pt x="1545" y="1791"/>
                    <a:pt x="1510" y="1776"/>
                    <a:pt x="1510" y="1776"/>
                  </a:cubicBezTo>
                  <a:cubicBezTo>
                    <a:pt x="1479" y="1757"/>
                    <a:pt x="1448" y="1734"/>
                    <a:pt x="1414" y="1723"/>
                  </a:cubicBezTo>
                  <a:cubicBezTo>
                    <a:pt x="1372" y="1691"/>
                    <a:pt x="1356" y="1690"/>
                    <a:pt x="1307" y="1675"/>
                  </a:cubicBezTo>
                  <a:cubicBezTo>
                    <a:pt x="1248" y="1657"/>
                    <a:pt x="1188" y="1634"/>
                    <a:pt x="1131" y="1611"/>
                  </a:cubicBezTo>
                  <a:cubicBezTo>
                    <a:pt x="1111" y="1573"/>
                    <a:pt x="1062" y="1552"/>
                    <a:pt x="1030" y="1520"/>
                  </a:cubicBezTo>
                  <a:cubicBezTo>
                    <a:pt x="974" y="1559"/>
                    <a:pt x="954" y="1652"/>
                    <a:pt x="912" y="1707"/>
                  </a:cubicBezTo>
                  <a:cubicBezTo>
                    <a:pt x="901" y="1741"/>
                    <a:pt x="889" y="1773"/>
                    <a:pt x="870" y="1803"/>
                  </a:cubicBezTo>
                  <a:cubicBezTo>
                    <a:pt x="864" y="1829"/>
                    <a:pt x="858" y="1850"/>
                    <a:pt x="843" y="1872"/>
                  </a:cubicBezTo>
                  <a:cubicBezTo>
                    <a:pt x="833" y="1904"/>
                    <a:pt x="814" y="1908"/>
                    <a:pt x="784" y="1915"/>
                  </a:cubicBezTo>
                  <a:cubicBezTo>
                    <a:pt x="765" y="1914"/>
                    <a:pt x="688" y="1913"/>
                    <a:pt x="656" y="1904"/>
                  </a:cubicBezTo>
                  <a:cubicBezTo>
                    <a:pt x="617" y="1893"/>
                    <a:pt x="578" y="1873"/>
                    <a:pt x="539" y="1862"/>
                  </a:cubicBezTo>
                  <a:cubicBezTo>
                    <a:pt x="527" y="1859"/>
                    <a:pt x="514" y="1859"/>
                    <a:pt x="502" y="1856"/>
                  </a:cubicBezTo>
                  <a:cubicBezTo>
                    <a:pt x="497" y="1855"/>
                    <a:pt x="491" y="1853"/>
                    <a:pt x="486" y="1851"/>
                  </a:cubicBezTo>
                  <a:cubicBezTo>
                    <a:pt x="463" y="1835"/>
                    <a:pt x="444" y="1815"/>
                    <a:pt x="422" y="1798"/>
                  </a:cubicBezTo>
                  <a:cubicBezTo>
                    <a:pt x="411" y="1776"/>
                    <a:pt x="406" y="1758"/>
                    <a:pt x="400" y="1734"/>
                  </a:cubicBezTo>
                  <a:cubicBezTo>
                    <a:pt x="402" y="1704"/>
                    <a:pt x="403" y="1673"/>
                    <a:pt x="406" y="1643"/>
                  </a:cubicBezTo>
                  <a:cubicBezTo>
                    <a:pt x="408" y="1623"/>
                    <a:pt x="423" y="1607"/>
                    <a:pt x="432" y="1590"/>
                  </a:cubicBezTo>
                  <a:cubicBezTo>
                    <a:pt x="467" y="1526"/>
                    <a:pt x="498" y="1463"/>
                    <a:pt x="539" y="1403"/>
                  </a:cubicBezTo>
                  <a:cubicBezTo>
                    <a:pt x="550" y="1357"/>
                    <a:pt x="540" y="1351"/>
                    <a:pt x="502" y="1339"/>
                  </a:cubicBezTo>
                  <a:cubicBezTo>
                    <a:pt x="471" y="1318"/>
                    <a:pt x="401" y="1293"/>
                    <a:pt x="363" y="1286"/>
                  </a:cubicBezTo>
                  <a:cubicBezTo>
                    <a:pt x="338" y="1273"/>
                    <a:pt x="322" y="1269"/>
                    <a:pt x="294" y="1264"/>
                  </a:cubicBezTo>
                  <a:cubicBezTo>
                    <a:pt x="247" y="1273"/>
                    <a:pt x="223" y="1299"/>
                    <a:pt x="203" y="1344"/>
                  </a:cubicBezTo>
                  <a:cubicBezTo>
                    <a:pt x="194" y="1364"/>
                    <a:pt x="176" y="1403"/>
                    <a:pt x="176" y="1403"/>
                  </a:cubicBezTo>
                  <a:cubicBezTo>
                    <a:pt x="169" y="1434"/>
                    <a:pt x="157" y="1462"/>
                    <a:pt x="139" y="1488"/>
                  </a:cubicBezTo>
                  <a:cubicBezTo>
                    <a:pt x="132" y="1512"/>
                    <a:pt x="107" y="1528"/>
                    <a:pt x="86" y="1542"/>
                  </a:cubicBezTo>
                  <a:cubicBezTo>
                    <a:pt x="79" y="1540"/>
                    <a:pt x="71" y="1539"/>
                    <a:pt x="64" y="1536"/>
                  </a:cubicBezTo>
                  <a:cubicBezTo>
                    <a:pt x="48" y="1529"/>
                    <a:pt x="43" y="1517"/>
                    <a:pt x="54" y="1536"/>
                  </a:cubicBezTo>
                  <a:close/>
                </a:path>
              </a:pathLst>
            </a:custGeom>
            <a:solidFill>
              <a:schemeClr val="accent1"/>
            </a:solidFill>
            <a:ln w="9525">
              <a:noFill/>
              <a:round/>
              <a:headEnd/>
              <a:tailEnd/>
            </a:ln>
            <a:effectLst/>
          </p:spPr>
          <p:txBody>
            <a:bodyPr wrap="none"/>
            <a:lstStyle/>
            <a:p>
              <a:endParaRPr lang="en-US"/>
            </a:p>
          </p:txBody>
        </p:sp>
        <p:sp>
          <p:nvSpPr>
            <p:cNvPr id="1833991" name="Freeform 7"/>
            <p:cNvSpPr>
              <a:spLocks/>
            </p:cNvSpPr>
            <p:nvPr/>
          </p:nvSpPr>
          <p:spPr bwMode="auto">
            <a:xfrm>
              <a:off x="847" y="2295"/>
              <a:ext cx="581" cy="457"/>
            </a:xfrm>
            <a:custGeom>
              <a:avLst/>
              <a:gdLst/>
              <a:ahLst/>
              <a:cxnLst>
                <a:cxn ang="0">
                  <a:pos x="20" y="650"/>
                </a:cxn>
                <a:cxn ang="0">
                  <a:pos x="40" y="535"/>
                </a:cxn>
                <a:cxn ang="0">
                  <a:pos x="80" y="372"/>
                </a:cxn>
                <a:cxn ang="0">
                  <a:pos x="139" y="265"/>
                </a:cxn>
                <a:cxn ang="0">
                  <a:pos x="207" y="158"/>
                </a:cxn>
                <a:cxn ang="0">
                  <a:pos x="239" y="385"/>
                </a:cxn>
                <a:cxn ang="0">
                  <a:pos x="326" y="321"/>
                </a:cxn>
                <a:cxn ang="0">
                  <a:pos x="406" y="64"/>
                </a:cxn>
                <a:cxn ang="0">
                  <a:pos x="558" y="8"/>
                </a:cxn>
                <a:cxn ang="0">
                  <a:pos x="598" y="43"/>
                </a:cxn>
                <a:cxn ang="0">
                  <a:pos x="685" y="235"/>
                </a:cxn>
                <a:cxn ang="0">
                  <a:pos x="876" y="250"/>
                </a:cxn>
                <a:cxn ang="0">
                  <a:pos x="1083" y="222"/>
                </a:cxn>
                <a:cxn ang="0">
                  <a:pos x="1269" y="528"/>
                </a:cxn>
                <a:cxn ang="0">
                  <a:pos x="1534" y="628"/>
                </a:cxn>
                <a:cxn ang="0">
                  <a:pos x="1607" y="650"/>
                </a:cxn>
                <a:cxn ang="0">
                  <a:pos x="1402" y="692"/>
                </a:cxn>
                <a:cxn ang="0">
                  <a:pos x="1189" y="770"/>
                </a:cxn>
                <a:cxn ang="0">
                  <a:pos x="1269" y="1091"/>
                </a:cxn>
                <a:cxn ang="0">
                  <a:pos x="1282" y="1219"/>
                </a:cxn>
                <a:cxn ang="0">
                  <a:pos x="1169" y="1234"/>
                </a:cxn>
                <a:cxn ang="0">
                  <a:pos x="1049" y="1155"/>
                </a:cxn>
                <a:cxn ang="0">
                  <a:pos x="924" y="1020"/>
                </a:cxn>
                <a:cxn ang="0">
                  <a:pos x="824" y="1077"/>
                </a:cxn>
                <a:cxn ang="0">
                  <a:pos x="744" y="1163"/>
                </a:cxn>
                <a:cxn ang="0">
                  <a:pos x="705" y="1227"/>
                </a:cxn>
                <a:cxn ang="0">
                  <a:pos x="631" y="1412"/>
                </a:cxn>
                <a:cxn ang="0">
                  <a:pos x="578" y="1454"/>
                </a:cxn>
                <a:cxn ang="0">
                  <a:pos x="498" y="1334"/>
                </a:cxn>
                <a:cxn ang="0">
                  <a:pos x="585" y="1056"/>
                </a:cxn>
                <a:cxn ang="0">
                  <a:pos x="422" y="716"/>
                </a:cxn>
                <a:cxn ang="0">
                  <a:pos x="20" y="913"/>
                </a:cxn>
                <a:cxn ang="0">
                  <a:pos x="27" y="763"/>
                </a:cxn>
              </a:cxnLst>
              <a:rect l="0" t="0" r="r" b="b"/>
              <a:pathLst>
                <a:path w="1652" h="1548">
                  <a:moveTo>
                    <a:pt x="27" y="763"/>
                  </a:moveTo>
                  <a:cubicBezTo>
                    <a:pt x="25" y="726"/>
                    <a:pt x="25" y="687"/>
                    <a:pt x="20" y="650"/>
                  </a:cubicBezTo>
                  <a:cubicBezTo>
                    <a:pt x="19" y="642"/>
                    <a:pt x="9" y="636"/>
                    <a:pt x="7" y="628"/>
                  </a:cubicBezTo>
                  <a:cubicBezTo>
                    <a:pt x="4" y="586"/>
                    <a:pt x="10" y="556"/>
                    <a:pt x="40" y="535"/>
                  </a:cubicBezTo>
                  <a:cubicBezTo>
                    <a:pt x="49" y="509"/>
                    <a:pt x="60" y="491"/>
                    <a:pt x="67" y="464"/>
                  </a:cubicBezTo>
                  <a:cubicBezTo>
                    <a:pt x="67" y="460"/>
                    <a:pt x="68" y="392"/>
                    <a:pt x="80" y="372"/>
                  </a:cubicBezTo>
                  <a:cubicBezTo>
                    <a:pt x="87" y="357"/>
                    <a:pt x="107" y="329"/>
                    <a:pt x="107" y="329"/>
                  </a:cubicBezTo>
                  <a:cubicBezTo>
                    <a:pt x="118" y="291"/>
                    <a:pt x="110" y="313"/>
                    <a:pt x="139" y="265"/>
                  </a:cubicBezTo>
                  <a:cubicBezTo>
                    <a:pt x="144" y="258"/>
                    <a:pt x="153" y="243"/>
                    <a:pt x="153" y="243"/>
                  </a:cubicBezTo>
                  <a:cubicBezTo>
                    <a:pt x="164" y="205"/>
                    <a:pt x="169" y="170"/>
                    <a:pt x="207" y="158"/>
                  </a:cubicBezTo>
                  <a:cubicBezTo>
                    <a:pt x="215" y="187"/>
                    <a:pt x="227" y="203"/>
                    <a:pt x="233" y="235"/>
                  </a:cubicBezTo>
                  <a:cubicBezTo>
                    <a:pt x="235" y="285"/>
                    <a:pt x="215" y="342"/>
                    <a:pt x="239" y="385"/>
                  </a:cubicBezTo>
                  <a:cubicBezTo>
                    <a:pt x="251" y="408"/>
                    <a:pt x="289" y="386"/>
                    <a:pt x="312" y="378"/>
                  </a:cubicBezTo>
                  <a:cubicBezTo>
                    <a:pt x="330" y="372"/>
                    <a:pt x="322" y="341"/>
                    <a:pt x="326" y="321"/>
                  </a:cubicBezTo>
                  <a:cubicBezTo>
                    <a:pt x="336" y="265"/>
                    <a:pt x="335" y="191"/>
                    <a:pt x="366" y="143"/>
                  </a:cubicBezTo>
                  <a:cubicBezTo>
                    <a:pt x="372" y="114"/>
                    <a:pt x="406" y="64"/>
                    <a:pt x="406" y="64"/>
                  </a:cubicBezTo>
                  <a:cubicBezTo>
                    <a:pt x="422" y="8"/>
                    <a:pt x="447" y="17"/>
                    <a:pt x="492" y="0"/>
                  </a:cubicBezTo>
                  <a:cubicBezTo>
                    <a:pt x="514" y="3"/>
                    <a:pt x="535" y="5"/>
                    <a:pt x="558" y="8"/>
                  </a:cubicBezTo>
                  <a:cubicBezTo>
                    <a:pt x="569" y="9"/>
                    <a:pt x="583" y="7"/>
                    <a:pt x="591" y="15"/>
                  </a:cubicBezTo>
                  <a:cubicBezTo>
                    <a:pt x="599" y="21"/>
                    <a:pt x="594" y="35"/>
                    <a:pt x="598" y="43"/>
                  </a:cubicBezTo>
                  <a:cubicBezTo>
                    <a:pt x="605" y="59"/>
                    <a:pt x="625" y="86"/>
                    <a:pt x="625" y="86"/>
                  </a:cubicBezTo>
                  <a:cubicBezTo>
                    <a:pt x="632" y="112"/>
                    <a:pt x="647" y="229"/>
                    <a:pt x="685" y="235"/>
                  </a:cubicBezTo>
                  <a:cubicBezTo>
                    <a:pt x="728" y="243"/>
                    <a:pt x="773" y="239"/>
                    <a:pt x="817" y="243"/>
                  </a:cubicBezTo>
                  <a:cubicBezTo>
                    <a:pt x="837" y="245"/>
                    <a:pt x="857" y="247"/>
                    <a:pt x="876" y="250"/>
                  </a:cubicBezTo>
                  <a:cubicBezTo>
                    <a:pt x="894" y="299"/>
                    <a:pt x="894" y="348"/>
                    <a:pt x="936" y="378"/>
                  </a:cubicBezTo>
                  <a:cubicBezTo>
                    <a:pt x="1028" y="356"/>
                    <a:pt x="1011" y="246"/>
                    <a:pt x="1083" y="222"/>
                  </a:cubicBezTo>
                  <a:cubicBezTo>
                    <a:pt x="1164" y="235"/>
                    <a:pt x="1218" y="309"/>
                    <a:pt x="1262" y="378"/>
                  </a:cubicBezTo>
                  <a:cubicBezTo>
                    <a:pt x="1275" y="432"/>
                    <a:pt x="1242" y="465"/>
                    <a:pt x="1269" y="528"/>
                  </a:cubicBezTo>
                  <a:cubicBezTo>
                    <a:pt x="1277" y="549"/>
                    <a:pt x="1305" y="556"/>
                    <a:pt x="1322" y="571"/>
                  </a:cubicBezTo>
                  <a:cubicBezTo>
                    <a:pt x="1343" y="587"/>
                    <a:pt x="1495" y="618"/>
                    <a:pt x="1534" y="628"/>
                  </a:cubicBezTo>
                  <a:cubicBezTo>
                    <a:pt x="1542" y="631"/>
                    <a:pt x="1552" y="632"/>
                    <a:pt x="1561" y="635"/>
                  </a:cubicBezTo>
                  <a:cubicBezTo>
                    <a:pt x="1576" y="639"/>
                    <a:pt x="1592" y="644"/>
                    <a:pt x="1607" y="650"/>
                  </a:cubicBezTo>
                  <a:cubicBezTo>
                    <a:pt x="1613" y="652"/>
                    <a:pt x="1627" y="656"/>
                    <a:pt x="1627" y="656"/>
                  </a:cubicBezTo>
                  <a:cubicBezTo>
                    <a:pt x="1652" y="766"/>
                    <a:pt x="1640" y="672"/>
                    <a:pt x="1402" y="692"/>
                  </a:cubicBezTo>
                  <a:cubicBezTo>
                    <a:pt x="1367" y="695"/>
                    <a:pt x="1345" y="745"/>
                    <a:pt x="1315" y="757"/>
                  </a:cubicBezTo>
                  <a:cubicBezTo>
                    <a:pt x="1275" y="773"/>
                    <a:pt x="1231" y="767"/>
                    <a:pt x="1189" y="770"/>
                  </a:cubicBezTo>
                  <a:cubicBezTo>
                    <a:pt x="1079" y="814"/>
                    <a:pt x="1179" y="934"/>
                    <a:pt x="1242" y="956"/>
                  </a:cubicBezTo>
                  <a:cubicBezTo>
                    <a:pt x="1293" y="993"/>
                    <a:pt x="1261" y="961"/>
                    <a:pt x="1269" y="1091"/>
                  </a:cubicBezTo>
                  <a:cubicBezTo>
                    <a:pt x="1270" y="1122"/>
                    <a:pt x="1271" y="1154"/>
                    <a:pt x="1275" y="1184"/>
                  </a:cubicBezTo>
                  <a:cubicBezTo>
                    <a:pt x="1276" y="1196"/>
                    <a:pt x="1280" y="1207"/>
                    <a:pt x="1282" y="1219"/>
                  </a:cubicBezTo>
                  <a:cubicBezTo>
                    <a:pt x="1302" y="1298"/>
                    <a:pt x="1298" y="1247"/>
                    <a:pt x="1255" y="1241"/>
                  </a:cubicBezTo>
                  <a:cubicBezTo>
                    <a:pt x="1226" y="1237"/>
                    <a:pt x="1198" y="1237"/>
                    <a:pt x="1169" y="1234"/>
                  </a:cubicBezTo>
                  <a:cubicBezTo>
                    <a:pt x="1120" y="1220"/>
                    <a:pt x="1122" y="1229"/>
                    <a:pt x="1089" y="1198"/>
                  </a:cubicBezTo>
                  <a:cubicBezTo>
                    <a:pt x="1076" y="1184"/>
                    <a:pt x="1049" y="1155"/>
                    <a:pt x="1049" y="1155"/>
                  </a:cubicBezTo>
                  <a:cubicBezTo>
                    <a:pt x="1037" y="1111"/>
                    <a:pt x="1053" y="1156"/>
                    <a:pt x="1023" y="1112"/>
                  </a:cubicBezTo>
                  <a:cubicBezTo>
                    <a:pt x="992" y="1067"/>
                    <a:pt x="979" y="1033"/>
                    <a:pt x="924" y="1020"/>
                  </a:cubicBezTo>
                  <a:cubicBezTo>
                    <a:pt x="896" y="1027"/>
                    <a:pt x="875" y="1035"/>
                    <a:pt x="850" y="1048"/>
                  </a:cubicBezTo>
                  <a:cubicBezTo>
                    <a:pt x="842" y="1057"/>
                    <a:pt x="834" y="1068"/>
                    <a:pt x="824" y="1077"/>
                  </a:cubicBezTo>
                  <a:cubicBezTo>
                    <a:pt x="815" y="1085"/>
                    <a:pt x="804" y="1091"/>
                    <a:pt x="797" y="1099"/>
                  </a:cubicBezTo>
                  <a:cubicBezTo>
                    <a:pt x="774" y="1122"/>
                    <a:pt x="769" y="1144"/>
                    <a:pt x="744" y="1163"/>
                  </a:cubicBezTo>
                  <a:cubicBezTo>
                    <a:pt x="736" y="1178"/>
                    <a:pt x="726" y="1191"/>
                    <a:pt x="717" y="1206"/>
                  </a:cubicBezTo>
                  <a:cubicBezTo>
                    <a:pt x="713" y="1212"/>
                    <a:pt x="708" y="1220"/>
                    <a:pt x="705" y="1227"/>
                  </a:cubicBezTo>
                  <a:cubicBezTo>
                    <a:pt x="700" y="1234"/>
                    <a:pt x="691" y="1249"/>
                    <a:pt x="691" y="1249"/>
                  </a:cubicBezTo>
                  <a:cubicBezTo>
                    <a:pt x="675" y="1303"/>
                    <a:pt x="652" y="1358"/>
                    <a:pt x="631" y="1412"/>
                  </a:cubicBezTo>
                  <a:cubicBezTo>
                    <a:pt x="614" y="1454"/>
                    <a:pt x="612" y="1504"/>
                    <a:pt x="598" y="1548"/>
                  </a:cubicBezTo>
                  <a:cubicBezTo>
                    <a:pt x="589" y="1517"/>
                    <a:pt x="589" y="1484"/>
                    <a:pt x="578" y="1454"/>
                  </a:cubicBezTo>
                  <a:cubicBezTo>
                    <a:pt x="574" y="1445"/>
                    <a:pt x="564" y="1441"/>
                    <a:pt x="558" y="1433"/>
                  </a:cubicBezTo>
                  <a:cubicBezTo>
                    <a:pt x="535" y="1402"/>
                    <a:pt x="519" y="1366"/>
                    <a:pt x="498" y="1334"/>
                  </a:cubicBezTo>
                  <a:cubicBezTo>
                    <a:pt x="486" y="1290"/>
                    <a:pt x="478" y="1262"/>
                    <a:pt x="505" y="1219"/>
                  </a:cubicBezTo>
                  <a:cubicBezTo>
                    <a:pt x="523" y="1160"/>
                    <a:pt x="553" y="1107"/>
                    <a:pt x="585" y="1056"/>
                  </a:cubicBezTo>
                  <a:cubicBezTo>
                    <a:pt x="583" y="1025"/>
                    <a:pt x="710" y="762"/>
                    <a:pt x="699" y="732"/>
                  </a:cubicBezTo>
                  <a:cubicBezTo>
                    <a:pt x="684" y="694"/>
                    <a:pt x="427" y="718"/>
                    <a:pt x="422" y="716"/>
                  </a:cubicBezTo>
                  <a:cubicBezTo>
                    <a:pt x="325" y="698"/>
                    <a:pt x="358" y="804"/>
                    <a:pt x="262" y="780"/>
                  </a:cubicBezTo>
                  <a:cubicBezTo>
                    <a:pt x="202" y="792"/>
                    <a:pt x="68" y="877"/>
                    <a:pt x="20" y="913"/>
                  </a:cubicBezTo>
                  <a:cubicBezTo>
                    <a:pt x="1" y="944"/>
                    <a:pt x="0" y="957"/>
                    <a:pt x="0" y="877"/>
                  </a:cubicBezTo>
                  <a:cubicBezTo>
                    <a:pt x="0" y="829"/>
                    <a:pt x="27" y="806"/>
                    <a:pt x="27" y="763"/>
                  </a:cubicBezTo>
                  <a:close/>
                </a:path>
              </a:pathLst>
            </a:custGeom>
            <a:solidFill>
              <a:srgbClr val="FF9900"/>
            </a:solidFill>
            <a:ln w="9525">
              <a:noFill/>
              <a:round/>
              <a:headEnd/>
              <a:tailEnd/>
            </a:ln>
            <a:effectLst/>
          </p:spPr>
          <p:txBody>
            <a:bodyPr wrap="none"/>
            <a:lstStyle/>
            <a:p>
              <a:endParaRPr lang="en-US"/>
            </a:p>
          </p:txBody>
        </p:sp>
        <p:sp>
          <p:nvSpPr>
            <p:cNvPr id="1833992" name="Freeform 8"/>
            <p:cNvSpPr>
              <a:spLocks/>
            </p:cNvSpPr>
            <p:nvPr/>
          </p:nvSpPr>
          <p:spPr bwMode="auto">
            <a:xfrm>
              <a:off x="1001" y="2407"/>
              <a:ext cx="184" cy="76"/>
            </a:xfrm>
            <a:custGeom>
              <a:avLst/>
              <a:gdLst/>
              <a:ahLst/>
              <a:cxnLst>
                <a:cxn ang="0">
                  <a:pos x="10" y="99"/>
                </a:cxn>
                <a:cxn ang="0">
                  <a:pos x="90" y="152"/>
                </a:cxn>
                <a:cxn ang="0">
                  <a:pos x="224" y="206"/>
                </a:cxn>
                <a:cxn ang="0">
                  <a:pos x="272" y="190"/>
                </a:cxn>
                <a:cxn ang="0">
                  <a:pos x="378" y="243"/>
                </a:cxn>
                <a:cxn ang="0">
                  <a:pos x="501" y="126"/>
                </a:cxn>
                <a:cxn ang="0">
                  <a:pos x="245" y="88"/>
                </a:cxn>
                <a:cxn ang="0">
                  <a:pos x="138" y="24"/>
                </a:cxn>
                <a:cxn ang="0">
                  <a:pos x="58" y="3"/>
                </a:cxn>
                <a:cxn ang="0">
                  <a:pos x="21" y="8"/>
                </a:cxn>
                <a:cxn ang="0">
                  <a:pos x="10" y="56"/>
                </a:cxn>
                <a:cxn ang="0">
                  <a:pos x="0" y="88"/>
                </a:cxn>
                <a:cxn ang="0">
                  <a:pos x="10" y="99"/>
                </a:cxn>
              </a:cxnLst>
              <a:rect l="0" t="0" r="r" b="b"/>
              <a:pathLst>
                <a:path w="523" h="254">
                  <a:moveTo>
                    <a:pt x="10" y="99"/>
                  </a:moveTo>
                  <a:cubicBezTo>
                    <a:pt x="22" y="153"/>
                    <a:pt x="41" y="144"/>
                    <a:pt x="90" y="152"/>
                  </a:cubicBezTo>
                  <a:cubicBezTo>
                    <a:pt x="135" y="169"/>
                    <a:pt x="179" y="189"/>
                    <a:pt x="224" y="206"/>
                  </a:cubicBezTo>
                  <a:cubicBezTo>
                    <a:pt x="232" y="204"/>
                    <a:pt x="264" y="202"/>
                    <a:pt x="272" y="190"/>
                  </a:cubicBezTo>
                  <a:cubicBezTo>
                    <a:pt x="283" y="186"/>
                    <a:pt x="340" y="254"/>
                    <a:pt x="378" y="243"/>
                  </a:cubicBezTo>
                  <a:cubicBezTo>
                    <a:pt x="416" y="232"/>
                    <a:pt x="523" y="152"/>
                    <a:pt x="501" y="126"/>
                  </a:cubicBezTo>
                  <a:cubicBezTo>
                    <a:pt x="497" y="84"/>
                    <a:pt x="283" y="102"/>
                    <a:pt x="245" y="88"/>
                  </a:cubicBezTo>
                  <a:cubicBezTo>
                    <a:pt x="212" y="63"/>
                    <a:pt x="173" y="48"/>
                    <a:pt x="138" y="24"/>
                  </a:cubicBezTo>
                  <a:cubicBezTo>
                    <a:pt x="128" y="17"/>
                    <a:pt x="73" y="8"/>
                    <a:pt x="58" y="3"/>
                  </a:cubicBezTo>
                  <a:cubicBezTo>
                    <a:pt x="46" y="5"/>
                    <a:pt x="30" y="0"/>
                    <a:pt x="21" y="8"/>
                  </a:cubicBezTo>
                  <a:cubicBezTo>
                    <a:pt x="9" y="19"/>
                    <a:pt x="15" y="40"/>
                    <a:pt x="10" y="56"/>
                  </a:cubicBezTo>
                  <a:cubicBezTo>
                    <a:pt x="6" y="67"/>
                    <a:pt x="0" y="88"/>
                    <a:pt x="0" y="88"/>
                  </a:cubicBezTo>
                  <a:cubicBezTo>
                    <a:pt x="6" y="106"/>
                    <a:pt x="1" y="108"/>
                    <a:pt x="10" y="99"/>
                  </a:cubicBezTo>
                  <a:close/>
                </a:path>
              </a:pathLst>
            </a:custGeom>
            <a:solidFill>
              <a:srgbClr val="FF0000"/>
            </a:solidFill>
            <a:ln w="9525">
              <a:noFill/>
              <a:round/>
              <a:headEnd/>
              <a:tailEnd/>
            </a:ln>
            <a:effectLst/>
          </p:spPr>
          <p:txBody>
            <a:bodyPr wrap="none"/>
            <a:lstStyle/>
            <a:p>
              <a:endParaRPr lang="en-US"/>
            </a:p>
          </p:txBody>
        </p:sp>
        <p:sp>
          <p:nvSpPr>
            <p:cNvPr id="1833993" name="Freeform 9"/>
            <p:cNvSpPr>
              <a:spLocks/>
            </p:cNvSpPr>
            <p:nvPr/>
          </p:nvSpPr>
          <p:spPr bwMode="auto">
            <a:xfrm>
              <a:off x="1129" y="2514"/>
              <a:ext cx="100" cy="59"/>
            </a:xfrm>
            <a:custGeom>
              <a:avLst/>
              <a:gdLst/>
              <a:ahLst/>
              <a:cxnLst>
                <a:cxn ang="0">
                  <a:pos x="10" y="99"/>
                </a:cxn>
                <a:cxn ang="0">
                  <a:pos x="90" y="109"/>
                </a:cxn>
                <a:cxn ang="0">
                  <a:pos x="175" y="114"/>
                </a:cxn>
                <a:cxn ang="0">
                  <a:pos x="272" y="190"/>
                </a:cxn>
                <a:cxn ang="0">
                  <a:pos x="282" y="158"/>
                </a:cxn>
                <a:cxn ang="0">
                  <a:pos x="245" y="88"/>
                </a:cxn>
                <a:cxn ang="0">
                  <a:pos x="138" y="24"/>
                </a:cxn>
                <a:cxn ang="0">
                  <a:pos x="58" y="3"/>
                </a:cxn>
                <a:cxn ang="0">
                  <a:pos x="21" y="8"/>
                </a:cxn>
                <a:cxn ang="0">
                  <a:pos x="10" y="56"/>
                </a:cxn>
                <a:cxn ang="0">
                  <a:pos x="0" y="88"/>
                </a:cxn>
                <a:cxn ang="0">
                  <a:pos x="10" y="99"/>
                </a:cxn>
              </a:cxnLst>
              <a:rect l="0" t="0" r="r" b="b"/>
              <a:pathLst>
                <a:path w="283" h="202">
                  <a:moveTo>
                    <a:pt x="10" y="99"/>
                  </a:moveTo>
                  <a:cubicBezTo>
                    <a:pt x="22" y="153"/>
                    <a:pt x="41" y="101"/>
                    <a:pt x="90" y="109"/>
                  </a:cubicBezTo>
                  <a:cubicBezTo>
                    <a:pt x="135" y="126"/>
                    <a:pt x="130" y="97"/>
                    <a:pt x="175" y="114"/>
                  </a:cubicBezTo>
                  <a:cubicBezTo>
                    <a:pt x="183" y="112"/>
                    <a:pt x="264" y="202"/>
                    <a:pt x="272" y="190"/>
                  </a:cubicBezTo>
                  <a:cubicBezTo>
                    <a:pt x="278" y="180"/>
                    <a:pt x="282" y="158"/>
                    <a:pt x="282" y="158"/>
                  </a:cubicBezTo>
                  <a:cubicBezTo>
                    <a:pt x="278" y="116"/>
                    <a:pt x="283" y="102"/>
                    <a:pt x="245" y="88"/>
                  </a:cubicBezTo>
                  <a:cubicBezTo>
                    <a:pt x="212" y="63"/>
                    <a:pt x="173" y="48"/>
                    <a:pt x="138" y="24"/>
                  </a:cubicBezTo>
                  <a:cubicBezTo>
                    <a:pt x="128" y="17"/>
                    <a:pt x="73" y="8"/>
                    <a:pt x="58" y="3"/>
                  </a:cubicBezTo>
                  <a:cubicBezTo>
                    <a:pt x="46" y="5"/>
                    <a:pt x="30" y="0"/>
                    <a:pt x="21" y="8"/>
                  </a:cubicBezTo>
                  <a:cubicBezTo>
                    <a:pt x="9" y="19"/>
                    <a:pt x="15" y="40"/>
                    <a:pt x="10" y="56"/>
                  </a:cubicBezTo>
                  <a:cubicBezTo>
                    <a:pt x="6" y="67"/>
                    <a:pt x="0" y="88"/>
                    <a:pt x="0" y="88"/>
                  </a:cubicBezTo>
                  <a:cubicBezTo>
                    <a:pt x="6" y="106"/>
                    <a:pt x="1" y="108"/>
                    <a:pt x="10" y="99"/>
                  </a:cubicBezTo>
                  <a:close/>
                </a:path>
              </a:pathLst>
            </a:custGeom>
            <a:solidFill>
              <a:srgbClr val="FF0000"/>
            </a:solidFill>
            <a:ln w="9525">
              <a:noFill/>
              <a:round/>
              <a:headEnd/>
              <a:tailEnd/>
            </a:ln>
            <a:effectLst/>
          </p:spPr>
          <p:txBody>
            <a:bodyPr wrap="none"/>
            <a:lstStyle/>
            <a:p>
              <a:endParaRPr lang="en-US"/>
            </a:p>
          </p:txBody>
        </p:sp>
      </p:grpSp>
      <p:grpSp>
        <p:nvGrpSpPr>
          <p:cNvPr id="3" name="Group 10"/>
          <p:cNvGrpSpPr>
            <a:grpSpLocks/>
          </p:cNvGrpSpPr>
          <p:nvPr/>
        </p:nvGrpSpPr>
        <p:grpSpPr bwMode="auto">
          <a:xfrm>
            <a:off x="2435225" y="3322581"/>
            <a:ext cx="1201738" cy="666750"/>
            <a:chOff x="1713" y="1398"/>
            <a:chExt cx="833" cy="476"/>
          </a:xfrm>
        </p:grpSpPr>
        <p:sp>
          <p:nvSpPr>
            <p:cNvPr id="1833995" name="Freeform 11"/>
            <p:cNvSpPr>
              <a:spLocks/>
            </p:cNvSpPr>
            <p:nvPr/>
          </p:nvSpPr>
          <p:spPr bwMode="auto">
            <a:xfrm>
              <a:off x="1713" y="1398"/>
              <a:ext cx="833" cy="476"/>
            </a:xfrm>
            <a:custGeom>
              <a:avLst/>
              <a:gdLst/>
              <a:ahLst/>
              <a:cxnLst>
                <a:cxn ang="0">
                  <a:pos x="49" y="70"/>
                </a:cxn>
                <a:cxn ang="0">
                  <a:pos x="119" y="144"/>
                </a:cxn>
                <a:cxn ang="0">
                  <a:pos x="167" y="160"/>
                </a:cxn>
                <a:cxn ang="0">
                  <a:pos x="252" y="182"/>
                </a:cxn>
                <a:cxn ang="0">
                  <a:pos x="273" y="171"/>
                </a:cxn>
                <a:cxn ang="0">
                  <a:pos x="305" y="150"/>
                </a:cxn>
                <a:cxn ang="0">
                  <a:pos x="215" y="59"/>
                </a:cxn>
                <a:cxn ang="0">
                  <a:pos x="124" y="0"/>
                </a:cxn>
                <a:cxn ang="0">
                  <a:pos x="33" y="22"/>
                </a:cxn>
                <a:cxn ang="0">
                  <a:pos x="28" y="59"/>
                </a:cxn>
                <a:cxn ang="0">
                  <a:pos x="49" y="70"/>
                </a:cxn>
              </a:cxnLst>
              <a:rect l="0" t="0" r="r" b="b"/>
              <a:pathLst>
                <a:path w="305" h="188">
                  <a:moveTo>
                    <a:pt x="49" y="70"/>
                  </a:moveTo>
                  <a:cubicBezTo>
                    <a:pt x="81" y="80"/>
                    <a:pt x="94" y="123"/>
                    <a:pt x="119" y="144"/>
                  </a:cubicBezTo>
                  <a:cubicBezTo>
                    <a:pt x="132" y="155"/>
                    <a:pt x="167" y="160"/>
                    <a:pt x="167" y="160"/>
                  </a:cubicBezTo>
                  <a:cubicBezTo>
                    <a:pt x="205" y="186"/>
                    <a:pt x="199" y="188"/>
                    <a:pt x="252" y="182"/>
                  </a:cubicBezTo>
                  <a:cubicBezTo>
                    <a:pt x="259" y="178"/>
                    <a:pt x="266" y="175"/>
                    <a:pt x="273" y="171"/>
                  </a:cubicBezTo>
                  <a:cubicBezTo>
                    <a:pt x="284" y="164"/>
                    <a:pt x="305" y="150"/>
                    <a:pt x="305" y="150"/>
                  </a:cubicBezTo>
                  <a:cubicBezTo>
                    <a:pt x="289" y="115"/>
                    <a:pt x="253" y="71"/>
                    <a:pt x="215" y="59"/>
                  </a:cubicBezTo>
                  <a:cubicBezTo>
                    <a:pt x="192" y="26"/>
                    <a:pt x="159" y="13"/>
                    <a:pt x="124" y="0"/>
                  </a:cubicBezTo>
                  <a:cubicBezTo>
                    <a:pt x="81" y="4"/>
                    <a:pt x="64" y="1"/>
                    <a:pt x="33" y="22"/>
                  </a:cubicBezTo>
                  <a:cubicBezTo>
                    <a:pt x="9" y="59"/>
                    <a:pt x="0" y="50"/>
                    <a:pt x="28" y="59"/>
                  </a:cubicBezTo>
                  <a:cubicBezTo>
                    <a:pt x="41" y="78"/>
                    <a:pt x="33" y="78"/>
                    <a:pt x="49" y="70"/>
                  </a:cubicBezTo>
                  <a:close/>
                </a:path>
              </a:pathLst>
            </a:custGeom>
            <a:solidFill>
              <a:schemeClr val="accent1"/>
            </a:solidFill>
            <a:ln w="9525">
              <a:noFill/>
              <a:round/>
              <a:headEnd/>
              <a:tailEnd/>
            </a:ln>
            <a:effectLst/>
          </p:spPr>
          <p:txBody>
            <a:bodyPr wrap="none"/>
            <a:lstStyle/>
            <a:p>
              <a:endParaRPr lang="en-US"/>
            </a:p>
          </p:txBody>
        </p:sp>
        <p:sp>
          <p:nvSpPr>
            <p:cNvPr id="1833996" name="Freeform 12"/>
            <p:cNvSpPr>
              <a:spLocks/>
            </p:cNvSpPr>
            <p:nvPr/>
          </p:nvSpPr>
          <p:spPr bwMode="auto">
            <a:xfrm>
              <a:off x="1995" y="1479"/>
              <a:ext cx="341" cy="259"/>
            </a:xfrm>
            <a:custGeom>
              <a:avLst/>
              <a:gdLst/>
              <a:ahLst/>
              <a:cxnLst>
                <a:cxn ang="0">
                  <a:pos x="2" y="79"/>
                </a:cxn>
                <a:cxn ang="0">
                  <a:pos x="14" y="156"/>
                </a:cxn>
                <a:cxn ang="0">
                  <a:pos x="235" y="252"/>
                </a:cxn>
                <a:cxn ang="0">
                  <a:pos x="257" y="252"/>
                </a:cxn>
                <a:cxn ang="0">
                  <a:pos x="300" y="187"/>
                </a:cxn>
                <a:cxn ang="0">
                  <a:pos x="302" y="141"/>
                </a:cxn>
                <a:cxn ang="0">
                  <a:pos x="266" y="122"/>
                </a:cxn>
                <a:cxn ang="0">
                  <a:pos x="209" y="88"/>
                </a:cxn>
                <a:cxn ang="0">
                  <a:pos x="62" y="57"/>
                </a:cxn>
                <a:cxn ang="0">
                  <a:pos x="53" y="9"/>
                </a:cxn>
                <a:cxn ang="0">
                  <a:pos x="29" y="0"/>
                </a:cxn>
                <a:cxn ang="0">
                  <a:pos x="7" y="19"/>
                </a:cxn>
                <a:cxn ang="0">
                  <a:pos x="2" y="79"/>
                </a:cxn>
              </a:cxnLst>
              <a:rect l="0" t="0" r="r" b="b"/>
              <a:pathLst>
                <a:path w="310" h="257">
                  <a:moveTo>
                    <a:pt x="2" y="79"/>
                  </a:moveTo>
                  <a:cubicBezTo>
                    <a:pt x="3" y="99"/>
                    <a:pt x="2" y="135"/>
                    <a:pt x="14" y="156"/>
                  </a:cubicBezTo>
                  <a:cubicBezTo>
                    <a:pt x="56" y="233"/>
                    <a:pt x="156" y="249"/>
                    <a:pt x="235" y="252"/>
                  </a:cubicBezTo>
                  <a:cubicBezTo>
                    <a:pt x="244" y="257"/>
                    <a:pt x="247" y="255"/>
                    <a:pt x="257" y="252"/>
                  </a:cubicBezTo>
                  <a:cubicBezTo>
                    <a:pt x="272" y="231"/>
                    <a:pt x="285" y="208"/>
                    <a:pt x="300" y="187"/>
                  </a:cubicBezTo>
                  <a:cubicBezTo>
                    <a:pt x="301" y="183"/>
                    <a:pt x="310" y="150"/>
                    <a:pt x="302" y="141"/>
                  </a:cubicBezTo>
                  <a:cubicBezTo>
                    <a:pt x="289" y="126"/>
                    <a:pt x="279" y="130"/>
                    <a:pt x="266" y="122"/>
                  </a:cubicBezTo>
                  <a:cubicBezTo>
                    <a:pt x="246" y="111"/>
                    <a:pt x="231" y="96"/>
                    <a:pt x="209" y="88"/>
                  </a:cubicBezTo>
                  <a:cubicBezTo>
                    <a:pt x="162" y="71"/>
                    <a:pt x="111" y="66"/>
                    <a:pt x="62" y="57"/>
                  </a:cubicBezTo>
                  <a:cubicBezTo>
                    <a:pt x="51" y="38"/>
                    <a:pt x="62" y="37"/>
                    <a:pt x="53" y="9"/>
                  </a:cubicBezTo>
                  <a:cubicBezTo>
                    <a:pt x="50" y="1"/>
                    <a:pt x="29" y="0"/>
                    <a:pt x="29" y="0"/>
                  </a:cubicBezTo>
                  <a:cubicBezTo>
                    <a:pt x="18" y="5"/>
                    <a:pt x="14" y="9"/>
                    <a:pt x="7" y="19"/>
                  </a:cubicBezTo>
                  <a:cubicBezTo>
                    <a:pt x="0" y="44"/>
                    <a:pt x="2" y="36"/>
                    <a:pt x="2" y="79"/>
                  </a:cubicBezTo>
                  <a:close/>
                </a:path>
              </a:pathLst>
            </a:custGeom>
            <a:solidFill>
              <a:srgbClr val="FF9900"/>
            </a:solidFill>
            <a:ln w="9525">
              <a:noFill/>
              <a:round/>
              <a:headEnd/>
              <a:tailEnd/>
            </a:ln>
            <a:effectLst/>
          </p:spPr>
          <p:txBody>
            <a:bodyPr wrap="none"/>
            <a:lstStyle/>
            <a:p>
              <a:endParaRPr lang="en-US"/>
            </a:p>
          </p:txBody>
        </p:sp>
        <p:sp>
          <p:nvSpPr>
            <p:cNvPr id="1833997" name="Freeform 13"/>
            <p:cNvSpPr>
              <a:spLocks/>
            </p:cNvSpPr>
            <p:nvPr/>
          </p:nvSpPr>
          <p:spPr bwMode="auto">
            <a:xfrm>
              <a:off x="2041" y="1597"/>
              <a:ext cx="184" cy="75"/>
            </a:xfrm>
            <a:custGeom>
              <a:avLst/>
              <a:gdLst/>
              <a:ahLst/>
              <a:cxnLst>
                <a:cxn ang="0">
                  <a:pos x="10" y="99"/>
                </a:cxn>
                <a:cxn ang="0">
                  <a:pos x="90" y="152"/>
                </a:cxn>
                <a:cxn ang="0">
                  <a:pos x="224" y="206"/>
                </a:cxn>
                <a:cxn ang="0">
                  <a:pos x="272" y="190"/>
                </a:cxn>
                <a:cxn ang="0">
                  <a:pos x="378" y="243"/>
                </a:cxn>
                <a:cxn ang="0">
                  <a:pos x="501" y="126"/>
                </a:cxn>
                <a:cxn ang="0">
                  <a:pos x="245" y="88"/>
                </a:cxn>
                <a:cxn ang="0">
                  <a:pos x="138" y="24"/>
                </a:cxn>
                <a:cxn ang="0">
                  <a:pos x="58" y="3"/>
                </a:cxn>
                <a:cxn ang="0">
                  <a:pos x="21" y="8"/>
                </a:cxn>
                <a:cxn ang="0">
                  <a:pos x="10" y="56"/>
                </a:cxn>
                <a:cxn ang="0">
                  <a:pos x="0" y="88"/>
                </a:cxn>
                <a:cxn ang="0">
                  <a:pos x="10" y="99"/>
                </a:cxn>
              </a:cxnLst>
              <a:rect l="0" t="0" r="r" b="b"/>
              <a:pathLst>
                <a:path w="523" h="254">
                  <a:moveTo>
                    <a:pt x="10" y="99"/>
                  </a:moveTo>
                  <a:cubicBezTo>
                    <a:pt x="22" y="153"/>
                    <a:pt x="41" y="144"/>
                    <a:pt x="90" y="152"/>
                  </a:cubicBezTo>
                  <a:cubicBezTo>
                    <a:pt x="135" y="169"/>
                    <a:pt x="179" y="189"/>
                    <a:pt x="224" y="206"/>
                  </a:cubicBezTo>
                  <a:cubicBezTo>
                    <a:pt x="232" y="204"/>
                    <a:pt x="264" y="202"/>
                    <a:pt x="272" y="190"/>
                  </a:cubicBezTo>
                  <a:cubicBezTo>
                    <a:pt x="283" y="186"/>
                    <a:pt x="340" y="254"/>
                    <a:pt x="378" y="243"/>
                  </a:cubicBezTo>
                  <a:cubicBezTo>
                    <a:pt x="416" y="232"/>
                    <a:pt x="523" y="152"/>
                    <a:pt x="501" y="126"/>
                  </a:cubicBezTo>
                  <a:cubicBezTo>
                    <a:pt x="497" y="84"/>
                    <a:pt x="283" y="102"/>
                    <a:pt x="245" y="88"/>
                  </a:cubicBezTo>
                  <a:cubicBezTo>
                    <a:pt x="212" y="63"/>
                    <a:pt x="173" y="48"/>
                    <a:pt x="138" y="24"/>
                  </a:cubicBezTo>
                  <a:cubicBezTo>
                    <a:pt x="128" y="17"/>
                    <a:pt x="73" y="8"/>
                    <a:pt x="58" y="3"/>
                  </a:cubicBezTo>
                  <a:cubicBezTo>
                    <a:pt x="46" y="5"/>
                    <a:pt x="30" y="0"/>
                    <a:pt x="21" y="8"/>
                  </a:cubicBezTo>
                  <a:cubicBezTo>
                    <a:pt x="9" y="19"/>
                    <a:pt x="15" y="40"/>
                    <a:pt x="10" y="56"/>
                  </a:cubicBezTo>
                  <a:cubicBezTo>
                    <a:pt x="6" y="67"/>
                    <a:pt x="0" y="88"/>
                    <a:pt x="0" y="88"/>
                  </a:cubicBezTo>
                  <a:cubicBezTo>
                    <a:pt x="6" y="106"/>
                    <a:pt x="1" y="108"/>
                    <a:pt x="10" y="99"/>
                  </a:cubicBezTo>
                  <a:close/>
                </a:path>
              </a:pathLst>
            </a:custGeom>
            <a:solidFill>
              <a:srgbClr val="FF0000"/>
            </a:solidFill>
            <a:ln w="9525">
              <a:noFill/>
              <a:round/>
              <a:headEnd/>
              <a:tailEnd/>
            </a:ln>
            <a:effectLst/>
          </p:spPr>
          <p:txBody>
            <a:bodyPr wrap="none"/>
            <a:lstStyle/>
            <a:p>
              <a:endParaRPr lang="en-US"/>
            </a:p>
          </p:txBody>
        </p:sp>
      </p:grpSp>
      <p:grpSp>
        <p:nvGrpSpPr>
          <p:cNvPr id="4" name="Group 14"/>
          <p:cNvGrpSpPr>
            <a:grpSpLocks/>
          </p:cNvGrpSpPr>
          <p:nvPr/>
        </p:nvGrpSpPr>
        <p:grpSpPr bwMode="auto">
          <a:xfrm>
            <a:off x="5002213" y="2603443"/>
            <a:ext cx="3519487" cy="3013075"/>
            <a:chOff x="3151" y="1450"/>
            <a:chExt cx="2217" cy="1898"/>
          </a:xfrm>
        </p:grpSpPr>
        <p:sp>
          <p:nvSpPr>
            <p:cNvPr id="1833999" name="Rectangle 15"/>
            <p:cNvSpPr>
              <a:spLocks noChangeAspect="1" noChangeArrowheads="1"/>
            </p:cNvSpPr>
            <p:nvPr/>
          </p:nvSpPr>
          <p:spPr bwMode="auto">
            <a:xfrm>
              <a:off x="3151" y="1450"/>
              <a:ext cx="2217" cy="1898"/>
            </a:xfrm>
            <a:prstGeom prst="rect">
              <a:avLst/>
            </a:prstGeom>
            <a:solidFill>
              <a:schemeClr val="bg1"/>
            </a:solidFill>
            <a:ln w="38100">
              <a:solidFill>
                <a:schemeClr val="tx1"/>
              </a:solidFill>
              <a:miter lim="800000"/>
              <a:headEnd/>
              <a:tailEnd/>
            </a:ln>
            <a:effectLst/>
          </p:spPr>
          <p:txBody>
            <a:bodyPr wrap="none" anchor="ctr"/>
            <a:lstStyle/>
            <a:p>
              <a:endParaRPr lang="en-US"/>
            </a:p>
          </p:txBody>
        </p:sp>
        <p:sp>
          <p:nvSpPr>
            <p:cNvPr id="1834000" name="Text Box 16"/>
            <p:cNvSpPr txBox="1">
              <a:spLocks noChangeArrowheads="1"/>
            </p:cNvSpPr>
            <p:nvPr/>
          </p:nvSpPr>
          <p:spPr bwMode="auto">
            <a:xfrm>
              <a:off x="3231" y="2943"/>
              <a:ext cx="855" cy="217"/>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2000" b="1" dirty="0">
                  <a:solidFill>
                    <a:srgbClr val="000000"/>
                  </a:solidFill>
                </a:rPr>
                <a:t>Hole Effect</a:t>
              </a:r>
              <a:endParaRPr kumimoji="0" lang="en-US" sz="2000" b="1" dirty="0">
                <a:latin typeface="Times New Roman" pitchFamily="18" charset="0"/>
              </a:endParaRPr>
            </a:p>
          </p:txBody>
        </p:sp>
        <p:grpSp>
          <p:nvGrpSpPr>
            <p:cNvPr id="5" name="Group 17"/>
            <p:cNvGrpSpPr>
              <a:grpSpLocks/>
            </p:cNvGrpSpPr>
            <p:nvPr/>
          </p:nvGrpSpPr>
          <p:grpSpPr bwMode="auto">
            <a:xfrm>
              <a:off x="3442" y="1783"/>
              <a:ext cx="1589" cy="1304"/>
              <a:chOff x="3357" y="1733"/>
              <a:chExt cx="1589" cy="1304"/>
            </a:xfrm>
          </p:grpSpPr>
          <p:sp>
            <p:nvSpPr>
              <p:cNvPr id="1834002" name="Line 18"/>
              <p:cNvSpPr>
                <a:spLocks noChangeShapeType="1"/>
              </p:cNvSpPr>
              <p:nvPr/>
            </p:nvSpPr>
            <p:spPr bwMode="auto">
              <a:xfrm>
                <a:off x="3628" y="1733"/>
                <a:ext cx="0" cy="1044"/>
              </a:xfrm>
              <a:prstGeom prst="line">
                <a:avLst/>
              </a:prstGeom>
              <a:noFill/>
              <a:ln w="31591">
                <a:solidFill>
                  <a:srgbClr val="000000"/>
                </a:solidFill>
                <a:round/>
                <a:headEnd type="triangle" w="med" len="med"/>
                <a:tailEnd/>
              </a:ln>
              <a:effectLst/>
            </p:spPr>
            <p:txBody>
              <a:bodyPr wrap="none" anchor="ctr"/>
              <a:lstStyle/>
              <a:p>
                <a:endParaRPr lang="en-US"/>
              </a:p>
            </p:txBody>
          </p:sp>
          <p:sp>
            <p:nvSpPr>
              <p:cNvPr id="1834003" name="Line 19"/>
              <p:cNvSpPr>
                <a:spLocks noChangeShapeType="1"/>
              </p:cNvSpPr>
              <p:nvPr/>
            </p:nvSpPr>
            <p:spPr bwMode="auto">
              <a:xfrm>
                <a:off x="3633" y="2767"/>
                <a:ext cx="1075" cy="0"/>
              </a:xfrm>
              <a:prstGeom prst="line">
                <a:avLst/>
              </a:prstGeom>
              <a:noFill/>
              <a:ln w="31591">
                <a:solidFill>
                  <a:srgbClr val="000000"/>
                </a:solidFill>
                <a:round/>
                <a:headEnd/>
                <a:tailEnd type="triangle" w="med" len="med"/>
              </a:ln>
              <a:effectLst/>
            </p:spPr>
            <p:txBody>
              <a:bodyPr wrap="none" anchor="ctr"/>
              <a:lstStyle/>
              <a:p>
                <a:endParaRPr lang="en-US"/>
              </a:p>
            </p:txBody>
          </p:sp>
          <p:sp>
            <p:nvSpPr>
              <p:cNvPr id="1834004" name="Text Box 20"/>
              <p:cNvSpPr txBox="1">
                <a:spLocks noChangeArrowheads="1"/>
              </p:cNvSpPr>
              <p:nvPr/>
            </p:nvSpPr>
            <p:spPr bwMode="auto">
              <a:xfrm rot="16140000">
                <a:off x="3120" y="2069"/>
                <a:ext cx="644" cy="169"/>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1600">
                    <a:solidFill>
                      <a:srgbClr val="000000"/>
                    </a:solidFill>
                  </a:rPr>
                  <a:t>Variogram</a:t>
                </a:r>
                <a:endParaRPr kumimoji="0" lang="en-US" sz="2200">
                  <a:latin typeface="Times New Roman" pitchFamily="18" charset="0"/>
                </a:endParaRPr>
              </a:p>
            </p:txBody>
          </p:sp>
          <p:sp>
            <p:nvSpPr>
              <p:cNvPr id="1834005" name="Text Box 21"/>
              <p:cNvSpPr txBox="1">
                <a:spLocks noChangeArrowheads="1"/>
              </p:cNvSpPr>
              <p:nvPr/>
            </p:nvSpPr>
            <p:spPr bwMode="auto">
              <a:xfrm>
                <a:off x="4384" y="2873"/>
                <a:ext cx="562" cy="164"/>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1600">
                    <a:solidFill>
                      <a:srgbClr val="000000"/>
                    </a:solidFill>
                  </a:rPr>
                  <a:t>Distance</a:t>
                </a:r>
                <a:endParaRPr kumimoji="0" lang="en-US" sz="2200">
                  <a:latin typeface="Times New Roman" pitchFamily="18" charset="0"/>
                </a:endParaRPr>
              </a:p>
            </p:txBody>
          </p:sp>
          <p:sp>
            <p:nvSpPr>
              <p:cNvPr id="1834006" name="Freeform 22"/>
              <p:cNvSpPr>
                <a:spLocks/>
              </p:cNvSpPr>
              <p:nvPr/>
            </p:nvSpPr>
            <p:spPr bwMode="auto">
              <a:xfrm>
                <a:off x="3636" y="1998"/>
                <a:ext cx="1185" cy="732"/>
              </a:xfrm>
              <a:custGeom>
                <a:avLst/>
                <a:gdLst/>
                <a:ahLst/>
                <a:cxnLst>
                  <a:cxn ang="0">
                    <a:pos x="1" y="820"/>
                  </a:cxn>
                  <a:cxn ang="0">
                    <a:pos x="15" y="757"/>
                  </a:cxn>
                  <a:cxn ang="0">
                    <a:pos x="40" y="646"/>
                  </a:cxn>
                  <a:cxn ang="0">
                    <a:pos x="77" y="505"/>
                  </a:cxn>
                  <a:cxn ang="0">
                    <a:pos x="125" y="355"/>
                  </a:cxn>
                  <a:cxn ang="0">
                    <a:pos x="181" y="211"/>
                  </a:cxn>
                  <a:cxn ang="0">
                    <a:pos x="246" y="92"/>
                  </a:cxn>
                  <a:cxn ang="0">
                    <a:pos x="317" y="17"/>
                  </a:cxn>
                  <a:cxn ang="0">
                    <a:pos x="377" y="2"/>
                  </a:cxn>
                  <a:cxn ang="0">
                    <a:pos x="419" y="26"/>
                  </a:cxn>
                  <a:cxn ang="0">
                    <a:pos x="462" y="71"/>
                  </a:cxn>
                  <a:cxn ang="0">
                    <a:pos x="505" y="133"/>
                  </a:cxn>
                  <a:cxn ang="0">
                    <a:pos x="550" y="200"/>
                  </a:cxn>
                  <a:cxn ang="0">
                    <a:pos x="595" y="265"/>
                  </a:cxn>
                  <a:cxn ang="0">
                    <a:pos x="641" y="317"/>
                  </a:cxn>
                  <a:cxn ang="0">
                    <a:pos x="687" y="350"/>
                  </a:cxn>
                  <a:cxn ang="0">
                    <a:pos x="730" y="355"/>
                  </a:cxn>
                  <a:cxn ang="0">
                    <a:pos x="772" y="339"/>
                  </a:cxn>
                  <a:cxn ang="0">
                    <a:pos x="818" y="307"/>
                  </a:cxn>
                  <a:cxn ang="0">
                    <a:pos x="864" y="266"/>
                  </a:cxn>
                  <a:cxn ang="0">
                    <a:pos x="910" y="222"/>
                  </a:cxn>
                  <a:cxn ang="0">
                    <a:pos x="956" y="179"/>
                  </a:cxn>
                  <a:cxn ang="0">
                    <a:pos x="1001" y="145"/>
                  </a:cxn>
                  <a:cxn ang="0">
                    <a:pos x="1044" y="124"/>
                  </a:cxn>
                  <a:cxn ang="0">
                    <a:pos x="1077" y="121"/>
                  </a:cxn>
                  <a:cxn ang="0">
                    <a:pos x="1110" y="130"/>
                  </a:cxn>
                  <a:cxn ang="0">
                    <a:pos x="1147" y="146"/>
                  </a:cxn>
                  <a:cxn ang="0">
                    <a:pos x="1187" y="167"/>
                  </a:cxn>
                  <a:cxn ang="0">
                    <a:pos x="1225" y="189"/>
                  </a:cxn>
                  <a:cxn ang="0">
                    <a:pos x="1258" y="210"/>
                  </a:cxn>
                  <a:cxn ang="0">
                    <a:pos x="1285" y="227"/>
                  </a:cxn>
                  <a:cxn ang="0">
                    <a:pos x="1299" y="236"/>
                  </a:cxn>
                </a:cxnLst>
                <a:rect l="0" t="0" r="r" b="b"/>
                <a:pathLst>
                  <a:path w="1303" h="829">
                    <a:moveTo>
                      <a:pt x="0" y="828"/>
                    </a:moveTo>
                    <a:lnTo>
                      <a:pt x="1" y="820"/>
                    </a:lnTo>
                    <a:lnTo>
                      <a:pt x="7" y="795"/>
                    </a:lnTo>
                    <a:lnTo>
                      <a:pt x="15" y="757"/>
                    </a:lnTo>
                    <a:lnTo>
                      <a:pt x="26" y="705"/>
                    </a:lnTo>
                    <a:lnTo>
                      <a:pt x="40" y="646"/>
                    </a:lnTo>
                    <a:lnTo>
                      <a:pt x="58" y="578"/>
                    </a:lnTo>
                    <a:lnTo>
                      <a:pt x="77" y="505"/>
                    </a:lnTo>
                    <a:lnTo>
                      <a:pt x="101" y="430"/>
                    </a:lnTo>
                    <a:lnTo>
                      <a:pt x="125" y="355"/>
                    </a:lnTo>
                    <a:lnTo>
                      <a:pt x="152" y="281"/>
                    </a:lnTo>
                    <a:lnTo>
                      <a:pt x="181" y="211"/>
                    </a:lnTo>
                    <a:lnTo>
                      <a:pt x="213" y="147"/>
                    </a:lnTo>
                    <a:lnTo>
                      <a:pt x="246" y="92"/>
                    </a:lnTo>
                    <a:lnTo>
                      <a:pt x="281" y="48"/>
                    </a:lnTo>
                    <a:lnTo>
                      <a:pt x="317" y="17"/>
                    </a:lnTo>
                    <a:lnTo>
                      <a:pt x="355" y="0"/>
                    </a:lnTo>
                    <a:lnTo>
                      <a:pt x="377" y="2"/>
                    </a:lnTo>
                    <a:lnTo>
                      <a:pt x="398" y="10"/>
                    </a:lnTo>
                    <a:lnTo>
                      <a:pt x="419" y="26"/>
                    </a:lnTo>
                    <a:lnTo>
                      <a:pt x="441" y="46"/>
                    </a:lnTo>
                    <a:lnTo>
                      <a:pt x="462" y="71"/>
                    </a:lnTo>
                    <a:lnTo>
                      <a:pt x="484" y="100"/>
                    </a:lnTo>
                    <a:lnTo>
                      <a:pt x="505" y="133"/>
                    </a:lnTo>
                    <a:lnTo>
                      <a:pt x="529" y="165"/>
                    </a:lnTo>
                    <a:lnTo>
                      <a:pt x="550" y="200"/>
                    </a:lnTo>
                    <a:lnTo>
                      <a:pt x="573" y="233"/>
                    </a:lnTo>
                    <a:lnTo>
                      <a:pt x="595" y="265"/>
                    </a:lnTo>
                    <a:lnTo>
                      <a:pt x="618" y="292"/>
                    </a:lnTo>
                    <a:lnTo>
                      <a:pt x="641" y="317"/>
                    </a:lnTo>
                    <a:lnTo>
                      <a:pt x="664" y="337"/>
                    </a:lnTo>
                    <a:lnTo>
                      <a:pt x="687" y="350"/>
                    </a:lnTo>
                    <a:lnTo>
                      <a:pt x="710" y="355"/>
                    </a:lnTo>
                    <a:lnTo>
                      <a:pt x="730" y="355"/>
                    </a:lnTo>
                    <a:lnTo>
                      <a:pt x="751" y="349"/>
                    </a:lnTo>
                    <a:lnTo>
                      <a:pt x="772" y="339"/>
                    </a:lnTo>
                    <a:lnTo>
                      <a:pt x="795" y="324"/>
                    </a:lnTo>
                    <a:lnTo>
                      <a:pt x="818" y="307"/>
                    </a:lnTo>
                    <a:lnTo>
                      <a:pt x="841" y="287"/>
                    </a:lnTo>
                    <a:lnTo>
                      <a:pt x="864" y="266"/>
                    </a:lnTo>
                    <a:lnTo>
                      <a:pt x="888" y="243"/>
                    </a:lnTo>
                    <a:lnTo>
                      <a:pt x="910" y="222"/>
                    </a:lnTo>
                    <a:lnTo>
                      <a:pt x="934" y="199"/>
                    </a:lnTo>
                    <a:lnTo>
                      <a:pt x="956" y="179"/>
                    </a:lnTo>
                    <a:lnTo>
                      <a:pt x="979" y="160"/>
                    </a:lnTo>
                    <a:lnTo>
                      <a:pt x="1001" y="145"/>
                    </a:lnTo>
                    <a:lnTo>
                      <a:pt x="1023" y="131"/>
                    </a:lnTo>
                    <a:lnTo>
                      <a:pt x="1044" y="124"/>
                    </a:lnTo>
                    <a:lnTo>
                      <a:pt x="1065" y="119"/>
                    </a:lnTo>
                    <a:lnTo>
                      <a:pt x="1077" y="121"/>
                    </a:lnTo>
                    <a:lnTo>
                      <a:pt x="1093" y="124"/>
                    </a:lnTo>
                    <a:lnTo>
                      <a:pt x="1110" y="130"/>
                    </a:lnTo>
                    <a:lnTo>
                      <a:pt x="1129" y="136"/>
                    </a:lnTo>
                    <a:lnTo>
                      <a:pt x="1147" y="146"/>
                    </a:lnTo>
                    <a:lnTo>
                      <a:pt x="1167" y="155"/>
                    </a:lnTo>
                    <a:lnTo>
                      <a:pt x="1187" y="167"/>
                    </a:lnTo>
                    <a:lnTo>
                      <a:pt x="1207" y="177"/>
                    </a:lnTo>
                    <a:lnTo>
                      <a:pt x="1225" y="189"/>
                    </a:lnTo>
                    <a:lnTo>
                      <a:pt x="1243" y="199"/>
                    </a:lnTo>
                    <a:lnTo>
                      <a:pt x="1258" y="210"/>
                    </a:lnTo>
                    <a:lnTo>
                      <a:pt x="1273" y="219"/>
                    </a:lnTo>
                    <a:lnTo>
                      <a:pt x="1285" y="227"/>
                    </a:lnTo>
                    <a:lnTo>
                      <a:pt x="1293" y="232"/>
                    </a:lnTo>
                    <a:lnTo>
                      <a:pt x="1299" y="236"/>
                    </a:lnTo>
                    <a:lnTo>
                      <a:pt x="1302" y="237"/>
                    </a:lnTo>
                  </a:path>
                </a:pathLst>
              </a:custGeom>
              <a:noFill/>
              <a:ln w="31591" cap="flat" cmpd="sng">
                <a:solidFill>
                  <a:srgbClr val="000000"/>
                </a:solidFill>
                <a:prstDash val="solid"/>
                <a:round/>
                <a:headEnd type="none" w="med" len="med"/>
                <a:tailEnd type="none" w="med" len="med"/>
              </a:ln>
              <a:effectLst/>
            </p:spPr>
            <p:txBody>
              <a:bodyPr/>
              <a:lstStyle/>
              <a:p>
                <a:endParaRPr lang="en-US"/>
              </a:p>
            </p:txBody>
          </p:sp>
          <p:sp>
            <p:nvSpPr>
              <p:cNvPr id="1834007" name="Line 23"/>
              <p:cNvSpPr>
                <a:spLocks noChangeShapeType="1"/>
              </p:cNvSpPr>
              <p:nvPr/>
            </p:nvSpPr>
            <p:spPr bwMode="auto">
              <a:xfrm>
                <a:off x="3636" y="1894"/>
                <a:ext cx="323" cy="0"/>
              </a:xfrm>
              <a:prstGeom prst="line">
                <a:avLst/>
              </a:prstGeom>
              <a:noFill/>
              <a:ln w="18415">
                <a:solidFill>
                  <a:srgbClr val="000000"/>
                </a:solidFill>
                <a:round/>
                <a:headEnd type="triangle" w="med" len="med"/>
                <a:tailEnd type="triangle" w="med" len="med"/>
              </a:ln>
              <a:effectLst/>
            </p:spPr>
            <p:txBody>
              <a:bodyPr wrap="none" anchor="ctr"/>
              <a:lstStyle/>
              <a:p>
                <a:endParaRPr lang="en-US"/>
              </a:p>
            </p:txBody>
          </p:sp>
          <p:sp>
            <p:nvSpPr>
              <p:cNvPr id="1834008" name="Text Box 24"/>
              <p:cNvSpPr txBox="1">
                <a:spLocks noChangeArrowheads="1"/>
              </p:cNvSpPr>
              <p:nvPr/>
            </p:nvSpPr>
            <p:spPr bwMode="auto">
              <a:xfrm>
                <a:off x="3676" y="1765"/>
                <a:ext cx="335" cy="129"/>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1300">
                    <a:solidFill>
                      <a:srgbClr val="000000"/>
                    </a:solidFill>
                  </a:rPr>
                  <a:t>Range</a:t>
                </a:r>
                <a:endParaRPr kumimoji="0" lang="en-US" sz="2200">
                  <a:latin typeface="Times New Roman" pitchFamily="18" charset="0"/>
                </a:endParaRPr>
              </a:p>
            </p:txBody>
          </p:sp>
          <p:sp>
            <p:nvSpPr>
              <p:cNvPr id="1834009" name="AutoShape 25"/>
              <p:cNvSpPr>
                <a:spLocks noChangeArrowheads="1"/>
              </p:cNvSpPr>
              <p:nvPr/>
            </p:nvSpPr>
            <p:spPr bwMode="auto">
              <a:xfrm>
                <a:off x="4248" y="2261"/>
                <a:ext cx="56" cy="58"/>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34010" name="AutoShape 26"/>
              <p:cNvSpPr>
                <a:spLocks noChangeArrowheads="1"/>
              </p:cNvSpPr>
              <p:nvPr/>
            </p:nvSpPr>
            <p:spPr bwMode="auto">
              <a:xfrm>
                <a:off x="4065" y="2141"/>
                <a:ext cx="56" cy="58"/>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34011" name="AutoShape 27"/>
              <p:cNvSpPr>
                <a:spLocks noChangeArrowheads="1"/>
              </p:cNvSpPr>
              <p:nvPr/>
            </p:nvSpPr>
            <p:spPr bwMode="auto">
              <a:xfrm>
                <a:off x="3936" y="1968"/>
                <a:ext cx="56" cy="58"/>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34012" name="AutoShape 28"/>
              <p:cNvSpPr>
                <a:spLocks noChangeArrowheads="1"/>
              </p:cNvSpPr>
              <p:nvPr/>
            </p:nvSpPr>
            <p:spPr bwMode="auto">
              <a:xfrm>
                <a:off x="3820" y="2069"/>
                <a:ext cx="56" cy="58"/>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34013" name="AutoShape 29"/>
              <p:cNvSpPr>
                <a:spLocks noChangeArrowheads="1"/>
              </p:cNvSpPr>
              <p:nvPr/>
            </p:nvSpPr>
            <p:spPr bwMode="auto">
              <a:xfrm>
                <a:off x="3715" y="2304"/>
                <a:ext cx="56" cy="58"/>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34014" name="AutoShape 30"/>
              <p:cNvSpPr>
                <a:spLocks noChangeArrowheads="1"/>
              </p:cNvSpPr>
              <p:nvPr/>
            </p:nvSpPr>
            <p:spPr bwMode="auto">
              <a:xfrm>
                <a:off x="3634" y="2582"/>
                <a:ext cx="56" cy="58"/>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grpSp>
      </p:grpSp>
      <p:sp>
        <p:nvSpPr>
          <p:cNvPr id="1834015" name="AutoShape 31"/>
          <p:cNvSpPr>
            <a:spLocks noChangeArrowheads="1"/>
          </p:cNvSpPr>
          <p:nvPr/>
        </p:nvSpPr>
        <p:spPr bwMode="auto">
          <a:xfrm rot="869442">
            <a:off x="3756025" y="3816293"/>
            <a:ext cx="1390650" cy="5715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a:effectLst/>
        </p:spPr>
        <p:txBody>
          <a:bodyPr wrap="none" anchor="ctr"/>
          <a:lstStyle/>
          <a:p>
            <a:endParaRPr lang="en-US"/>
          </a:p>
        </p:txBody>
      </p:sp>
      <p:sp>
        <p:nvSpPr>
          <p:cNvPr id="32" name="Slide Number Placeholder 31"/>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02DAB626-F9C3-45E2-8DF3-4C832735891D}" type="slidenum">
              <a:rPr lang="en-US" smtClean="0"/>
              <a:pPr lvl="2"/>
              <a:t>98</a:t>
            </a:fld>
            <a:r>
              <a:rPr lang="en-US" smtClean="0"/>
              <a:t> Day 4</a:t>
            </a:r>
            <a:endParaRPr lang="en-US"/>
          </a:p>
        </p:txBody>
      </p:sp>
    </p:spTree>
  </p:cSld>
  <p:clrMapOvr>
    <a:masterClrMapping/>
  </p:clrMapOvr>
  <p:transition>
    <p:zo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6034" name="Rectangle 2"/>
          <p:cNvSpPr>
            <a:spLocks noGrp="1" noChangeArrowheads="1"/>
          </p:cNvSpPr>
          <p:nvPr>
            <p:ph type="title"/>
          </p:nvPr>
        </p:nvSpPr>
        <p:spPr/>
        <p:txBody>
          <a:bodyPr/>
          <a:lstStyle/>
          <a:p>
            <a:r>
              <a:rPr lang="en-US" dirty="0">
                <a:solidFill>
                  <a:srgbClr val="FF0000"/>
                </a:solidFill>
              </a:rPr>
              <a:t>Noise</a:t>
            </a:r>
            <a:r>
              <a:rPr lang="en-US" dirty="0"/>
              <a:t> Pattern</a:t>
            </a:r>
          </a:p>
        </p:txBody>
      </p:sp>
      <p:sp>
        <p:nvSpPr>
          <p:cNvPr id="1836035" name="Rectangle 3"/>
          <p:cNvSpPr>
            <a:spLocks noGrp="1" noChangeArrowheads="1"/>
          </p:cNvSpPr>
          <p:nvPr>
            <p:ph type="body" idx="1"/>
          </p:nvPr>
        </p:nvSpPr>
        <p:spPr>
          <a:xfrm>
            <a:off x="533400" y="4390026"/>
            <a:ext cx="3919538" cy="2114550"/>
          </a:xfrm>
        </p:spPr>
        <p:txBody>
          <a:bodyPr/>
          <a:lstStyle/>
          <a:p>
            <a:r>
              <a:rPr lang="en-US" sz="2400" dirty="0"/>
              <a:t>Example: </a:t>
            </a:r>
          </a:p>
          <a:p>
            <a:pPr marL="742950" lvl="1" indent="-285750"/>
            <a:r>
              <a:rPr lang="en-US" sz="2400" dirty="0"/>
              <a:t>Post cleanup conditions</a:t>
            </a:r>
          </a:p>
          <a:p>
            <a:pPr marL="742950" lvl="1" indent="-285750"/>
            <a:r>
              <a:rPr lang="en-US" sz="2400" dirty="0" smtClean="0"/>
              <a:t>“Insignificant </a:t>
            </a:r>
            <a:r>
              <a:rPr lang="en-US" sz="2400" dirty="0"/>
              <a:t>pockets of </a:t>
            </a:r>
            <a:r>
              <a:rPr lang="en-US" sz="2400" dirty="0" smtClean="0"/>
              <a:t>contamination”</a:t>
            </a:r>
            <a:endParaRPr lang="en-US" sz="2400" dirty="0"/>
          </a:p>
        </p:txBody>
      </p:sp>
      <p:grpSp>
        <p:nvGrpSpPr>
          <p:cNvPr id="2" name="Group 4"/>
          <p:cNvGrpSpPr>
            <a:grpSpLocks/>
          </p:cNvGrpSpPr>
          <p:nvPr/>
        </p:nvGrpSpPr>
        <p:grpSpPr bwMode="auto">
          <a:xfrm>
            <a:off x="5002213" y="2710451"/>
            <a:ext cx="3519487" cy="3060700"/>
            <a:chOff x="3151" y="1450"/>
            <a:chExt cx="2217" cy="1928"/>
          </a:xfrm>
        </p:grpSpPr>
        <p:sp>
          <p:nvSpPr>
            <p:cNvPr id="1836037" name="Rectangle 5"/>
            <p:cNvSpPr>
              <a:spLocks noChangeAspect="1" noChangeArrowheads="1"/>
            </p:cNvSpPr>
            <p:nvPr/>
          </p:nvSpPr>
          <p:spPr bwMode="auto">
            <a:xfrm>
              <a:off x="3151" y="1450"/>
              <a:ext cx="2217" cy="1898"/>
            </a:xfrm>
            <a:prstGeom prst="rect">
              <a:avLst/>
            </a:prstGeom>
            <a:solidFill>
              <a:schemeClr val="bg1"/>
            </a:solidFill>
            <a:ln w="38100">
              <a:solidFill>
                <a:schemeClr val="tx1"/>
              </a:solidFill>
              <a:miter lim="800000"/>
              <a:headEnd/>
              <a:tailEnd/>
            </a:ln>
            <a:effectLst/>
          </p:spPr>
          <p:txBody>
            <a:bodyPr wrap="none" anchor="ctr"/>
            <a:lstStyle/>
            <a:p>
              <a:endParaRPr lang="en-US"/>
            </a:p>
          </p:txBody>
        </p:sp>
        <p:sp>
          <p:nvSpPr>
            <p:cNvPr id="1836038" name="Text Box 6"/>
            <p:cNvSpPr txBox="1">
              <a:spLocks noChangeArrowheads="1"/>
            </p:cNvSpPr>
            <p:nvPr/>
          </p:nvSpPr>
          <p:spPr bwMode="auto">
            <a:xfrm>
              <a:off x="3219" y="3099"/>
              <a:ext cx="1053" cy="279"/>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2000" b="1">
                  <a:solidFill>
                    <a:srgbClr val="000000"/>
                  </a:solidFill>
                </a:rPr>
                <a:t>Pure Nugget</a:t>
              </a:r>
              <a:endParaRPr kumimoji="0" lang="en-US" sz="2000" b="1">
                <a:latin typeface="Times New Roman" pitchFamily="18" charset="0"/>
              </a:endParaRPr>
            </a:p>
          </p:txBody>
        </p:sp>
        <p:grpSp>
          <p:nvGrpSpPr>
            <p:cNvPr id="3" name="Group 7"/>
            <p:cNvGrpSpPr>
              <a:grpSpLocks/>
            </p:cNvGrpSpPr>
            <p:nvPr/>
          </p:nvGrpSpPr>
          <p:grpSpPr bwMode="auto">
            <a:xfrm>
              <a:off x="3462" y="1765"/>
              <a:ext cx="1599" cy="1315"/>
              <a:chOff x="3234" y="1765"/>
              <a:chExt cx="1599" cy="1315"/>
            </a:xfrm>
          </p:grpSpPr>
          <p:grpSp>
            <p:nvGrpSpPr>
              <p:cNvPr id="4" name="Group 8"/>
              <p:cNvGrpSpPr>
                <a:grpSpLocks/>
              </p:cNvGrpSpPr>
              <p:nvPr/>
            </p:nvGrpSpPr>
            <p:grpSpPr bwMode="auto">
              <a:xfrm>
                <a:off x="3234" y="1765"/>
                <a:ext cx="1599" cy="1315"/>
                <a:chOff x="3234" y="2707"/>
                <a:chExt cx="1599" cy="1315"/>
              </a:xfrm>
            </p:grpSpPr>
            <p:sp>
              <p:nvSpPr>
                <p:cNvPr id="1836041" name="Line 9"/>
                <p:cNvSpPr>
                  <a:spLocks noChangeShapeType="1"/>
                </p:cNvSpPr>
                <p:nvPr/>
              </p:nvSpPr>
              <p:spPr bwMode="auto">
                <a:xfrm>
                  <a:off x="3515" y="2707"/>
                  <a:ext cx="0" cy="1044"/>
                </a:xfrm>
                <a:prstGeom prst="line">
                  <a:avLst/>
                </a:prstGeom>
                <a:noFill/>
                <a:ln w="31591">
                  <a:solidFill>
                    <a:srgbClr val="000000"/>
                  </a:solidFill>
                  <a:round/>
                  <a:headEnd type="triangle" w="med" len="med"/>
                  <a:tailEnd/>
                </a:ln>
                <a:effectLst/>
              </p:spPr>
              <p:txBody>
                <a:bodyPr wrap="none" anchor="ctr"/>
                <a:lstStyle/>
                <a:p>
                  <a:endParaRPr lang="en-US"/>
                </a:p>
              </p:txBody>
            </p:sp>
            <p:sp>
              <p:nvSpPr>
                <p:cNvPr id="1836042" name="Line 10"/>
                <p:cNvSpPr>
                  <a:spLocks noChangeShapeType="1"/>
                </p:cNvSpPr>
                <p:nvPr/>
              </p:nvSpPr>
              <p:spPr bwMode="auto">
                <a:xfrm>
                  <a:off x="3515" y="3751"/>
                  <a:ext cx="1075" cy="0"/>
                </a:xfrm>
                <a:prstGeom prst="line">
                  <a:avLst/>
                </a:prstGeom>
                <a:noFill/>
                <a:ln w="31591">
                  <a:solidFill>
                    <a:srgbClr val="000000"/>
                  </a:solidFill>
                  <a:round/>
                  <a:headEnd/>
                  <a:tailEnd type="triangle" w="med" len="med"/>
                </a:ln>
                <a:effectLst/>
              </p:spPr>
              <p:txBody>
                <a:bodyPr wrap="none" anchor="ctr"/>
                <a:lstStyle/>
                <a:p>
                  <a:endParaRPr lang="en-US"/>
                </a:p>
              </p:txBody>
            </p:sp>
            <p:sp>
              <p:nvSpPr>
                <p:cNvPr id="1836043" name="Text Box 11"/>
                <p:cNvSpPr txBox="1">
                  <a:spLocks noChangeArrowheads="1"/>
                </p:cNvSpPr>
                <p:nvPr/>
              </p:nvSpPr>
              <p:spPr bwMode="auto">
                <a:xfrm rot="16140000">
                  <a:off x="2995" y="3060"/>
                  <a:ext cx="645" cy="168"/>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1600">
                      <a:solidFill>
                        <a:srgbClr val="000000"/>
                      </a:solidFill>
                    </a:rPr>
                    <a:t>Variogram</a:t>
                  </a:r>
                  <a:endParaRPr kumimoji="0" lang="en-US" sz="2200">
                    <a:latin typeface="Times New Roman" pitchFamily="18" charset="0"/>
                  </a:endParaRPr>
                </a:p>
              </p:txBody>
            </p:sp>
            <p:sp>
              <p:nvSpPr>
                <p:cNvPr id="1836044" name="Text Box 12"/>
                <p:cNvSpPr txBox="1">
                  <a:spLocks noChangeArrowheads="1"/>
                </p:cNvSpPr>
                <p:nvPr/>
              </p:nvSpPr>
              <p:spPr bwMode="auto">
                <a:xfrm>
                  <a:off x="4271" y="3858"/>
                  <a:ext cx="562" cy="164"/>
                </a:xfrm>
                <a:prstGeom prst="rect">
                  <a:avLst/>
                </a:prstGeom>
                <a:noFill/>
                <a:ln w="9525">
                  <a:noFill/>
                  <a:miter lim="800000"/>
                  <a:headEnd/>
                  <a:tailEnd/>
                </a:ln>
                <a:effectLst/>
              </p:spPr>
              <p:txBody>
                <a:bodyPr lIns="0" tIns="0" rIns="0" bIns="0"/>
                <a:lstStyle/>
                <a:p>
                  <a:pPr algn="l" defTabSz="423863">
                    <a:buClr>
                      <a:srgbClr val="000000"/>
                    </a:buClr>
                    <a:buSzPct val="90000"/>
                    <a:buFont typeface="Monotype Sorts" charset="2"/>
                    <a:buNone/>
                  </a:pPr>
                  <a:r>
                    <a:rPr kumimoji="0" lang="en-US" sz="1600">
                      <a:solidFill>
                        <a:srgbClr val="000000"/>
                      </a:solidFill>
                    </a:rPr>
                    <a:t>Distance</a:t>
                  </a:r>
                  <a:endParaRPr kumimoji="0" lang="en-US" sz="2200">
                    <a:latin typeface="Times New Roman" pitchFamily="18" charset="0"/>
                  </a:endParaRPr>
                </a:p>
              </p:txBody>
            </p:sp>
            <p:sp>
              <p:nvSpPr>
                <p:cNvPr id="1836045" name="Line 13"/>
                <p:cNvSpPr>
                  <a:spLocks noChangeShapeType="1"/>
                </p:cNvSpPr>
                <p:nvPr/>
              </p:nvSpPr>
              <p:spPr bwMode="auto">
                <a:xfrm>
                  <a:off x="3520" y="3191"/>
                  <a:ext cx="968" cy="0"/>
                </a:xfrm>
                <a:prstGeom prst="line">
                  <a:avLst/>
                </a:prstGeom>
                <a:noFill/>
                <a:ln w="47347">
                  <a:solidFill>
                    <a:srgbClr val="000000"/>
                  </a:solidFill>
                  <a:round/>
                  <a:headEnd/>
                  <a:tailEnd/>
                </a:ln>
                <a:effectLst/>
              </p:spPr>
              <p:txBody>
                <a:bodyPr wrap="none" anchor="ctr"/>
                <a:lstStyle/>
                <a:p>
                  <a:endParaRPr lang="en-US"/>
                </a:p>
              </p:txBody>
            </p:sp>
          </p:grpSp>
          <p:sp>
            <p:nvSpPr>
              <p:cNvPr id="1836046" name="AutoShape 14"/>
              <p:cNvSpPr>
                <a:spLocks noChangeArrowheads="1"/>
              </p:cNvSpPr>
              <p:nvPr/>
            </p:nvSpPr>
            <p:spPr bwMode="auto">
              <a:xfrm>
                <a:off x="4230" y="2258"/>
                <a:ext cx="56" cy="56"/>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36047" name="AutoShape 15"/>
              <p:cNvSpPr>
                <a:spLocks noChangeArrowheads="1"/>
              </p:cNvSpPr>
              <p:nvPr/>
            </p:nvSpPr>
            <p:spPr bwMode="auto">
              <a:xfrm>
                <a:off x="4371" y="2191"/>
                <a:ext cx="56" cy="56"/>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36048" name="AutoShape 16"/>
              <p:cNvSpPr>
                <a:spLocks noChangeArrowheads="1"/>
              </p:cNvSpPr>
              <p:nvPr/>
            </p:nvSpPr>
            <p:spPr bwMode="auto">
              <a:xfrm>
                <a:off x="3970" y="2248"/>
                <a:ext cx="56" cy="56"/>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36049" name="AutoShape 17"/>
              <p:cNvSpPr>
                <a:spLocks noChangeArrowheads="1"/>
              </p:cNvSpPr>
              <p:nvPr/>
            </p:nvSpPr>
            <p:spPr bwMode="auto">
              <a:xfrm>
                <a:off x="3773" y="2180"/>
                <a:ext cx="56" cy="56"/>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sp>
            <p:nvSpPr>
              <p:cNvPr id="1836050" name="AutoShape 18"/>
              <p:cNvSpPr>
                <a:spLocks noChangeArrowheads="1"/>
              </p:cNvSpPr>
              <p:nvPr/>
            </p:nvSpPr>
            <p:spPr bwMode="auto">
              <a:xfrm>
                <a:off x="3569" y="2242"/>
                <a:ext cx="56" cy="56"/>
              </a:xfrm>
              <a:prstGeom prst="octagon">
                <a:avLst>
                  <a:gd name="adj" fmla="val 29287"/>
                </a:avLst>
              </a:prstGeom>
              <a:solidFill>
                <a:schemeClr val="hlink"/>
              </a:solidFill>
              <a:ln w="9525">
                <a:solidFill>
                  <a:schemeClr val="tx1"/>
                </a:solidFill>
                <a:miter lim="800000"/>
                <a:headEnd/>
                <a:tailEnd/>
              </a:ln>
              <a:effectLst/>
            </p:spPr>
            <p:txBody>
              <a:bodyPr wrap="none" anchor="ctr"/>
              <a:lstStyle/>
              <a:p>
                <a:endParaRPr lang="en-US"/>
              </a:p>
            </p:txBody>
          </p:sp>
        </p:grpSp>
      </p:grpSp>
      <p:grpSp>
        <p:nvGrpSpPr>
          <p:cNvPr id="5" name="Group 19"/>
          <p:cNvGrpSpPr>
            <a:grpSpLocks/>
          </p:cNvGrpSpPr>
          <p:nvPr/>
        </p:nvGrpSpPr>
        <p:grpSpPr bwMode="auto">
          <a:xfrm>
            <a:off x="914400" y="2067514"/>
            <a:ext cx="2989263" cy="2286000"/>
            <a:chOff x="1344" y="1835"/>
            <a:chExt cx="1883" cy="1621"/>
          </a:xfrm>
        </p:grpSpPr>
        <p:sp>
          <p:nvSpPr>
            <p:cNvPr id="1836052" name="Rectangle 20"/>
            <p:cNvSpPr>
              <a:spLocks noChangeArrowheads="1"/>
            </p:cNvSpPr>
            <p:nvPr/>
          </p:nvSpPr>
          <p:spPr bwMode="auto">
            <a:xfrm>
              <a:off x="1344" y="1835"/>
              <a:ext cx="1883" cy="1621"/>
            </a:xfrm>
            <a:prstGeom prst="rect">
              <a:avLst/>
            </a:prstGeom>
            <a:solidFill>
              <a:schemeClr val="bg1"/>
            </a:solidFill>
            <a:ln w="38100">
              <a:solidFill>
                <a:schemeClr val="tx1"/>
              </a:solidFill>
              <a:miter lim="800000"/>
              <a:headEnd/>
              <a:tailEnd/>
            </a:ln>
            <a:effectLst/>
          </p:spPr>
          <p:txBody>
            <a:bodyPr wrap="none" anchor="ctr"/>
            <a:lstStyle/>
            <a:p>
              <a:endParaRPr lang="en-US"/>
            </a:p>
          </p:txBody>
        </p:sp>
        <p:sp>
          <p:nvSpPr>
            <p:cNvPr id="1836053" name="Freeform 21"/>
            <p:cNvSpPr>
              <a:spLocks/>
            </p:cNvSpPr>
            <p:nvPr/>
          </p:nvSpPr>
          <p:spPr bwMode="auto">
            <a:xfrm>
              <a:off x="1762" y="3174"/>
              <a:ext cx="138" cy="90"/>
            </a:xfrm>
            <a:custGeom>
              <a:avLst/>
              <a:gdLst/>
              <a:ahLst/>
              <a:cxnLst>
                <a:cxn ang="0">
                  <a:pos x="0" y="0"/>
                </a:cxn>
                <a:cxn ang="0">
                  <a:pos x="17" y="56"/>
                </a:cxn>
                <a:cxn ang="0">
                  <a:pos x="85" y="84"/>
                </a:cxn>
                <a:cxn ang="0">
                  <a:pos x="130" y="79"/>
                </a:cxn>
                <a:cxn ang="0">
                  <a:pos x="124" y="45"/>
                </a:cxn>
                <a:cxn ang="0">
                  <a:pos x="85" y="34"/>
                </a:cxn>
                <a:cxn ang="0">
                  <a:pos x="0" y="0"/>
                </a:cxn>
              </a:cxnLst>
              <a:rect l="0" t="0" r="r" b="b"/>
              <a:pathLst>
                <a:path w="138" h="90">
                  <a:moveTo>
                    <a:pt x="0" y="0"/>
                  </a:moveTo>
                  <a:cubicBezTo>
                    <a:pt x="5" y="19"/>
                    <a:pt x="3" y="42"/>
                    <a:pt x="17" y="56"/>
                  </a:cubicBezTo>
                  <a:cubicBezTo>
                    <a:pt x="27" y="66"/>
                    <a:pt x="70" y="79"/>
                    <a:pt x="85" y="84"/>
                  </a:cubicBezTo>
                  <a:cubicBezTo>
                    <a:pt x="100" y="82"/>
                    <a:pt x="119" y="90"/>
                    <a:pt x="130" y="79"/>
                  </a:cubicBezTo>
                  <a:cubicBezTo>
                    <a:pt x="138" y="71"/>
                    <a:pt x="132" y="53"/>
                    <a:pt x="124" y="45"/>
                  </a:cubicBezTo>
                  <a:cubicBezTo>
                    <a:pt x="114" y="35"/>
                    <a:pt x="85" y="34"/>
                    <a:pt x="85" y="34"/>
                  </a:cubicBezTo>
                  <a:cubicBezTo>
                    <a:pt x="63" y="12"/>
                    <a:pt x="31" y="0"/>
                    <a:pt x="0" y="0"/>
                  </a:cubicBezTo>
                  <a:close/>
                </a:path>
              </a:pathLst>
            </a:custGeom>
            <a:solidFill>
              <a:srgbClr val="FF0000"/>
            </a:solidFill>
            <a:ln w="9525">
              <a:noFill/>
              <a:round/>
              <a:headEnd/>
              <a:tailEnd/>
            </a:ln>
            <a:effectLst/>
          </p:spPr>
          <p:txBody>
            <a:bodyPr wrap="none"/>
            <a:lstStyle/>
            <a:p>
              <a:endParaRPr lang="en-US"/>
            </a:p>
          </p:txBody>
        </p:sp>
        <p:sp>
          <p:nvSpPr>
            <p:cNvPr id="1836054" name="Freeform 22"/>
            <p:cNvSpPr>
              <a:spLocks/>
            </p:cNvSpPr>
            <p:nvPr/>
          </p:nvSpPr>
          <p:spPr bwMode="auto">
            <a:xfrm>
              <a:off x="1769" y="1987"/>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chemeClr val="accent1"/>
            </a:solidFill>
            <a:ln w="9525">
              <a:noFill/>
              <a:round/>
              <a:headEnd/>
              <a:tailEnd/>
            </a:ln>
            <a:effectLst/>
          </p:spPr>
          <p:txBody>
            <a:bodyPr wrap="none"/>
            <a:lstStyle/>
            <a:p>
              <a:endParaRPr lang="en-US"/>
            </a:p>
          </p:txBody>
        </p:sp>
        <p:sp>
          <p:nvSpPr>
            <p:cNvPr id="1836055" name="Freeform 23"/>
            <p:cNvSpPr>
              <a:spLocks/>
            </p:cNvSpPr>
            <p:nvPr/>
          </p:nvSpPr>
          <p:spPr bwMode="auto">
            <a:xfrm>
              <a:off x="2410" y="2773"/>
              <a:ext cx="171" cy="121"/>
            </a:xfrm>
            <a:custGeom>
              <a:avLst/>
              <a:gdLst/>
              <a:ahLst/>
              <a:cxnLst>
                <a:cxn ang="0">
                  <a:pos x="13" y="0"/>
                </a:cxn>
                <a:cxn ang="0">
                  <a:pos x="13" y="84"/>
                </a:cxn>
                <a:cxn ang="0">
                  <a:pos x="80" y="113"/>
                </a:cxn>
                <a:cxn ang="0">
                  <a:pos x="171" y="79"/>
                </a:cxn>
                <a:cxn ang="0">
                  <a:pos x="165" y="45"/>
                </a:cxn>
                <a:cxn ang="0">
                  <a:pos x="126" y="28"/>
                </a:cxn>
                <a:cxn ang="0">
                  <a:pos x="13" y="0"/>
                </a:cxn>
              </a:cxnLst>
              <a:rect l="0" t="0" r="r" b="b"/>
              <a:pathLst>
                <a:path w="171" h="121">
                  <a:moveTo>
                    <a:pt x="13" y="0"/>
                  </a:moveTo>
                  <a:cubicBezTo>
                    <a:pt x="8" y="28"/>
                    <a:pt x="0" y="55"/>
                    <a:pt x="13" y="84"/>
                  </a:cubicBezTo>
                  <a:cubicBezTo>
                    <a:pt x="19" y="98"/>
                    <a:pt x="66" y="109"/>
                    <a:pt x="80" y="113"/>
                  </a:cubicBezTo>
                  <a:cubicBezTo>
                    <a:pt x="125" y="109"/>
                    <a:pt x="156" y="121"/>
                    <a:pt x="171" y="79"/>
                  </a:cubicBezTo>
                  <a:cubicBezTo>
                    <a:pt x="169" y="68"/>
                    <a:pt x="170" y="55"/>
                    <a:pt x="165" y="45"/>
                  </a:cubicBezTo>
                  <a:cubicBezTo>
                    <a:pt x="160" y="35"/>
                    <a:pt x="134" y="31"/>
                    <a:pt x="126" y="28"/>
                  </a:cubicBezTo>
                  <a:cubicBezTo>
                    <a:pt x="89" y="17"/>
                    <a:pt x="52" y="0"/>
                    <a:pt x="13" y="0"/>
                  </a:cubicBezTo>
                  <a:close/>
                </a:path>
              </a:pathLst>
            </a:custGeom>
            <a:solidFill>
              <a:srgbClr val="FF9900"/>
            </a:solidFill>
            <a:ln w="9525">
              <a:noFill/>
              <a:round/>
              <a:headEnd/>
              <a:tailEnd/>
            </a:ln>
            <a:effectLst/>
          </p:spPr>
          <p:txBody>
            <a:bodyPr wrap="none"/>
            <a:lstStyle/>
            <a:p>
              <a:endParaRPr lang="en-US"/>
            </a:p>
          </p:txBody>
        </p:sp>
        <p:sp>
          <p:nvSpPr>
            <p:cNvPr id="1836056" name="Freeform 24"/>
            <p:cNvSpPr>
              <a:spLocks/>
            </p:cNvSpPr>
            <p:nvPr/>
          </p:nvSpPr>
          <p:spPr bwMode="auto">
            <a:xfrm>
              <a:off x="2574" y="2256"/>
              <a:ext cx="68" cy="59"/>
            </a:xfrm>
            <a:custGeom>
              <a:avLst/>
              <a:gdLst/>
              <a:ahLst/>
              <a:cxnLst>
                <a:cxn ang="0">
                  <a:pos x="0" y="14"/>
                </a:cxn>
                <a:cxn ang="0">
                  <a:pos x="34" y="59"/>
                </a:cxn>
                <a:cxn ang="0">
                  <a:pos x="68" y="14"/>
                </a:cxn>
                <a:cxn ang="0">
                  <a:pos x="0" y="14"/>
                </a:cxn>
              </a:cxnLst>
              <a:rect l="0" t="0" r="r" b="b"/>
              <a:pathLst>
                <a:path w="68" h="59">
                  <a:moveTo>
                    <a:pt x="0" y="14"/>
                  </a:moveTo>
                  <a:cubicBezTo>
                    <a:pt x="14" y="27"/>
                    <a:pt x="34" y="59"/>
                    <a:pt x="34" y="59"/>
                  </a:cubicBezTo>
                  <a:cubicBezTo>
                    <a:pt x="54" y="46"/>
                    <a:pt x="60" y="36"/>
                    <a:pt x="68" y="14"/>
                  </a:cubicBezTo>
                  <a:cubicBezTo>
                    <a:pt x="38" y="7"/>
                    <a:pt x="29" y="0"/>
                    <a:pt x="0" y="14"/>
                  </a:cubicBezTo>
                  <a:close/>
                </a:path>
              </a:pathLst>
            </a:custGeom>
            <a:solidFill>
              <a:schemeClr val="accent1"/>
            </a:solidFill>
            <a:ln w="9525">
              <a:noFill/>
              <a:round/>
              <a:headEnd/>
              <a:tailEnd/>
            </a:ln>
            <a:effectLst/>
          </p:spPr>
          <p:txBody>
            <a:bodyPr wrap="none"/>
            <a:lstStyle/>
            <a:p>
              <a:endParaRPr lang="en-US"/>
            </a:p>
          </p:txBody>
        </p:sp>
        <p:sp>
          <p:nvSpPr>
            <p:cNvPr id="1836057" name="Freeform 25"/>
            <p:cNvSpPr>
              <a:spLocks/>
            </p:cNvSpPr>
            <p:nvPr/>
          </p:nvSpPr>
          <p:spPr bwMode="auto">
            <a:xfrm>
              <a:off x="1487" y="2682"/>
              <a:ext cx="202" cy="102"/>
            </a:xfrm>
            <a:custGeom>
              <a:avLst/>
              <a:gdLst/>
              <a:ahLst/>
              <a:cxnLst>
                <a:cxn ang="0">
                  <a:pos x="55" y="23"/>
                </a:cxn>
                <a:cxn ang="0">
                  <a:pos x="78" y="79"/>
                </a:cxn>
                <a:cxn ang="0">
                  <a:pos x="134" y="102"/>
                </a:cxn>
                <a:cxn ang="0">
                  <a:pos x="202" y="68"/>
                </a:cxn>
                <a:cxn ang="0">
                  <a:pos x="140" y="23"/>
                </a:cxn>
                <a:cxn ang="0">
                  <a:pos x="83" y="0"/>
                </a:cxn>
                <a:cxn ang="0">
                  <a:pos x="44" y="68"/>
                </a:cxn>
                <a:cxn ang="0">
                  <a:pos x="55" y="23"/>
                </a:cxn>
              </a:cxnLst>
              <a:rect l="0" t="0" r="r" b="b"/>
              <a:pathLst>
                <a:path w="202" h="102">
                  <a:moveTo>
                    <a:pt x="55" y="23"/>
                  </a:moveTo>
                  <a:cubicBezTo>
                    <a:pt x="60" y="50"/>
                    <a:pt x="56" y="61"/>
                    <a:pt x="78" y="79"/>
                  </a:cubicBezTo>
                  <a:cubicBezTo>
                    <a:pt x="93" y="92"/>
                    <a:pt x="134" y="102"/>
                    <a:pt x="134" y="102"/>
                  </a:cubicBezTo>
                  <a:cubicBezTo>
                    <a:pt x="179" y="96"/>
                    <a:pt x="181" y="101"/>
                    <a:pt x="202" y="68"/>
                  </a:cubicBezTo>
                  <a:cubicBezTo>
                    <a:pt x="186" y="28"/>
                    <a:pt x="175" y="33"/>
                    <a:pt x="140" y="23"/>
                  </a:cubicBezTo>
                  <a:cubicBezTo>
                    <a:pt x="121" y="9"/>
                    <a:pt x="106" y="6"/>
                    <a:pt x="83" y="0"/>
                  </a:cubicBezTo>
                  <a:cubicBezTo>
                    <a:pt x="21" y="12"/>
                    <a:pt x="0" y="5"/>
                    <a:pt x="44" y="68"/>
                  </a:cubicBezTo>
                  <a:cubicBezTo>
                    <a:pt x="60" y="43"/>
                    <a:pt x="55" y="58"/>
                    <a:pt x="55" y="23"/>
                  </a:cubicBezTo>
                  <a:close/>
                </a:path>
              </a:pathLst>
            </a:custGeom>
            <a:solidFill>
              <a:schemeClr val="accent1"/>
            </a:solidFill>
            <a:ln w="9525">
              <a:noFill/>
              <a:round/>
              <a:headEnd/>
              <a:tailEnd/>
            </a:ln>
            <a:effectLst/>
          </p:spPr>
          <p:txBody>
            <a:bodyPr wrap="none"/>
            <a:lstStyle/>
            <a:p>
              <a:endParaRPr lang="en-US"/>
            </a:p>
          </p:txBody>
        </p:sp>
        <p:sp>
          <p:nvSpPr>
            <p:cNvPr id="1836058" name="Freeform 26"/>
            <p:cNvSpPr>
              <a:spLocks/>
            </p:cNvSpPr>
            <p:nvPr/>
          </p:nvSpPr>
          <p:spPr bwMode="auto">
            <a:xfrm>
              <a:off x="1592" y="2151"/>
              <a:ext cx="124" cy="87"/>
            </a:xfrm>
            <a:custGeom>
              <a:avLst/>
              <a:gdLst/>
              <a:ahLst/>
              <a:cxnLst>
                <a:cxn ang="0">
                  <a:pos x="6" y="1"/>
                </a:cxn>
                <a:cxn ang="0">
                  <a:pos x="12" y="40"/>
                </a:cxn>
                <a:cxn ang="0">
                  <a:pos x="51" y="1"/>
                </a:cxn>
                <a:cxn ang="0">
                  <a:pos x="6" y="1"/>
                </a:cxn>
              </a:cxnLst>
              <a:rect l="0" t="0" r="r" b="b"/>
              <a:pathLst>
                <a:path w="124" h="87">
                  <a:moveTo>
                    <a:pt x="6" y="1"/>
                  </a:moveTo>
                  <a:cubicBezTo>
                    <a:pt x="8" y="14"/>
                    <a:pt x="0" y="35"/>
                    <a:pt x="12" y="40"/>
                  </a:cubicBezTo>
                  <a:cubicBezTo>
                    <a:pt x="124" y="87"/>
                    <a:pt x="90" y="4"/>
                    <a:pt x="51" y="1"/>
                  </a:cubicBezTo>
                  <a:cubicBezTo>
                    <a:pt x="36" y="0"/>
                    <a:pt x="21" y="1"/>
                    <a:pt x="6" y="1"/>
                  </a:cubicBezTo>
                  <a:close/>
                </a:path>
              </a:pathLst>
            </a:custGeom>
            <a:solidFill>
              <a:srgbClr val="FF0000"/>
            </a:solidFill>
            <a:ln w="9525">
              <a:noFill/>
              <a:round/>
              <a:headEnd/>
              <a:tailEnd/>
            </a:ln>
            <a:effectLst/>
          </p:spPr>
          <p:txBody>
            <a:bodyPr wrap="none"/>
            <a:lstStyle/>
            <a:p>
              <a:endParaRPr lang="en-US"/>
            </a:p>
          </p:txBody>
        </p:sp>
        <p:sp>
          <p:nvSpPr>
            <p:cNvPr id="1836059" name="Freeform 27"/>
            <p:cNvSpPr>
              <a:spLocks/>
            </p:cNvSpPr>
            <p:nvPr/>
          </p:nvSpPr>
          <p:spPr bwMode="auto">
            <a:xfrm>
              <a:off x="2310" y="2231"/>
              <a:ext cx="77" cy="52"/>
            </a:xfrm>
            <a:custGeom>
              <a:avLst/>
              <a:gdLst/>
              <a:ahLst/>
              <a:cxnLst>
                <a:cxn ang="0">
                  <a:pos x="0" y="11"/>
                </a:cxn>
                <a:cxn ang="0">
                  <a:pos x="17" y="50"/>
                </a:cxn>
                <a:cxn ang="0">
                  <a:pos x="34" y="45"/>
                </a:cxn>
                <a:cxn ang="0">
                  <a:pos x="68" y="33"/>
                </a:cxn>
                <a:cxn ang="0">
                  <a:pos x="74" y="16"/>
                </a:cxn>
                <a:cxn ang="0">
                  <a:pos x="23" y="0"/>
                </a:cxn>
                <a:cxn ang="0">
                  <a:pos x="0" y="11"/>
                </a:cxn>
              </a:cxnLst>
              <a:rect l="0" t="0" r="r" b="b"/>
              <a:pathLst>
                <a:path w="77" h="52">
                  <a:moveTo>
                    <a:pt x="0" y="11"/>
                  </a:moveTo>
                  <a:cubicBezTo>
                    <a:pt x="2" y="18"/>
                    <a:pt x="7" y="46"/>
                    <a:pt x="17" y="50"/>
                  </a:cubicBezTo>
                  <a:cubicBezTo>
                    <a:pt x="22" y="52"/>
                    <a:pt x="28" y="47"/>
                    <a:pt x="34" y="45"/>
                  </a:cubicBezTo>
                  <a:cubicBezTo>
                    <a:pt x="45" y="41"/>
                    <a:pt x="68" y="33"/>
                    <a:pt x="68" y="33"/>
                  </a:cubicBezTo>
                  <a:cubicBezTo>
                    <a:pt x="70" y="27"/>
                    <a:pt x="77" y="21"/>
                    <a:pt x="74" y="16"/>
                  </a:cubicBezTo>
                  <a:cubicBezTo>
                    <a:pt x="74" y="16"/>
                    <a:pt x="27" y="1"/>
                    <a:pt x="23" y="0"/>
                  </a:cubicBezTo>
                  <a:cubicBezTo>
                    <a:pt x="4" y="12"/>
                    <a:pt x="13" y="11"/>
                    <a:pt x="0" y="11"/>
                  </a:cubicBezTo>
                  <a:close/>
                </a:path>
              </a:pathLst>
            </a:custGeom>
            <a:solidFill>
              <a:schemeClr val="accent1"/>
            </a:solidFill>
            <a:ln w="9525">
              <a:noFill/>
              <a:round/>
              <a:headEnd/>
              <a:tailEnd/>
            </a:ln>
            <a:effectLst/>
          </p:spPr>
          <p:txBody>
            <a:bodyPr wrap="none"/>
            <a:lstStyle/>
            <a:p>
              <a:endParaRPr lang="en-US"/>
            </a:p>
          </p:txBody>
        </p:sp>
        <p:sp>
          <p:nvSpPr>
            <p:cNvPr id="1836060" name="Freeform 28"/>
            <p:cNvSpPr>
              <a:spLocks/>
            </p:cNvSpPr>
            <p:nvPr/>
          </p:nvSpPr>
          <p:spPr bwMode="auto">
            <a:xfrm>
              <a:off x="2564" y="3247"/>
              <a:ext cx="135" cy="138"/>
            </a:xfrm>
            <a:custGeom>
              <a:avLst/>
              <a:gdLst/>
              <a:ahLst/>
              <a:cxnLst>
                <a:cxn ang="0">
                  <a:pos x="0" y="0"/>
                </a:cxn>
                <a:cxn ang="0">
                  <a:pos x="68" y="90"/>
                </a:cxn>
                <a:cxn ang="0">
                  <a:pos x="118" y="17"/>
                </a:cxn>
                <a:cxn ang="0">
                  <a:pos x="79" y="6"/>
                </a:cxn>
                <a:cxn ang="0">
                  <a:pos x="0" y="0"/>
                </a:cxn>
              </a:cxnLst>
              <a:rect l="0" t="0" r="r" b="b"/>
              <a:pathLst>
                <a:path w="135" h="138">
                  <a:moveTo>
                    <a:pt x="0" y="0"/>
                  </a:moveTo>
                  <a:cubicBezTo>
                    <a:pt x="12" y="39"/>
                    <a:pt x="25" y="77"/>
                    <a:pt x="68" y="90"/>
                  </a:cubicBezTo>
                  <a:cubicBezTo>
                    <a:pt x="135" y="138"/>
                    <a:pt x="134" y="77"/>
                    <a:pt x="118" y="17"/>
                  </a:cubicBezTo>
                  <a:cubicBezTo>
                    <a:pt x="114" y="4"/>
                    <a:pt x="92" y="7"/>
                    <a:pt x="79" y="6"/>
                  </a:cubicBezTo>
                  <a:cubicBezTo>
                    <a:pt x="53" y="3"/>
                    <a:pt x="26" y="2"/>
                    <a:pt x="0" y="0"/>
                  </a:cubicBezTo>
                  <a:close/>
                </a:path>
              </a:pathLst>
            </a:custGeom>
            <a:solidFill>
              <a:schemeClr val="accent1"/>
            </a:solidFill>
            <a:ln w="9525">
              <a:noFill/>
              <a:round/>
              <a:headEnd/>
              <a:tailEnd/>
            </a:ln>
            <a:effectLst/>
          </p:spPr>
          <p:txBody>
            <a:bodyPr wrap="none"/>
            <a:lstStyle/>
            <a:p>
              <a:endParaRPr lang="en-US"/>
            </a:p>
          </p:txBody>
        </p:sp>
        <p:sp>
          <p:nvSpPr>
            <p:cNvPr id="1836061" name="Freeform 29"/>
            <p:cNvSpPr>
              <a:spLocks/>
            </p:cNvSpPr>
            <p:nvPr/>
          </p:nvSpPr>
          <p:spPr bwMode="auto">
            <a:xfrm>
              <a:off x="2758" y="2400"/>
              <a:ext cx="130" cy="102"/>
            </a:xfrm>
            <a:custGeom>
              <a:avLst/>
              <a:gdLst/>
              <a:ahLst/>
              <a:cxnLst>
                <a:cxn ang="0">
                  <a:pos x="3" y="0"/>
                </a:cxn>
                <a:cxn ang="0">
                  <a:pos x="15" y="79"/>
                </a:cxn>
                <a:cxn ang="0">
                  <a:pos x="43" y="102"/>
                </a:cxn>
                <a:cxn ang="0">
                  <a:pos x="99" y="96"/>
                </a:cxn>
                <a:cxn ang="0">
                  <a:pos x="88" y="45"/>
                </a:cxn>
                <a:cxn ang="0">
                  <a:pos x="3" y="0"/>
                </a:cxn>
              </a:cxnLst>
              <a:rect l="0" t="0" r="r" b="b"/>
              <a:pathLst>
                <a:path w="130" h="102">
                  <a:moveTo>
                    <a:pt x="3" y="0"/>
                  </a:moveTo>
                  <a:cubicBezTo>
                    <a:pt x="6" y="26"/>
                    <a:pt x="0" y="57"/>
                    <a:pt x="15" y="79"/>
                  </a:cubicBezTo>
                  <a:cubicBezTo>
                    <a:pt x="22" y="89"/>
                    <a:pt x="35" y="93"/>
                    <a:pt x="43" y="102"/>
                  </a:cubicBezTo>
                  <a:cubicBezTo>
                    <a:pt x="62" y="100"/>
                    <a:pt x="81" y="101"/>
                    <a:pt x="99" y="96"/>
                  </a:cubicBezTo>
                  <a:cubicBezTo>
                    <a:pt x="130" y="88"/>
                    <a:pt x="107" y="52"/>
                    <a:pt x="88" y="45"/>
                  </a:cubicBezTo>
                  <a:cubicBezTo>
                    <a:pt x="72" y="21"/>
                    <a:pt x="31" y="7"/>
                    <a:pt x="3" y="0"/>
                  </a:cubicBezTo>
                  <a:close/>
                </a:path>
              </a:pathLst>
            </a:custGeom>
            <a:solidFill>
              <a:srgbClr val="FF0000"/>
            </a:solidFill>
            <a:ln w="9525">
              <a:noFill/>
              <a:round/>
              <a:headEnd/>
              <a:tailEnd/>
            </a:ln>
            <a:effectLst/>
          </p:spPr>
          <p:txBody>
            <a:bodyPr wrap="none"/>
            <a:lstStyle/>
            <a:p>
              <a:endParaRPr lang="en-US"/>
            </a:p>
          </p:txBody>
        </p:sp>
        <p:sp>
          <p:nvSpPr>
            <p:cNvPr id="1836062" name="Freeform 30"/>
            <p:cNvSpPr>
              <a:spLocks/>
            </p:cNvSpPr>
            <p:nvPr/>
          </p:nvSpPr>
          <p:spPr bwMode="auto">
            <a:xfrm>
              <a:off x="2855" y="1983"/>
              <a:ext cx="125" cy="89"/>
            </a:xfrm>
            <a:custGeom>
              <a:avLst/>
              <a:gdLst/>
              <a:ahLst/>
              <a:cxnLst>
                <a:cxn ang="0">
                  <a:pos x="31" y="22"/>
                </a:cxn>
                <a:cxn ang="0">
                  <a:pos x="76" y="89"/>
                </a:cxn>
                <a:cxn ang="0">
                  <a:pos x="110" y="78"/>
                </a:cxn>
                <a:cxn ang="0">
                  <a:pos x="121" y="61"/>
                </a:cxn>
                <a:cxn ang="0">
                  <a:pos x="65" y="5"/>
                </a:cxn>
                <a:cxn ang="0">
                  <a:pos x="31" y="22"/>
                </a:cxn>
              </a:cxnLst>
              <a:rect l="0" t="0" r="r" b="b"/>
              <a:pathLst>
                <a:path w="125" h="89">
                  <a:moveTo>
                    <a:pt x="31" y="22"/>
                  </a:moveTo>
                  <a:cubicBezTo>
                    <a:pt x="37" y="54"/>
                    <a:pt x="44" y="79"/>
                    <a:pt x="76" y="89"/>
                  </a:cubicBezTo>
                  <a:cubicBezTo>
                    <a:pt x="87" y="85"/>
                    <a:pt x="100" y="84"/>
                    <a:pt x="110" y="78"/>
                  </a:cubicBezTo>
                  <a:cubicBezTo>
                    <a:pt x="116" y="74"/>
                    <a:pt x="120" y="68"/>
                    <a:pt x="121" y="61"/>
                  </a:cubicBezTo>
                  <a:cubicBezTo>
                    <a:pt x="125" y="19"/>
                    <a:pt x="96" y="15"/>
                    <a:pt x="65" y="5"/>
                  </a:cubicBezTo>
                  <a:cubicBezTo>
                    <a:pt x="7" y="11"/>
                    <a:pt x="0" y="0"/>
                    <a:pt x="31" y="22"/>
                  </a:cubicBezTo>
                  <a:close/>
                </a:path>
              </a:pathLst>
            </a:custGeom>
            <a:solidFill>
              <a:srgbClr val="FF9900"/>
            </a:solidFill>
            <a:ln w="9525">
              <a:noFill/>
              <a:round/>
              <a:headEnd/>
              <a:tailEnd/>
            </a:ln>
            <a:effectLst/>
          </p:spPr>
          <p:txBody>
            <a:bodyPr wrap="none"/>
            <a:lstStyle/>
            <a:p>
              <a:endParaRPr lang="en-US"/>
            </a:p>
          </p:txBody>
        </p:sp>
        <p:sp>
          <p:nvSpPr>
            <p:cNvPr id="1836063" name="Freeform 31"/>
            <p:cNvSpPr>
              <a:spLocks/>
            </p:cNvSpPr>
            <p:nvPr/>
          </p:nvSpPr>
          <p:spPr bwMode="auto">
            <a:xfrm>
              <a:off x="1972" y="2576"/>
              <a:ext cx="89" cy="84"/>
            </a:xfrm>
            <a:custGeom>
              <a:avLst/>
              <a:gdLst/>
              <a:ahLst/>
              <a:cxnLst>
                <a:cxn ang="0">
                  <a:pos x="4" y="22"/>
                </a:cxn>
                <a:cxn ang="0">
                  <a:pos x="38" y="84"/>
                </a:cxn>
                <a:cxn ang="0">
                  <a:pos x="89" y="44"/>
                </a:cxn>
                <a:cxn ang="0">
                  <a:pos x="33" y="5"/>
                </a:cxn>
                <a:cxn ang="0">
                  <a:pos x="4" y="22"/>
                </a:cxn>
              </a:cxnLst>
              <a:rect l="0" t="0" r="r" b="b"/>
              <a:pathLst>
                <a:path w="89" h="84">
                  <a:moveTo>
                    <a:pt x="4" y="22"/>
                  </a:moveTo>
                  <a:cubicBezTo>
                    <a:pt x="11" y="49"/>
                    <a:pt x="11" y="74"/>
                    <a:pt x="38" y="84"/>
                  </a:cubicBezTo>
                  <a:cubicBezTo>
                    <a:pt x="72" y="77"/>
                    <a:pt x="82" y="78"/>
                    <a:pt x="89" y="44"/>
                  </a:cubicBezTo>
                  <a:cubicBezTo>
                    <a:pt x="81" y="8"/>
                    <a:pt x="63" y="14"/>
                    <a:pt x="33" y="5"/>
                  </a:cubicBezTo>
                  <a:cubicBezTo>
                    <a:pt x="0" y="11"/>
                    <a:pt x="4" y="0"/>
                    <a:pt x="4" y="22"/>
                  </a:cubicBezTo>
                  <a:close/>
                </a:path>
              </a:pathLst>
            </a:custGeom>
            <a:solidFill>
              <a:srgbClr val="FF9900"/>
            </a:solidFill>
            <a:ln w="9525">
              <a:noFill/>
              <a:round/>
              <a:headEnd/>
              <a:tailEnd/>
            </a:ln>
            <a:effectLst/>
          </p:spPr>
          <p:txBody>
            <a:bodyPr wrap="none"/>
            <a:lstStyle/>
            <a:p>
              <a:endParaRPr lang="en-US"/>
            </a:p>
          </p:txBody>
        </p:sp>
        <p:sp>
          <p:nvSpPr>
            <p:cNvPr id="1836064" name="Freeform 32"/>
            <p:cNvSpPr>
              <a:spLocks/>
            </p:cNvSpPr>
            <p:nvPr/>
          </p:nvSpPr>
          <p:spPr bwMode="auto">
            <a:xfrm>
              <a:off x="2930" y="3146"/>
              <a:ext cx="103" cy="90"/>
            </a:xfrm>
            <a:custGeom>
              <a:avLst/>
              <a:gdLst/>
              <a:ahLst/>
              <a:cxnLst>
                <a:cxn ang="0">
                  <a:pos x="0" y="0"/>
                </a:cxn>
                <a:cxn ang="0">
                  <a:pos x="68" y="90"/>
                </a:cxn>
                <a:cxn ang="0">
                  <a:pos x="85" y="45"/>
                </a:cxn>
                <a:cxn ang="0">
                  <a:pos x="51" y="28"/>
                </a:cxn>
                <a:cxn ang="0">
                  <a:pos x="0" y="0"/>
                </a:cxn>
              </a:cxnLst>
              <a:rect l="0" t="0" r="r" b="b"/>
              <a:pathLst>
                <a:path w="103" h="90">
                  <a:moveTo>
                    <a:pt x="0" y="0"/>
                  </a:moveTo>
                  <a:cubicBezTo>
                    <a:pt x="13" y="38"/>
                    <a:pt x="34" y="68"/>
                    <a:pt x="68" y="90"/>
                  </a:cubicBezTo>
                  <a:cubicBezTo>
                    <a:pt x="81" y="82"/>
                    <a:pt x="103" y="64"/>
                    <a:pt x="85" y="45"/>
                  </a:cubicBezTo>
                  <a:cubicBezTo>
                    <a:pt x="76" y="36"/>
                    <a:pt x="61" y="36"/>
                    <a:pt x="51" y="28"/>
                  </a:cubicBezTo>
                  <a:cubicBezTo>
                    <a:pt x="31" y="12"/>
                    <a:pt x="25" y="7"/>
                    <a:pt x="0" y="0"/>
                  </a:cubicBezTo>
                  <a:close/>
                </a:path>
              </a:pathLst>
            </a:custGeom>
            <a:solidFill>
              <a:schemeClr val="accent1"/>
            </a:solidFill>
            <a:ln w="9525">
              <a:noFill/>
              <a:round/>
              <a:headEnd/>
              <a:tailEnd/>
            </a:ln>
            <a:effectLst/>
          </p:spPr>
          <p:txBody>
            <a:bodyPr wrap="none"/>
            <a:lstStyle/>
            <a:p>
              <a:endParaRPr lang="en-US"/>
            </a:p>
          </p:txBody>
        </p:sp>
        <p:sp>
          <p:nvSpPr>
            <p:cNvPr id="1836065" name="Freeform 33"/>
            <p:cNvSpPr>
              <a:spLocks/>
            </p:cNvSpPr>
            <p:nvPr/>
          </p:nvSpPr>
          <p:spPr bwMode="auto">
            <a:xfrm>
              <a:off x="2565" y="3015"/>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chemeClr val="accent1"/>
            </a:solidFill>
            <a:ln w="9525">
              <a:noFill/>
              <a:round/>
              <a:headEnd/>
              <a:tailEnd/>
            </a:ln>
            <a:effectLst/>
          </p:spPr>
          <p:txBody>
            <a:bodyPr wrap="none"/>
            <a:lstStyle/>
            <a:p>
              <a:endParaRPr lang="en-US"/>
            </a:p>
          </p:txBody>
        </p:sp>
        <p:sp>
          <p:nvSpPr>
            <p:cNvPr id="1836066" name="Freeform 34"/>
            <p:cNvSpPr>
              <a:spLocks/>
            </p:cNvSpPr>
            <p:nvPr/>
          </p:nvSpPr>
          <p:spPr bwMode="auto">
            <a:xfrm>
              <a:off x="1950" y="2919"/>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chemeClr val="accent1"/>
            </a:solidFill>
            <a:ln w="9525">
              <a:noFill/>
              <a:round/>
              <a:headEnd/>
              <a:tailEnd/>
            </a:ln>
            <a:effectLst/>
          </p:spPr>
          <p:txBody>
            <a:bodyPr wrap="none"/>
            <a:lstStyle/>
            <a:p>
              <a:endParaRPr lang="en-US"/>
            </a:p>
          </p:txBody>
        </p:sp>
        <p:sp>
          <p:nvSpPr>
            <p:cNvPr id="1836067" name="Freeform 35"/>
            <p:cNvSpPr>
              <a:spLocks/>
            </p:cNvSpPr>
            <p:nvPr/>
          </p:nvSpPr>
          <p:spPr bwMode="auto">
            <a:xfrm>
              <a:off x="2171" y="2022"/>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rgbClr val="FFCC00"/>
            </a:solidFill>
            <a:ln w="9525">
              <a:noFill/>
              <a:round/>
              <a:headEnd/>
              <a:tailEnd/>
            </a:ln>
            <a:effectLst/>
          </p:spPr>
          <p:txBody>
            <a:bodyPr wrap="none"/>
            <a:lstStyle/>
            <a:p>
              <a:endParaRPr lang="en-US"/>
            </a:p>
          </p:txBody>
        </p:sp>
        <p:sp>
          <p:nvSpPr>
            <p:cNvPr id="1836068" name="Freeform 36"/>
            <p:cNvSpPr>
              <a:spLocks/>
            </p:cNvSpPr>
            <p:nvPr/>
          </p:nvSpPr>
          <p:spPr bwMode="auto">
            <a:xfrm>
              <a:off x="2221" y="3247"/>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rgbClr val="FFCC99"/>
            </a:solidFill>
            <a:ln w="9525">
              <a:noFill/>
              <a:round/>
              <a:headEnd/>
              <a:tailEnd/>
            </a:ln>
            <a:effectLst/>
          </p:spPr>
          <p:txBody>
            <a:bodyPr wrap="none"/>
            <a:lstStyle/>
            <a:p>
              <a:endParaRPr lang="en-US"/>
            </a:p>
          </p:txBody>
        </p:sp>
        <p:sp>
          <p:nvSpPr>
            <p:cNvPr id="1836069" name="Freeform 37"/>
            <p:cNvSpPr>
              <a:spLocks/>
            </p:cNvSpPr>
            <p:nvPr/>
          </p:nvSpPr>
          <p:spPr bwMode="auto">
            <a:xfrm>
              <a:off x="1600" y="2479"/>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rgbClr val="FF9900"/>
            </a:solidFill>
            <a:ln w="9525">
              <a:noFill/>
              <a:round/>
              <a:headEnd/>
              <a:tailEnd/>
            </a:ln>
            <a:effectLst/>
          </p:spPr>
          <p:txBody>
            <a:bodyPr wrap="none"/>
            <a:lstStyle/>
            <a:p>
              <a:endParaRPr lang="en-US"/>
            </a:p>
          </p:txBody>
        </p:sp>
        <p:sp>
          <p:nvSpPr>
            <p:cNvPr id="1836070" name="Freeform 38"/>
            <p:cNvSpPr>
              <a:spLocks/>
            </p:cNvSpPr>
            <p:nvPr/>
          </p:nvSpPr>
          <p:spPr bwMode="auto">
            <a:xfrm>
              <a:off x="1685" y="2913"/>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chemeClr val="accent1"/>
            </a:solidFill>
            <a:ln w="9525">
              <a:noFill/>
              <a:round/>
              <a:headEnd/>
              <a:tailEnd/>
            </a:ln>
            <a:effectLst/>
          </p:spPr>
          <p:txBody>
            <a:bodyPr wrap="none"/>
            <a:lstStyle/>
            <a:p>
              <a:endParaRPr lang="en-US"/>
            </a:p>
          </p:txBody>
        </p:sp>
        <p:sp>
          <p:nvSpPr>
            <p:cNvPr id="1836071" name="Freeform 39"/>
            <p:cNvSpPr>
              <a:spLocks/>
            </p:cNvSpPr>
            <p:nvPr/>
          </p:nvSpPr>
          <p:spPr bwMode="auto">
            <a:xfrm>
              <a:off x="1978" y="2282"/>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chemeClr val="accent1"/>
            </a:solidFill>
            <a:ln w="9525">
              <a:noFill/>
              <a:round/>
              <a:headEnd/>
              <a:tailEnd/>
            </a:ln>
            <a:effectLst/>
          </p:spPr>
          <p:txBody>
            <a:bodyPr wrap="none"/>
            <a:lstStyle/>
            <a:p>
              <a:endParaRPr lang="en-US"/>
            </a:p>
          </p:txBody>
        </p:sp>
        <p:sp>
          <p:nvSpPr>
            <p:cNvPr id="1836072" name="Freeform 40"/>
            <p:cNvSpPr>
              <a:spLocks/>
            </p:cNvSpPr>
            <p:nvPr/>
          </p:nvSpPr>
          <p:spPr bwMode="auto">
            <a:xfrm>
              <a:off x="1532" y="3247"/>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chemeClr val="accent1"/>
            </a:solidFill>
            <a:ln w="9525">
              <a:noFill/>
              <a:round/>
              <a:headEnd/>
              <a:tailEnd/>
            </a:ln>
            <a:effectLst/>
          </p:spPr>
          <p:txBody>
            <a:bodyPr wrap="none"/>
            <a:lstStyle/>
            <a:p>
              <a:endParaRPr lang="en-US"/>
            </a:p>
          </p:txBody>
        </p:sp>
        <p:sp>
          <p:nvSpPr>
            <p:cNvPr id="1836073" name="Freeform 41"/>
            <p:cNvSpPr>
              <a:spLocks/>
            </p:cNvSpPr>
            <p:nvPr/>
          </p:nvSpPr>
          <p:spPr bwMode="auto">
            <a:xfrm>
              <a:off x="2357" y="2654"/>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chemeClr val="accent1"/>
            </a:solidFill>
            <a:ln w="9525">
              <a:noFill/>
              <a:round/>
              <a:headEnd/>
              <a:tailEnd/>
            </a:ln>
            <a:effectLst/>
          </p:spPr>
          <p:txBody>
            <a:bodyPr wrap="none"/>
            <a:lstStyle/>
            <a:p>
              <a:endParaRPr lang="en-US"/>
            </a:p>
          </p:txBody>
        </p:sp>
        <p:sp>
          <p:nvSpPr>
            <p:cNvPr id="1836074" name="Freeform 42"/>
            <p:cNvSpPr>
              <a:spLocks/>
            </p:cNvSpPr>
            <p:nvPr/>
          </p:nvSpPr>
          <p:spPr bwMode="auto">
            <a:xfrm>
              <a:off x="2368" y="2333"/>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chemeClr val="accent1"/>
            </a:solidFill>
            <a:ln w="9525">
              <a:noFill/>
              <a:round/>
              <a:headEnd/>
              <a:tailEnd/>
            </a:ln>
            <a:effectLst/>
          </p:spPr>
          <p:txBody>
            <a:bodyPr wrap="none"/>
            <a:lstStyle/>
            <a:p>
              <a:endParaRPr lang="en-US"/>
            </a:p>
          </p:txBody>
        </p:sp>
        <p:sp>
          <p:nvSpPr>
            <p:cNvPr id="1836075" name="Freeform 43"/>
            <p:cNvSpPr>
              <a:spLocks/>
            </p:cNvSpPr>
            <p:nvPr/>
          </p:nvSpPr>
          <p:spPr bwMode="auto">
            <a:xfrm>
              <a:off x="2639" y="2603"/>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chemeClr val="accent1"/>
            </a:solidFill>
            <a:ln w="9525">
              <a:noFill/>
              <a:round/>
              <a:headEnd/>
              <a:tailEnd/>
            </a:ln>
            <a:effectLst/>
          </p:spPr>
          <p:txBody>
            <a:bodyPr wrap="none"/>
            <a:lstStyle/>
            <a:p>
              <a:endParaRPr lang="en-US"/>
            </a:p>
          </p:txBody>
        </p:sp>
        <p:sp>
          <p:nvSpPr>
            <p:cNvPr id="1836076" name="Freeform 44"/>
            <p:cNvSpPr>
              <a:spLocks/>
            </p:cNvSpPr>
            <p:nvPr/>
          </p:nvSpPr>
          <p:spPr bwMode="auto">
            <a:xfrm>
              <a:off x="2876" y="2756"/>
              <a:ext cx="142" cy="91"/>
            </a:xfrm>
            <a:custGeom>
              <a:avLst/>
              <a:gdLst/>
              <a:ahLst/>
              <a:cxnLst>
                <a:cxn ang="0">
                  <a:pos x="3" y="11"/>
                </a:cxn>
                <a:cxn ang="0">
                  <a:pos x="60" y="90"/>
                </a:cxn>
                <a:cxn ang="0">
                  <a:pos x="111" y="85"/>
                </a:cxn>
                <a:cxn ang="0">
                  <a:pos x="83" y="40"/>
                </a:cxn>
                <a:cxn ang="0">
                  <a:pos x="32" y="0"/>
                </a:cxn>
                <a:cxn ang="0">
                  <a:pos x="3" y="11"/>
                </a:cxn>
              </a:cxnLst>
              <a:rect l="0" t="0" r="r" b="b"/>
              <a:pathLst>
                <a:path w="142" h="91">
                  <a:moveTo>
                    <a:pt x="3" y="11"/>
                  </a:moveTo>
                  <a:cubicBezTo>
                    <a:pt x="11" y="90"/>
                    <a:pt x="0" y="72"/>
                    <a:pt x="60" y="90"/>
                  </a:cubicBezTo>
                  <a:cubicBezTo>
                    <a:pt x="77" y="88"/>
                    <a:pt x="95" y="91"/>
                    <a:pt x="111" y="85"/>
                  </a:cubicBezTo>
                  <a:cubicBezTo>
                    <a:pt x="142" y="73"/>
                    <a:pt x="85" y="41"/>
                    <a:pt x="83" y="40"/>
                  </a:cubicBezTo>
                  <a:cubicBezTo>
                    <a:pt x="68" y="19"/>
                    <a:pt x="55" y="12"/>
                    <a:pt x="32" y="0"/>
                  </a:cubicBezTo>
                  <a:cubicBezTo>
                    <a:pt x="6" y="7"/>
                    <a:pt x="15" y="1"/>
                    <a:pt x="3" y="11"/>
                  </a:cubicBezTo>
                  <a:close/>
                </a:path>
              </a:pathLst>
            </a:custGeom>
            <a:solidFill>
              <a:schemeClr val="accent1"/>
            </a:solidFill>
            <a:ln w="9525">
              <a:noFill/>
              <a:round/>
              <a:headEnd/>
              <a:tailEnd/>
            </a:ln>
            <a:effectLst/>
          </p:spPr>
          <p:txBody>
            <a:bodyPr wrap="none"/>
            <a:lstStyle/>
            <a:p>
              <a:endParaRPr lang="en-US"/>
            </a:p>
          </p:txBody>
        </p:sp>
      </p:grpSp>
      <p:sp>
        <p:nvSpPr>
          <p:cNvPr id="1836077" name="AutoShape 45"/>
          <p:cNvSpPr>
            <a:spLocks noChangeArrowheads="1"/>
          </p:cNvSpPr>
          <p:nvPr/>
        </p:nvSpPr>
        <p:spPr bwMode="auto">
          <a:xfrm rot="869442">
            <a:off x="3641725" y="3974101"/>
            <a:ext cx="1271588" cy="5715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a:effectLst/>
        </p:spPr>
        <p:txBody>
          <a:bodyPr wrap="none" anchor="ctr"/>
          <a:lstStyle/>
          <a:p>
            <a:endParaRPr lang="en-US"/>
          </a:p>
        </p:txBody>
      </p:sp>
      <p:sp>
        <p:nvSpPr>
          <p:cNvPr id="46" name="Slide Number Placeholder 45"/>
          <p:cNvSpPr>
            <a:spLocks noGrp="1"/>
          </p:cNvSpPr>
          <p:nvPr>
            <p:ph type="sldNum" sz="quarter" idx="4294967295"/>
          </p:nvPr>
        </p:nvSpPr>
        <p:spPr>
          <a:xfrm>
            <a:off x="6781800" y="6324600"/>
            <a:ext cx="2362200" cy="457200"/>
          </a:xfrm>
          <a:prstGeom prst="rect">
            <a:avLst/>
          </a:prstGeom>
        </p:spPr>
        <p:txBody>
          <a:bodyPr/>
          <a:lstStyle/>
          <a:p>
            <a:pPr lvl="2"/>
            <a:r>
              <a:rPr lang="en-US" smtClean="0"/>
              <a:t>Slide </a:t>
            </a:r>
            <a:fld id="{02DAB626-F9C3-45E2-8DF3-4C832735891D}" type="slidenum">
              <a:rPr lang="en-US" smtClean="0"/>
              <a:pPr lvl="2"/>
              <a:t>99</a:t>
            </a:fld>
            <a:r>
              <a:rPr lang="en-US" smtClean="0"/>
              <a:t> Day 4</a:t>
            </a:r>
            <a:endParaRPr lang="en-US"/>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CECOS - Stone Background">
  <a:themeElements>
    <a:clrScheme name="">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003366"/>
      </a:hlink>
      <a:folHlink>
        <a:srgbClr val="003366"/>
      </a:folHlink>
    </a:clrScheme>
    <a:fontScheme name="CECOS - Stone Backgroun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12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12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CECOS - Stone Background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CECOS - Stone Background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CECOS - Stone Background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Office\Templates\CECOS - Stone Background.pot</Template>
  <TotalTime>17129</TotalTime>
  <Words>17278</Words>
  <Application>Microsoft Office PowerPoint</Application>
  <PresentationFormat>On-screen Show (4:3)</PresentationFormat>
  <Paragraphs>2121</Paragraphs>
  <Slides>125</Slides>
  <Notes>117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6</vt:i4>
      </vt:variant>
      <vt:variant>
        <vt:lpstr>Slide Titles</vt:lpstr>
      </vt:variant>
      <vt:variant>
        <vt:i4>125</vt:i4>
      </vt:variant>
    </vt:vector>
  </HeadingPairs>
  <TitlesOfParts>
    <vt:vector size="145" baseType="lpstr">
      <vt:lpstr>Arial Unicode MS</vt:lpstr>
      <vt:lpstr> ms sans serif</vt:lpstr>
      <vt:lpstr>Arial</vt:lpstr>
      <vt:lpstr>Helvetica</vt:lpstr>
      <vt:lpstr>Lucida Sans Unicode</vt:lpstr>
      <vt:lpstr>Monaco</vt:lpstr>
      <vt:lpstr>Monotype Sorts</vt:lpstr>
      <vt:lpstr>Symbol</vt:lpstr>
      <vt:lpstr>Tahoma</vt:lpstr>
      <vt:lpstr>Times</vt:lpstr>
      <vt:lpstr>Times New Roman</vt:lpstr>
      <vt:lpstr>TimesNewRomanPS</vt:lpstr>
      <vt:lpstr>Wingdings</vt:lpstr>
      <vt:lpstr>CECOS - Stone Background</vt:lpstr>
      <vt:lpstr>SPW 8.0 Graph</vt:lpstr>
      <vt:lpstr>Equation</vt:lpstr>
      <vt:lpstr>Picture</vt:lpstr>
      <vt:lpstr>Chart</vt:lpstr>
      <vt:lpstr>SPW 6.0 Graph</vt:lpstr>
      <vt:lpstr>Clip</vt:lpstr>
      <vt:lpstr>Basics of  Environmental Statistics </vt:lpstr>
      <vt:lpstr>Introduction</vt:lpstr>
      <vt:lpstr>Topics </vt:lpstr>
      <vt:lpstr>Why do we need statistics in environmental assessments?</vt:lpstr>
      <vt:lpstr>Statistics and Environmental Applications </vt:lpstr>
      <vt:lpstr>Common Problem:  Site Characterization</vt:lpstr>
      <vt:lpstr>Common Problem:  Sampling Design </vt:lpstr>
      <vt:lpstr>Common Problem:  Attainment of Cleanup Goals</vt:lpstr>
      <vt:lpstr>Common Problem:  Risk Assessment</vt:lpstr>
      <vt:lpstr>Common Problem:  Compliance Monitoring</vt:lpstr>
      <vt:lpstr>Distinct Features of  Environmental Applications</vt:lpstr>
      <vt:lpstr>Topics </vt:lpstr>
      <vt:lpstr>Statistical Modeling</vt:lpstr>
      <vt:lpstr>Common distribution models</vt:lpstr>
      <vt:lpstr>Distribution models</vt:lpstr>
      <vt:lpstr>Descriptive summary statistics</vt:lpstr>
      <vt:lpstr>Why descriptive summary statistics?</vt:lpstr>
      <vt:lpstr>Topics </vt:lpstr>
      <vt:lpstr>Sample Statistics</vt:lpstr>
      <vt:lpstr>Sample Set Distribution</vt:lpstr>
      <vt:lpstr>Sample Distribution Model  </vt:lpstr>
      <vt:lpstr>Estimates of Central Tendency</vt:lpstr>
      <vt:lpstr>Estimates of Sample Variability</vt:lpstr>
      <vt:lpstr>Accuracy of Estimate: Standard Error of the Mean</vt:lpstr>
      <vt:lpstr>Confidence Interval (CI)</vt:lpstr>
      <vt:lpstr>Confidence Limit (CL)</vt:lpstr>
      <vt:lpstr>UCL of the Mean  Based on Central Limit Theory</vt:lpstr>
      <vt:lpstr>PowerPoint Presentation</vt:lpstr>
      <vt:lpstr>UCL of the Mean Normal, but Limited Data</vt:lpstr>
      <vt:lpstr>Normal “z” vs Student’s “t”</vt:lpstr>
      <vt:lpstr>Important Reminder: “Percentile” versus “UCL”</vt:lpstr>
      <vt:lpstr>Topics </vt:lpstr>
      <vt:lpstr>Skewed Field Data</vt:lpstr>
      <vt:lpstr>UCL of the Mean for Positively Skewed Data</vt:lpstr>
      <vt:lpstr>Log-normal Model</vt:lpstr>
      <vt:lpstr>Log-normal Sample Data</vt:lpstr>
      <vt:lpstr>Log-Normal Distribution</vt:lpstr>
      <vt:lpstr>UCL of the Mean Log-normal Data</vt:lpstr>
      <vt:lpstr>PowerPoint Presentation</vt:lpstr>
      <vt:lpstr>Example (Lead Histogram)</vt:lpstr>
      <vt:lpstr>Example (Answer)</vt:lpstr>
      <vt:lpstr>Modeling Discrepancy</vt:lpstr>
      <vt:lpstr>Problem with Log-Normal Results</vt:lpstr>
      <vt:lpstr>UCL of the Mean: Other Alternatives</vt:lpstr>
      <vt:lpstr>Topics </vt:lpstr>
      <vt:lpstr>Use Graphical techniques to Visualize Sample Distribution</vt:lpstr>
      <vt:lpstr>Histogram</vt:lpstr>
      <vt:lpstr>Creating Histograms</vt:lpstr>
      <vt:lpstr>Box plot; “Box-and-whisker” plot</vt:lpstr>
      <vt:lpstr>Typical box plots</vt:lpstr>
      <vt:lpstr>Multiple Box and Whisker Plots</vt:lpstr>
      <vt:lpstr>Probability Plots</vt:lpstr>
      <vt:lpstr>Probability Plots</vt:lpstr>
      <vt:lpstr>Determining the Type of Distribution and Outliers</vt:lpstr>
      <vt:lpstr>Determining Single v. Multiple Populations</vt:lpstr>
      <vt:lpstr>NewFields ArcGIS (NF_Geostat)</vt:lpstr>
      <vt:lpstr>NewFields ArcGIS (NF_Geostat)</vt:lpstr>
      <vt:lpstr>Topics </vt:lpstr>
      <vt:lpstr>Hypothesis Testing</vt:lpstr>
      <vt:lpstr>Hypothesis Testing</vt:lpstr>
      <vt:lpstr>Null and Alternative Hypotheses</vt:lpstr>
      <vt:lpstr>Example of Hypothesis Testing: Attainment of Cleanup Goals</vt:lpstr>
      <vt:lpstr>Decision Errors and Test Power</vt:lpstr>
      <vt:lpstr>Significance and Confidence</vt:lpstr>
      <vt:lpstr>Sample Size and Test Power</vt:lpstr>
      <vt:lpstr>Null Hypothesis</vt:lpstr>
      <vt:lpstr>PowerPoint Presentation</vt:lpstr>
      <vt:lpstr>PowerPoint Presentation</vt:lpstr>
      <vt:lpstr>A priori or “Statistical” Sample Plans (Assumptions and Limitations)</vt:lpstr>
      <vt:lpstr>PowerPoint Presentation</vt:lpstr>
      <vt:lpstr>Avoiding Limitations: Use non-parametric tests</vt:lpstr>
      <vt:lpstr>Other Common Tests (1)</vt:lpstr>
      <vt:lpstr>Other Common Tests (2)</vt:lpstr>
      <vt:lpstr>Other Common Tests (3)</vt:lpstr>
      <vt:lpstr>Other Common Tests (4)</vt:lpstr>
      <vt:lpstr>Two-sample Tests</vt:lpstr>
      <vt:lpstr>Site v Background Tests</vt:lpstr>
      <vt:lpstr>Flawed Tests (Tests with Excessive Error) Example: The so-called “Background Threshold Test” Does an individual sample exceed background concentrations?</vt:lpstr>
      <vt:lpstr>Individual comparisons have very high “false positive” rates</vt:lpstr>
      <vt:lpstr>Topics </vt:lpstr>
      <vt:lpstr>Field Challenges</vt:lpstr>
      <vt:lpstr>Ideal Statistical Samples</vt:lpstr>
      <vt:lpstr>Field Challenges</vt:lpstr>
      <vt:lpstr>Example</vt:lpstr>
      <vt:lpstr>Example</vt:lpstr>
      <vt:lpstr>Example</vt:lpstr>
      <vt:lpstr>Example (Alternative Approach)</vt:lpstr>
      <vt:lpstr>Other Field Challenges</vt:lpstr>
      <vt:lpstr>Dilemma</vt:lpstr>
      <vt:lpstr>Site Knowledge Post Plots</vt:lpstr>
      <vt:lpstr>Site Knowledge Univariate Plots</vt:lpstr>
      <vt:lpstr>Advanced Spatial Data Analysis: Geostatistics</vt:lpstr>
      <vt:lpstr>Geostatistics</vt:lpstr>
      <vt:lpstr>Variogram = Measure of Spatial Correlation between two measured values</vt:lpstr>
      <vt:lpstr>Typical Contamination Patterns</vt:lpstr>
      <vt:lpstr>Contaminations with Trends</vt:lpstr>
      <vt:lpstr>Structured (Continuous) Contaminations</vt:lpstr>
      <vt:lpstr>Isolated Plumes or Hotspots</vt:lpstr>
      <vt:lpstr>Noise Pattern</vt:lpstr>
      <vt:lpstr>Point Kriging</vt:lpstr>
      <vt:lpstr>Block Kriging</vt:lpstr>
      <vt:lpstr>Kriging Properties</vt:lpstr>
      <vt:lpstr>EPA and Geostatistics </vt:lpstr>
      <vt:lpstr>NewFields’ Geostatistics ArcGIS Application: NF_Geostat</vt:lpstr>
      <vt:lpstr>Case Study</vt:lpstr>
      <vt:lpstr>Existing samples</vt:lpstr>
      <vt:lpstr>Well Structure Data</vt:lpstr>
      <vt:lpstr>Existing samples</vt:lpstr>
      <vt:lpstr>Topics </vt:lpstr>
      <vt:lpstr>Range of Statistical Techniques  (From Simple to Complex)</vt:lpstr>
      <vt:lpstr>Multivariate Analysis</vt:lpstr>
      <vt:lpstr>Example: Dioxin/Furan at a Former Wood Treatment Facility</vt:lpstr>
      <vt:lpstr>Issues</vt:lpstr>
      <vt:lpstr>Dioxins/Furans</vt:lpstr>
      <vt:lpstr>Toxicity Equivalency Factors (TEFs)</vt:lpstr>
      <vt:lpstr>Common Approach Toxicity Equivalent (TEQ)</vt:lpstr>
      <vt:lpstr>Dioxin/Furan  Sources</vt:lpstr>
      <vt:lpstr>Dioxin National Inventory  (2000 Update)</vt:lpstr>
      <vt:lpstr>Example of Source-specific Profiles (EPA, 2005)</vt:lpstr>
      <vt:lpstr>Dilemma</vt:lpstr>
      <vt:lpstr>Principal Component  Analysis (PCA)</vt:lpstr>
      <vt:lpstr>Example: 2-Dimensional  PCA Score Plot  (explaining nearly 90% of variations)</vt:lpstr>
      <vt:lpstr>PowerPoint Presentation</vt:lpstr>
      <vt:lpstr>PCA Findings</vt:lpstr>
      <vt:lpstr>Suggested Reading</vt:lpstr>
    </vt:vector>
  </TitlesOfParts>
  <Manager>DC Bell</Manager>
  <Company>NewFields, Inc./Earth Tech,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Env Stats IMI</dc:title>
  <dc:subject>Env. Statistics</dc:subject>
  <dc:creator>Shahrokh Rouhani/John Fern</dc:creator>
  <cp:lastModifiedBy>Shahrokh Rouhani</cp:lastModifiedBy>
  <cp:revision>549</cp:revision>
  <cp:lastPrinted>2001-08-05T18:00:15Z</cp:lastPrinted>
  <dcterms:created xsi:type="dcterms:W3CDTF">2000-05-10T00:22:47Z</dcterms:created>
  <dcterms:modified xsi:type="dcterms:W3CDTF">2017-03-29T20:47:36Z</dcterms:modified>
</cp:coreProperties>
</file>